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handoutMasterIdLst>
    <p:handoutMasterId r:id="rId21"/>
  </p:handoutMasterIdLst>
  <p:sldIdLst>
    <p:sldId id="278" r:id="rId2"/>
    <p:sldId id="256" r:id="rId3"/>
    <p:sldId id="257" r:id="rId4"/>
    <p:sldId id="263" r:id="rId5"/>
    <p:sldId id="262" r:id="rId6"/>
    <p:sldId id="260" r:id="rId7"/>
    <p:sldId id="267" r:id="rId8"/>
    <p:sldId id="261" r:id="rId9"/>
    <p:sldId id="280" r:id="rId10"/>
    <p:sldId id="281" r:id="rId11"/>
    <p:sldId id="282" r:id="rId12"/>
    <p:sldId id="264" r:id="rId13"/>
    <p:sldId id="265" r:id="rId14"/>
    <p:sldId id="270" r:id="rId15"/>
    <p:sldId id="271" r:id="rId16"/>
    <p:sldId id="276" r:id="rId17"/>
    <p:sldId id="277" r:id="rId18"/>
    <p:sldId id="279" r:id="rId19"/>
  </p:sldIdLst>
  <p:sldSz cx="9144000" cy="6858000" type="screen4x3"/>
  <p:notesSz cx="6870700" cy="965358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9118" autoAdjust="0"/>
    <p:restoredTop sz="82746" autoAdjust="0"/>
  </p:normalViewPr>
  <p:slideViewPr>
    <p:cSldViewPr>
      <p:cViewPr>
        <p:scale>
          <a:sx n="66" d="100"/>
          <a:sy n="66" d="100"/>
        </p:scale>
        <p:origin x="-1542" y="-32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3" d="100"/>
          <a:sy n="53" d="100"/>
        </p:scale>
        <p:origin x="-2952" y="-108"/>
      </p:cViewPr>
      <p:guideLst>
        <p:guide orient="horz" pos="3041"/>
        <p:guide pos="2164"/>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7303" cy="482679"/>
          </a:xfrm>
          <a:prstGeom prst="rect">
            <a:avLst/>
          </a:prstGeom>
        </p:spPr>
        <p:txBody>
          <a:bodyPr vert="horz" lIns="94409" tIns="47203" rIns="94409" bIns="47203" rtlCol="0"/>
          <a:lstStyle>
            <a:lvl1pPr algn="l">
              <a:defRPr sz="1200"/>
            </a:lvl1pPr>
          </a:lstStyle>
          <a:p>
            <a:endParaRPr lang="en-ZA"/>
          </a:p>
        </p:txBody>
      </p:sp>
      <p:sp>
        <p:nvSpPr>
          <p:cNvPr id="3" name="Date Placeholder 2"/>
          <p:cNvSpPr>
            <a:spLocks noGrp="1"/>
          </p:cNvSpPr>
          <p:nvPr>
            <p:ph type="dt" sz="quarter" idx="1"/>
          </p:nvPr>
        </p:nvSpPr>
        <p:spPr>
          <a:xfrm>
            <a:off x="3891808" y="0"/>
            <a:ext cx="2977303" cy="482679"/>
          </a:xfrm>
          <a:prstGeom prst="rect">
            <a:avLst/>
          </a:prstGeom>
        </p:spPr>
        <p:txBody>
          <a:bodyPr vert="horz" lIns="94409" tIns="47203" rIns="94409" bIns="47203" rtlCol="0"/>
          <a:lstStyle>
            <a:lvl1pPr algn="r">
              <a:defRPr sz="1200"/>
            </a:lvl1pPr>
          </a:lstStyle>
          <a:p>
            <a:fld id="{F1ADFA0B-8935-4062-A984-C6E35F854D25}" type="datetimeFigureOut">
              <a:rPr lang="en-US" smtClean="0"/>
              <a:pPr/>
              <a:t>11/17/2010</a:t>
            </a:fld>
            <a:endParaRPr lang="en-ZA"/>
          </a:p>
        </p:txBody>
      </p:sp>
      <p:sp>
        <p:nvSpPr>
          <p:cNvPr id="4" name="Footer Placeholder 3"/>
          <p:cNvSpPr>
            <a:spLocks noGrp="1"/>
          </p:cNvSpPr>
          <p:nvPr>
            <p:ph type="ftr" sz="quarter" idx="2"/>
          </p:nvPr>
        </p:nvSpPr>
        <p:spPr>
          <a:xfrm>
            <a:off x="0" y="9169233"/>
            <a:ext cx="2977303" cy="482679"/>
          </a:xfrm>
          <a:prstGeom prst="rect">
            <a:avLst/>
          </a:prstGeom>
        </p:spPr>
        <p:txBody>
          <a:bodyPr vert="horz" lIns="94409" tIns="47203" rIns="94409" bIns="47203" rtlCol="0" anchor="b"/>
          <a:lstStyle>
            <a:lvl1pPr algn="l">
              <a:defRPr sz="1200"/>
            </a:lvl1pPr>
          </a:lstStyle>
          <a:p>
            <a:endParaRPr lang="en-ZA"/>
          </a:p>
        </p:txBody>
      </p:sp>
      <p:sp>
        <p:nvSpPr>
          <p:cNvPr id="5" name="Slide Number Placeholder 4"/>
          <p:cNvSpPr>
            <a:spLocks noGrp="1"/>
          </p:cNvSpPr>
          <p:nvPr>
            <p:ph type="sldNum" sz="quarter" idx="3"/>
          </p:nvPr>
        </p:nvSpPr>
        <p:spPr>
          <a:xfrm>
            <a:off x="3891808" y="9169233"/>
            <a:ext cx="2977303" cy="482679"/>
          </a:xfrm>
          <a:prstGeom prst="rect">
            <a:avLst/>
          </a:prstGeom>
        </p:spPr>
        <p:txBody>
          <a:bodyPr vert="horz" lIns="94409" tIns="47203" rIns="94409" bIns="47203" rtlCol="0" anchor="b"/>
          <a:lstStyle>
            <a:lvl1pPr algn="r">
              <a:defRPr sz="1200"/>
            </a:lvl1pPr>
          </a:lstStyle>
          <a:p>
            <a:fld id="{1FD06161-EADB-4A8C-9BBB-04F6D00E7E72}" type="slidenum">
              <a:rPr lang="en-ZA" smtClean="0"/>
              <a:pPr/>
              <a:t>‹#›</a:t>
            </a:fld>
            <a:endParaRPr lang="en-ZA"/>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7303" cy="482679"/>
          </a:xfrm>
          <a:prstGeom prst="rect">
            <a:avLst/>
          </a:prstGeom>
        </p:spPr>
        <p:txBody>
          <a:bodyPr vert="horz" lIns="94409" tIns="47203" rIns="94409" bIns="47203" rtlCol="0"/>
          <a:lstStyle>
            <a:lvl1pPr algn="l">
              <a:defRPr sz="1200"/>
            </a:lvl1pPr>
          </a:lstStyle>
          <a:p>
            <a:endParaRPr lang="en-ZA"/>
          </a:p>
        </p:txBody>
      </p:sp>
      <p:sp>
        <p:nvSpPr>
          <p:cNvPr id="3" name="Date Placeholder 2"/>
          <p:cNvSpPr>
            <a:spLocks noGrp="1"/>
          </p:cNvSpPr>
          <p:nvPr>
            <p:ph type="dt" idx="1"/>
          </p:nvPr>
        </p:nvSpPr>
        <p:spPr>
          <a:xfrm>
            <a:off x="3891808" y="0"/>
            <a:ext cx="2977303" cy="482679"/>
          </a:xfrm>
          <a:prstGeom prst="rect">
            <a:avLst/>
          </a:prstGeom>
        </p:spPr>
        <p:txBody>
          <a:bodyPr vert="horz" lIns="94409" tIns="47203" rIns="94409" bIns="47203" rtlCol="0"/>
          <a:lstStyle>
            <a:lvl1pPr algn="r">
              <a:defRPr sz="1200"/>
            </a:lvl1pPr>
          </a:lstStyle>
          <a:p>
            <a:fld id="{4868ABDF-F6C9-48B3-94EB-D68198643737}" type="datetimeFigureOut">
              <a:rPr lang="en-US" smtClean="0"/>
              <a:pPr/>
              <a:t>11/17/2010</a:t>
            </a:fld>
            <a:endParaRPr lang="en-ZA"/>
          </a:p>
        </p:txBody>
      </p:sp>
      <p:sp>
        <p:nvSpPr>
          <p:cNvPr id="4" name="Slide Image Placeholder 3"/>
          <p:cNvSpPr>
            <a:spLocks noGrp="1" noRot="1" noChangeAspect="1"/>
          </p:cNvSpPr>
          <p:nvPr>
            <p:ph type="sldImg" idx="2"/>
          </p:nvPr>
        </p:nvSpPr>
        <p:spPr>
          <a:xfrm>
            <a:off x="1022350" y="723900"/>
            <a:ext cx="4826000" cy="3619500"/>
          </a:xfrm>
          <a:prstGeom prst="rect">
            <a:avLst/>
          </a:prstGeom>
          <a:noFill/>
          <a:ln w="12700">
            <a:solidFill>
              <a:prstClr val="black"/>
            </a:solidFill>
          </a:ln>
        </p:spPr>
        <p:txBody>
          <a:bodyPr vert="horz" lIns="94409" tIns="47203" rIns="94409" bIns="47203" rtlCol="0" anchor="ctr"/>
          <a:lstStyle/>
          <a:p>
            <a:endParaRPr lang="en-ZA"/>
          </a:p>
        </p:txBody>
      </p:sp>
      <p:sp>
        <p:nvSpPr>
          <p:cNvPr id="5" name="Notes Placeholder 4"/>
          <p:cNvSpPr>
            <a:spLocks noGrp="1"/>
          </p:cNvSpPr>
          <p:nvPr>
            <p:ph type="body" sz="quarter" idx="3"/>
          </p:nvPr>
        </p:nvSpPr>
        <p:spPr>
          <a:xfrm>
            <a:off x="687070" y="4585454"/>
            <a:ext cx="5496560" cy="4344115"/>
          </a:xfrm>
          <a:prstGeom prst="rect">
            <a:avLst/>
          </a:prstGeom>
        </p:spPr>
        <p:txBody>
          <a:bodyPr vert="horz" lIns="94409" tIns="47203" rIns="94409" bIns="47203"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9169233"/>
            <a:ext cx="2977303" cy="482679"/>
          </a:xfrm>
          <a:prstGeom prst="rect">
            <a:avLst/>
          </a:prstGeom>
        </p:spPr>
        <p:txBody>
          <a:bodyPr vert="horz" lIns="94409" tIns="47203" rIns="94409" bIns="47203" rtlCol="0" anchor="b"/>
          <a:lstStyle>
            <a:lvl1pPr algn="l">
              <a:defRPr sz="1200"/>
            </a:lvl1pPr>
          </a:lstStyle>
          <a:p>
            <a:endParaRPr lang="en-ZA"/>
          </a:p>
        </p:txBody>
      </p:sp>
      <p:sp>
        <p:nvSpPr>
          <p:cNvPr id="7" name="Slide Number Placeholder 6"/>
          <p:cNvSpPr>
            <a:spLocks noGrp="1"/>
          </p:cNvSpPr>
          <p:nvPr>
            <p:ph type="sldNum" sz="quarter" idx="5"/>
          </p:nvPr>
        </p:nvSpPr>
        <p:spPr>
          <a:xfrm>
            <a:off x="3891808" y="9169233"/>
            <a:ext cx="2977303" cy="482679"/>
          </a:xfrm>
          <a:prstGeom prst="rect">
            <a:avLst/>
          </a:prstGeom>
        </p:spPr>
        <p:txBody>
          <a:bodyPr vert="horz" lIns="94409" tIns="47203" rIns="94409" bIns="47203" rtlCol="0" anchor="b"/>
          <a:lstStyle>
            <a:lvl1pPr algn="r">
              <a:defRPr sz="1200"/>
            </a:lvl1pPr>
          </a:lstStyle>
          <a:p>
            <a:fld id="{FE9CC9A7-2384-4C41-9FC4-6BDD73FFC503}" type="slidenum">
              <a:rPr lang="en-ZA" smtClean="0"/>
              <a:pPr/>
              <a:t>‹#›</a:t>
            </a:fld>
            <a:endParaRPr lang="en-ZA"/>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FE9CC9A7-2384-4C41-9FC4-6BDD73FFC503}" type="slidenum">
              <a:rPr lang="en-ZA" smtClean="0"/>
              <a:pPr/>
              <a:t>1</a:t>
            </a:fld>
            <a:endParaRPr lang="en-Z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sz="2000" dirty="0" smtClean="0">
                <a:latin typeface="Arial" pitchFamily="34" charset="0"/>
                <a:cs typeface="Arial" pitchFamily="34" charset="0"/>
              </a:rPr>
              <a:t>First term:</a:t>
            </a:r>
          </a:p>
          <a:p>
            <a:pPr lvl="1"/>
            <a:r>
              <a:rPr lang="en-ZA" sz="1800" dirty="0" smtClean="0">
                <a:latin typeface="Arial" pitchFamily="34" charset="0"/>
                <a:cs typeface="Arial" pitchFamily="34" charset="0"/>
              </a:rPr>
              <a:t>Can divide spoken sentences into individual words.</a:t>
            </a:r>
          </a:p>
          <a:p>
            <a:pPr lvl="1"/>
            <a:r>
              <a:rPr lang="en-ZA" sz="1800" dirty="0" smtClean="0">
                <a:latin typeface="Arial" pitchFamily="34" charset="0"/>
                <a:cs typeface="Arial" pitchFamily="34" charset="0"/>
              </a:rPr>
              <a:t>Identify rhyming words and distinguish non-rhyming words.</a:t>
            </a:r>
          </a:p>
          <a:p>
            <a:pPr lvl="1"/>
            <a:r>
              <a:rPr lang="en-ZA" sz="1800" dirty="0" smtClean="0">
                <a:latin typeface="Arial" pitchFamily="34" charset="0"/>
                <a:cs typeface="Arial" pitchFamily="34" charset="0"/>
              </a:rPr>
              <a:t>Can identify words in compound words, e.g. Say cupcake, without cup.</a:t>
            </a:r>
          </a:p>
          <a:p>
            <a:pPr lvl="1"/>
            <a:r>
              <a:rPr lang="en-ZA" sz="1800" dirty="0" smtClean="0">
                <a:latin typeface="Arial" pitchFamily="34" charset="0"/>
                <a:cs typeface="Arial" pitchFamily="34" charset="0"/>
              </a:rPr>
              <a:t>Say own name slowly to identify syllables; clap syllables of own name.</a:t>
            </a:r>
          </a:p>
          <a:p>
            <a:pPr lvl="1"/>
            <a:r>
              <a:rPr lang="en-ZA" sz="1800" dirty="0" smtClean="0">
                <a:latin typeface="Arial" pitchFamily="34" charset="0"/>
                <a:cs typeface="Arial" pitchFamily="34" charset="0"/>
              </a:rPr>
              <a:t>Identify syllables in spoken words, move </a:t>
            </a:r>
            <a:r>
              <a:rPr lang="en-ZA" sz="1800" dirty="0" err="1" smtClean="0">
                <a:latin typeface="Arial" pitchFamily="34" charset="0"/>
                <a:cs typeface="Arial" pitchFamily="34" charset="0"/>
              </a:rPr>
              <a:t>manipulatives</a:t>
            </a:r>
            <a:r>
              <a:rPr lang="en-ZA" sz="1800" dirty="0" smtClean="0">
                <a:latin typeface="Arial" pitchFamily="34" charset="0"/>
                <a:cs typeface="Arial" pitchFamily="34" charset="0"/>
              </a:rPr>
              <a:t> to represent syllables in words.</a:t>
            </a:r>
          </a:p>
          <a:p>
            <a:pPr lvl="1"/>
            <a:r>
              <a:rPr lang="en-ZA" sz="1800" dirty="0" smtClean="0">
                <a:latin typeface="Arial" pitchFamily="34" charset="0"/>
                <a:cs typeface="Arial" pitchFamily="34" charset="0"/>
              </a:rPr>
              <a:t>Identify beginning sounds.  My name begins with /t/.</a:t>
            </a:r>
          </a:p>
          <a:p>
            <a:r>
              <a:rPr lang="en-ZA" sz="2000" dirty="0" smtClean="0">
                <a:latin typeface="Arial" pitchFamily="34" charset="0"/>
                <a:cs typeface="Arial" pitchFamily="34" charset="0"/>
              </a:rPr>
              <a:t>Second term:</a:t>
            </a:r>
          </a:p>
          <a:p>
            <a:pPr lvl="1"/>
            <a:r>
              <a:rPr lang="en-ZA" sz="1800" dirty="0" smtClean="0">
                <a:latin typeface="Arial" pitchFamily="34" charset="0"/>
                <a:cs typeface="Arial" pitchFamily="34" charset="0"/>
              </a:rPr>
              <a:t>Can anticipate rhyming words and complete the sentence.</a:t>
            </a:r>
          </a:p>
          <a:p>
            <a:pPr lvl="1"/>
            <a:r>
              <a:rPr lang="en-ZA" sz="1800" dirty="0" smtClean="0">
                <a:latin typeface="Arial" pitchFamily="34" charset="0"/>
                <a:cs typeface="Arial" pitchFamily="34" charset="0"/>
              </a:rPr>
              <a:t>Identify and isolate the initial and final sound of a spoken word.</a:t>
            </a:r>
          </a:p>
          <a:p>
            <a:pPr lvl="1"/>
            <a:r>
              <a:rPr lang="en-ZA" sz="1800" dirty="0" smtClean="0">
                <a:latin typeface="Arial" pitchFamily="34" charset="0"/>
                <a:cs typeface="Arial" pitchFamily="34" charset="0"/>
              </a:rPr>
              <a:t>Name the letter his/her name begins and ends with.</a:t>
            </a:r>
          </a:p>
          <a:p>
            <a:r>
              <a:rPr lang="en-ZA" dirty="0" smtClean="0">
                <a:latin typeface="Arial" pitchFamily="34" charset="0"/>
                <a:cs typeface="Arial" pitchFamily="34" charset="0"/>
              </a:rPr>
              <a:t>Third term:</a:t>
            </a:r>
          </a:p>
          <a:p>
            <a:pPr lvl="1"/>
            <a:r>
              <a:rPr lang="en-ZA" dirty="0" smtClean="0"/>
              <a:t>Recognise that words are made up of individual sounds: </a:t>
            </a:r>
          </a:p>
          <a:p>
            <a:pPr lvl="2"/>
            <a:r>
              <a:rPr lang="en-ZA" dirty="0" smtClean="0"/>
              <a:t>Blend sounds to make spoken words such as moving </a:t>
            </a:r>
            <a:r>
              <a:rPr lang="en-ZA" dirty="0" err="1" smtClean="0"/>
              <a:t>manipulatives</a:t>
            </a:r>
            <a:r>
              <a:rPr lang="en-ZA" dirty="0" smtClean="0"/>
              <a:t> to blend phonemes in a spoken word.</a:t>
            </a:r>
          </a:p>
          <a:p>
            <a:pPr lvl="2"/>
            <a:r>
              <a:rPr lang="en-ZA" dirty="0" smtClean="0"/>
              <a:t>Listen to a sequence of separately spoken phonemes and combine them to make a word.</a:t>
            </a:r>
          </a:p>
          <a:p>
            <a:pPr lvl="1"/>
            <a:r>
              <a:rPr lang="en-ZA" dirty="0" smtClean="0"/>
              <a:t>Recognize the same sound in different words, e.g. /d/ in dad; hand; dog; Donald.</a:t>
            </a:r>
          </a:p>
          <a:p>
            <a:pPr lvl="1"/>
            <a:r>
              <a:rPr lang="en-ZA" dirty="0" smtClean="0"/>
              <a:t>Recognise the word that remains when a phoneme is removed, e.g. say mat without /m/</a:t>
            </a:r>
          </a:p>
          <a:p>
            <a:pPr lvl="1"/>
            <a:r>
              <a:rPr lang="en-ZA" dirty="0" smtClean="0"/>
              <a:t>Make new words by adding a phoneme to an existing word, e.g. s + nail=snail</a:t>
            </a:r>
            <a:endParaRPr lang="en-ZA" dirty="0" smtClean="0">
              <a:latin typeface="Arial" pitchFamily="34" charset="0"/>
              <a:cs typeface="Arial" pitchFamily="34" charset="0"/>
            </a:endParaRPr>
          </a:p>
          <a:p>
            <a:r>
              <a:rPr lang="en-ZA" dirty="0" smtClean="0">
                <a:latin typeface="Arial" pitchFamily="34" charset="0"/>
                <a:cs typeface="Arial" pitchFamily="34" charset="0"/>
              </a:rPr>
              <a:t>Fourth term:</a:t>
            </a:r>
          </a:p>
          <a:p>
            <a:pPr lvl="1"/>
            <a:r>
              <a:rPr lang="en-ZA" dirty="0" smtClean="0"/>
              <a:t>Manipulate phonemes with confidence.</a:t>
            </a:r>
          </a:p>
          <a:p>
            <a:pPr lvl="1"/>
            <a:r>
              <a:rPr lang="en-ZA" dirty="0" smtClean="0"/>
              <a:t>Segment one-syllable spoken words into individual phonemes, clearly producing beginning, medial and final sounds.</a:t>
            </a:r>
          </a:p>
          <a:p>
            <a:pPr lvl="1"/>
            <a:r>
              <a:rPr lang="en-ZA" dirty="0" smtClean="0"/>
              <a:t>Can substitute one phoneme for another, e.g.   pen </a:t>
            </a:r>
            <a:r>
              <a:rPr lang="en-ZA" dirty="0" smtClean="0">
                <a:sym typeface="Wingdings"/>
              </a:rPr>
              <a:t></a:t>
            </a:r>
            <a:r>
              <a:rPr lang="en-ZA" dirty="0" smtClean="0"/>
              <a:t>pan.</a:t>
            </a:r>
          </a:p>
          <a:p>
            <a:pPr lvl="1"/>
            <a:r>
              <a:rPr lang="en-ZA" dirty="0" smtClean="0"/>
              <a:t>Can cut own names into letters and ‘build’ it correctly.</a:t>
            </a:r>
          </a:p>
          <a:p>
            <a:pPr lvl="1"/>
            <a:r>
              <a:rPr lang="en-ZA" dirty="0" smtClean="0"/>
              <a:t>Name the sounds in own name.</a:t>
            </a:r>
          </a:p>
          <a:p>
            <a:endParaRPr lang="en-ZA" dirty="0"/>
          </a:p>
        </p:txBody>
      </p:sp>
      <p:sp>
        <p:nvSpPr>
          <p:cNvPr id="4" name="Slide Number Placeholder 3"/>
          <p:cNvSpPr>
            <a:spLocks noGrp="1"/>
          </p:cNvSpPr>
          <p:nvPr>
            <p:ph type="sldNum" sz="quarter" idx="10"/>
          </p:nvPr>
        </p:nvSpPr>
        <p:spPr/>
        <p:txBody>
          <a:bodyPr/>
          <a:lstStyle/>
          <a:p>
            <a:fld id="{FE9CC9A7-2384-4C41-9FC4-6BDD73FFC503}" type="slidenum">
              <a:rPr lang="en-ZA" smtClean="0"/>
              <a:pPr/>
              <a:t>13</a:t>
            </a:fld>
            <a:endParaRPr lang="en-ZA"/>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Monitoring</a:t>
            </a:r>
            <a:r>
              <a:rPr lang="en-ZA" baseline="0" dirty="0" smtClean="0"/>
              <a:t> is a continual activity</a:t>
            </a:r>
          </a:p>
          <a:p>
            <a:r>
              <a:rPr lang="en-GB" sz="2400" b="1" dirty="0" smtClean="0">
                <a:latin typeface="Arial" pitchFamily="34" charset="0"/>
                <a:cs typeface="Arial" pitchFamily="34" charset="0"/>
              </a:rPr>
              <a:t>Errors: </a:t>
            </a:r>
            <a:r>
              <a:rPr lang="en-GB" sz="2400" dirty="0" smtClean="0">
                <a:latin typeface="Arial" pitchFamily="34" charset="0"/>
                <a:cs typeface="Arial" pitchFamily="34" charset="0"/>
              </a:rPr>
              <a:t>The nature of a child’s errors, as well as successes, indicate the type of scaffolding a child needs. </a:t>
            </a:r>
          </a:p>
          <a:p>
            <a:r>
              <a:rPr lang="en-GB" sz="2400" b="1" dirty="0" smtClean="0">
                <a:latin typeface="Arial" pitchFamily="34" charset="0"/>
                <a:cs typeface="Arial" pitchFamily="34" charset="0"/>
              </a:rPr>
              <a:t>In the beginning: </a:t>
            </a:r>
            <a:r>
              <a:rPr lang="en-GB" sz="2400" dirty="0" smtClean="0">
                <a:latin typeface="Arial" pitchFamily="34" charset="0"/>
                <a:cs typeface="Arial" pitchFamily="34" charset="0"/>
              </a:rPr>
              <a:t>The adult literally </a:t>
            </a:r>
            <a:r>
              <a:rPr lang="en-GB" sz="2400" i="1" dirty="0" smtClean="0">
                <a:latin typeface="Arial" pitchFamily="34" charset="0"/>
                <a:cs typeface="Arial" pitchFamily="34" charset="0"/>
              </a:rPr>
              <a:t>carries</a:t>
            </a:r>
            <a:r>
              <a:rPr lang="en-GB" sz="2400" dirty="0" smtClean="0">
                <a:latin typeface="Arial" pitchFamily="34" charset="0"/>
                <a:cs typeface="Arial" pitchFamily="34" charset="0"/>
              </a:rPr>
              <a:t> the child through the task. </a:t>
            </a:r>
          </a:p>
          <a:p>
            <a:r>
              <a:rPr lang="en-GB" sz="2400" b="1" dirty="0" smtClean="0">
                <a:latin typeface="Arial" pitchFamily="34" charset="0"/>
                <a:cs typeface="Arial" pitchFamily="34" charset="0"/>
              </a:rPr>
              <a:t>As the child gains skill and independence:</a:t>
            </a:r>
            <a:r>
              <a:rPr lang="en-GB" sz="2400" dirty="0" smtClean="0">
                <a:latin typeface="Arial" pitchFamily="34" charset="0"/>
                <a:cs typeface="Arial" pitchFamily="34" charset="0"/>
              </a:rPr>
              <a:t> the adult provides less support.</a:t>
            </a:r>
          </a:p>
          <a:p>
            <a:r>
              <a:rPr lang="en-GB" sz="2400" dirty="0" smtClean="0">
                <a:latin typeface="Arial" pitchFamily="34" charset="0"/>
                <a:cs typeface="Arial" pitchFamily="34" charset="0"/>
              </a:rPr>
              <a:t> </a:t>
            </a:r>
            <a:r>
              <a:rPr lang="en-GB" sz="2400" b="1" dirty="0" smtClean="0">
                <a:latin typeface="Arial" pitchFamily="34" charset="0"/>
                <a:cs typeface="Arial" pitchFamily="34" charset="0"/>
              </a:rPr>
              <a:t>Learning</a:t>
            </a:r>
            <a:r>
              <a:rPr lang="en-GB" sz="2400" dirty="0" smtClean="0">
                <a:latin typeface="Arial" pitchFamily="34" charset="0"/>
                <a:cs typeface="Arial" pitchFamily="34" charset="0"/>
              </a:rPr>
              <a:t> is best characterized by moving a child from:</a:t>
            </a:r>
          </a:p>
          <a:p>
            <a:pPr lvl="1">
              <a:buNone/>
            </a:pPr>
            <a:r>
              <a:rPr lang="en-GB" dirty="0" smtClean="0"/>
              <a:t> 	</a:t>
            </a:r>
            <a:r>
              <a:rPr lang="en-GB" sz="2400" dirty="0" smtClean="0">
                <a:latin typeface="Arial" pitchFamily="34" charset="0"/>
                <a:cs typeface="Arial" pitchFamily="34" charset="0"/>
              </a:rPr>
              <a:t>successful performance with </a:t>
            </a:r>
            <a:r>
              <a:rPr lang="en-GB" sz="2400" b="1" dirty="0" smtClean="0">
                <a:latin typeface="Arial" pitchFamily="34" charset="0"/>
                <a:cs typeface="Arial" pitchFamily="34" charset="0"/>
              </a:rPr>
              <a:t>maximal support </a:t>
            </a:r>
            <a:r>
              <a:rPr lang="en-GB" sz="2400" dirty="0" smtClean="0">
                <a:latin typeface="Arial" pitchFamily="34" charset="0"/>
                <a:cs typeface="Arial" pitchFamily="34" charset="0"/>
                <a:sym typeface="Wingdings"/>
              </a:rPr>
              <a:t> </a:t>
            </a:r>
            <a:r>
              <a:rPr lang="en-GB" sz="2400" dirty="0" smtClean="0">
                <a:latin typeface="Arial" pitchFamily="34" charset="0"/>
                <a:cs typeface="Arial" pitchFamily="34" charset="0"/>
              </a:rPr>
              <a:t>successful performance with little or </a:t>
            </a:r>
            <a:r>
              <a:rPr lang="en-GB" sz="2400" b="1" dirty="0" smtClean="0">
                <a:latin typeface="Arial" pitchFamily="34" charset="0"/>
                <a:cs typeface="Arial" pitchFamily="34" charset="0"/>
              </a:rPr>
              <a:t>no support</a:t>
            </a:r>
            <a:r>
              <a:rPr lang="en-GB" sz="2400" dirty="0" smtClean="0">
                <a:latin typeface="Arial" pitchFamily="34" charset="0"/>
                <a:cs typeface="Arial" pitchFamily="34" charset="0"/>
              </a:rPr>
              <a:t>.</a:t>
            </a:r>
            <a:endParaRPr lang="en-ZA" sz="2400" dirty="0" smtClean="0">
              <a:latin typeface="Arial" pitchFamily="34" charset="0"/>
              <a:cs typeface="Arial" pitchFamily="34" charset="0"/>
            </a:endParaRPr>
          </a:p>
          <a:p>
            <a:endParaRPr lang="en-ZA" dirty="0"/>
          </a:p>
        </p:txBody>
      </p:sp>
      <p:sp>
        <p:nvSpPr>
          <p:cNvPr id="4" name="Slide Number Placeholder 3"/>
          <p:cNvSpPr>
            <a:spLocks noGrp="1"/>
          </p:cNvSpPr>
          <p:nvPr>
            <p:ph type="sldNum" sz="quarter" idx="10"/>
          </p:nvPr>
        </p:nvSpPr>
        <p:spPr/>
        <p:txBody>
          <a:bodyPr/>
          <a:lstStyle/>
          <a:p>
            <a:fld id="{FE9CC9A7-2384-4C41-9FC4-6BDD73FFC503}" type="slidenum">
              <a:rPr lang="en-ZA" smtClean="0"/>
              <a:pPr/>
              <a:t>14</a:t>
            </a:fld>
            <a:endParaRPr lang="en-ZA"/>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914400" lvl="1" indent="-514350">
              <a:buNone/>
            </a:pPr>
            <a:r>
              <a:rPr lang="en-ZA" sz="1200" dirty="0" smtClean="0">
                <a:latin typeface="Arial" pitchFamily="34" charset="0"/>
                <a:cs typeface="Arial" pitchFamily="34" charset="0"/>
              </a:rPr>
              <a:t>The same key will be used as prescribed in the Policy Documents of the Department of Education:; </a:t>
            </a:r>
          </a:p>
          <a:p>
            <a:pPr marL="914400" lvl="1" indent="-514350">
              <a:buNone/>
            </a:pPr>
            <a:r>
              <a:rPr lang="en-ZA" sz="1200" dirty="0" smtClean="0">
                <a:latin typeface="Arial" pitchFamily="34" charset="0"/>
                <a:cs typeface="Arial" pitchFamily="34" charset="0"/>
              </a:rPr>
              <a:t>National Assessment and Qualifications for Schools.</a:t>
            </a:r>
          </a:p>
          <a:p>
            <a:pPr marL="514350" indent="-514350">
              <a:buFont typeface="+mj-lt"/>
              <a:buAutoNum type="arabicPeriod"/>
            </a:pPr>
            <a:r>
              <a:rPr lang="en-ZA" sz="1200" dirty="0" smtClean="0">
                <a:latin typeface="Arial" pitchFamily="34" charset="0"/>
                <a:cs typeface="Arial" pitchFamily="34" charset="0"/>
              </a:rPr>
              <a:t>Not achieved</a:t>
            </a:r>
          </a:p>
          <a:p>
            <a:pPr marL="514350" indent="-514350">
              <a:buFont typeface="+mj-lt"/>
              <a:buAutoNum type="arabicPeriod"/>
            </a:pPr>
            <a:r>
              <a:rPr lang="en-ZA" sz="1200" dirty="0" smtClean="0">
                <a:latin typeface="Arial" pitchFamily="34" charset="0"/>
                <a:cs typeface="Arial" pitchFamily="34" charset="0"/>
              </a:rPr>
              <a:t>Partial achievement</a:t>
            </a:r>
          </a:p>
          <a:p>
            <a:pPr marL="514350" indent="-514350">
              <a:buFont typeface="+mj-lt"/>
              <a:buAutoNum type="arabicPeriod"/>
            </a:pPr>
            <a:r>
              <a:rPr lang="en-ZA" sz="1200" dirty="0" smtClean="0">
                <a:latin typeface="Arial" pitchFamily="34" charset="0"/>
                <a:cs typeface="Arial" pitchFamily="34" charset="0"/>
              </a:rPr>
              <a:t>Satisfactory achievement</a:t>
            </a:r>
          </a:p>
          <a:p>
            <a:pPr marL="514350" indent="-514350">
              <a:buFont typeface="+mj-lt"/>
              <a:buAutoNum type="arabicPeriod"/>
            </a:pPr>
            <a:r>
              <a:rPr lang="en-ZA" sz="1200" dirty="0" smtClean="0">
                <a:latin typeface="Arial" pitchFamily="34" charset="0"/>
                <a:cs typeface="Arial" pitchFamily="34" charset="0"/>
              </a:rPr>
              <a:t>Outstanding /excellent </a:t>
            </a:r>
            <a:r>
              <a:rPr lang="en-ZA" sz="1200" dirty="0" err="1" smtClean="0">
                <a:latin typeface="Arial" pitchFamily="34" charset="0"/>
                <a:cs typeface="Arial" pitchFamily="34" charset="0"/>
              </a:rPr>
              <a:t>achievement</a:t>
            </a:r>
            <a:r>
              <a:rPr lang="en-ZA" dirty="0" err="1" smtClean="0"/>
              <a:t>Monitoring</a:t>
            </a:r>
            <a:r>
              <a:rPr lang="en-ZA" dirty="0" smtClean="0"/>
              <a:t> progress will help to modify curriculum and instruction; and identify concepts with which a student may be having difficulty.</a:t>
            </a:r>
          </a:p>
          <a:p>
            <a:r>
              <a:rPr lang="en-ZA" dirty="0" smtClean="0"/>
              <a:t>Emphasize that teachers can assess progress on a frequent basis using an Assessment tool</a:t>
            </a:r>
            <a:r>
              <a:rPr lang="en-ZA" baseline="0" dirty="0" smtClean="0"/>
              <a:t> as the set example.</a:t>
            </a:r>
            <a:endParaRPr lang="en-ZA" dirty="0"/>
          </a:p>
        </p:txBody>
      </p:sp>
      <p:sp>
        <p:nvSpPr>
          <p:cNvPr id="4" name="Slide Number Placeholder 3"/>
          <p:cNvSpPr>
            <a:spLocks noGrp="1"/>
          </p:cNvSpPr>
          <p:nvPr>
            <p:ph type="sldNum" sz="quarter" idx="10"/>
          </p:nvPr>
        </p:nvSpPr>
        <p:spPr/>
        <p:txBody>
          <a:bodyPr/>
          <a:lstStyle/>
          <a:p>
            <a:fld id="{FE9CC9A7-2384-4C41-9FC4-6BDD73FFC503}" type="slidenum">
              <a:rPr lang="en-ZA" smtClean="0"/>
              <a:pPr/>
              <a:t>15</a:t>
            </a:fld>
            <a:endParaRPr lang="en-ZA"/>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Effective teaching does not separate teaching form assessment.</a:t>
            </a:r>
          </a:p>
          <a:p>
            <a:r>
              <a:rPr lang="en-ZA" dirty="0" smtClean="0"/>
              <a:t>Effective teaching is informed by assessment, about the pace as well as progression in difficulty.</a:t>
            </a:r>
          </a:p>
          <a:p>
            <a:r>
              <a:rPr lang="en-ZA" dirty="0" smtClean="0"/>
              <a:t>Assessment is a planned, continuous process of identifying, gathering and interpreting information about the performance of learners. It involves four steps:</a:t>
            </a:r>
          </a:p>
          <a:p>
            <a:pPr lvl="1"/>
            <a:r>
              <a:rPr lang="en-ZA" dirty="0" smtClean="0"/>
              <a:t>Generating and collecting evidence of achievement.</a:t>
            </a:r>
          </a:p>
          <a:p>
            <a:pPr lvl="1"/>
            <a:r>
              <a:rPr lang="en-ZA" dirty="0" smtClean="0"/>
              <a:t>Evaluating this evidence against the outcomes.</a:t>
            </a:r>
          </a:p>
          <a:p>
            <a:pPr lvl="1"/>
            <a:r>
              <a:rPr lang="en-ZA" dirty="0" smtClean="0"/>
              <a:t>Recording the findings of this evaluation.</a:t>
            </a:r>
          </a:p>
          <a:p>
            <a:pPr lvl="1"/>
            <a:r>
              <a:rPr lang="en-ZA" dirty="0" smtClean="0"/>
              <a:t>Using this information to assist the learner’s development and improve the process of learning and teaching.</a:t>
            </a:r>
            <a:endParaRPr lang="en-ZA" dirty="0"/>
          </a:p>
        </p:txBody>
      </p:sp>
      <p:sp>
        <p:nvSpPr>
          <p:cNvPr id="4" name="Slide Number Placeholder 3"/>
          <p:cNvSpPr>
            <a:spLocks noGrp="1"/>
          </p:cNvSpPr>
          <p:nvPr>
            <p:ph type="sldNum" sz="quarter" idx="10"/>
          </p:nvPr>
        </p:nvSpPr>
        <p:spPr/>
        <p:txBody>
          <a:bodyPr/>
          <a:lstStyle/>
          <a:p>
            <a:fld id="{FE9CC9A7-2384-4C41-9FC4-6BDD73FFC503}" type="slidenum">
              <a:rPr lang="en-ZA" smtClean="0"/>
              <a:pPr/>
              <a:t>16</a:t>
            </a:fld>
            <a:endParaRPr lang="en-ZA"/>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FE9CC9A7-2384-4C41-9FC4-6BDD73FFC503}" type="slidenum">
              <a:rPr lang="en-ZA" smtClean="0"/>
              <a:pPr/>
              <a:t>17</a:t>
            </a:fld>
            <a:endParaRPr lang="en-ZA"/>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smtClean="0"/>
              <a:t>Allow for questions</a:t>
            </a:r>
            <a:r>
              <a:rPr lang="en-ZA" baseline="0" smtClean="0"/>
              <a:t> and comments</a:t>
            </a:r>
            <a:endParaRPr lang="en-ZA" smtClean="0"/>
          </a:p>
          <a:p>
            <a:endParaRPr lang="en-ZA" dirty="0"/>
          </a:p>
        </p:txBody>
      </p:sp>
      <p:sp>
        <p:nvSpPr>
          <p:cNvPr id="4" name="Slide Number Placeholder 3"/>
          <p:cNvSpPr>
            <a:spLocks noGrp="1"/>
          </p:cNvSpPr>
          <p:nvPr>
            <p:ph type="sldNum" sz="quarter" idx="10"/>
          </p:nvPr>
        </p:nvSpPr>
        <p:spPr/>
        <p:txBody>
          <a:bodyPr/>
          <a:lstStyle/>
          <a:p>
            <a:fld id="{FE9CC9A7-2384-4C41-9FC4-6BDD73FFC503}" type="slidenum">
              <a:rPr lang="en-ZA" smtClean="0"/>
              <a:pPr/>
              <a:t>18</a:t>
            </a:fld>
            <a:endParaRPr lang="en-Z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Slide Number Placeholder 3"/>
          <p:cNvSpPr>
            <a:spLocks noGrp="1"/>
          </p:cNvSpPr>
          <p:nvPr>
            <p:ph type="sldNum" sz="quarter" idx="10"/>
          </p:nvPr>
        </p:nvSpPr>
        <p:spPr/>
        <p:txBody>
          <a:bodyPr/>
          <a:lstStyle/>
          <a:p>
            <a:fld id="{FE9CC9A7-2384-4C41-9FC4-6BDD73FFC503}" type="slidenum">
              <a:rPr lang="en-ZA" smtClean="0"/>
              <a:pPr/>
              <a:t>2</a:t>
            </a:fld>
            <a:endParaRPr lang="en-Z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Several concepts will be detailed in the work shop.</a:t>
            </a:r>
          </a:p>
          <a:p>
            <a:r>
              <a:rPr lang="en-ZA" dirty="0" smtClean="0"/>
              <a:t>It does not involve print.</a:t>
            </a:r>
            <a:endParaRPr lang="en-ZA" dirty="0"/>
          </a:p>
        </p:txBody>
      </p:sp>
      <p:sp>
        <p:nvSpPr>
          <p:cNvPr id="4" name="Slide Number Placeholder 3"/>
          <p:cNvSpPr>
            <a:spLocks noGrp="1"/>
          </p:cNvSpPr>
          <p:nvPr>
            <p:ph type="sldNum" sz="quarter" idx="10"/>
          </p:nvPr>
        </p:nvSpPr>
        <p:spPr/>
        <p:txBody>
          <a:bodyPr/>
          <a:lstStyle/>
          <a:p>
            <a:fld id="{FE9CC9A7-2384-4C41-9FC4-6BDD73FFC503}" type="slidenum">
              <a:rPr lang="en-ZA" smtClean="0"/>
              <a:pPr/>
              <a:t>3</a:t>
            </a:fld>
            <a:endParaRPr lang="en-Z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Activities begins with less complex activities and increase in difficulty.</a:t>
            </a:r>
          </a:p>
          <a:p>
            <a:r>
              <a:rPr lang="en-ZA" dirty="0" smtClean="0"/>
              <a:t>If children have difficulty mastering a task, instruction should be taken back to a less complex</a:t>
            </a:r>
            <a:r>
              <a:rPr lang="en-ZA" baseline="0" dirty="0" smtClean="0"/>
              <a:t> activity.</a:t>
            </a:r>
            <a:endParaRPr lang="en-ZA" dirty="0"/>
          </a:p>
        </p:txBody>
      </p:sp>
      <p:sp>
        <p:nvSpPr>
          <p:cNvPr id="4" name="Slide Number Placeholder 3"/>
          <p:cNvSpPr>
            <a:spLocks noGrp="1"/>
          </p:cNvSpPr>
          <p:nvPr>
            <p:ph type="sldNum" sz="quarter" idx="10"/>
          </p:nvPr>
        </p:nvSpPr>
        <p:spPr/>
        <p:txBody>
          <a:bodyPr/>
          <a:lstStyle/>
          <a:p>
            <a:fld id="{FE9CC9A7-2384-4C41-9FC4-6BDD73FFC503}" type="slidenum">
              <a:rPr lang="en-ZA" smtClean="0"/>
              <a:pPr/>
              <a:t>4</a:t>
            </a:fld>
            <a:endParaRPr lang="en-Z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en-GB" sz="1800" b="1" dirty="0" smtClean="0">
                <a:latin typeface="Arial" pitchFamily="34" charset="0"/>
                <a:cs typeface="Arial" pitchFamily="34" charset="0"/>
              </a:rPr>
              <a:t>Phonological awareness</a:t>
            </a:r>
            <a:r>
              <a:rPr lang="en-GB" sz="1800" dirty="0" smtClean="0">
                <a:latin typeface="Arial" pitchFamily="34" charset="0"/>
                <a:cs typeface="Arial" pitchFamily="34" charset="0"/>
              </a:rPr>
              <a:t> </a:t>
            </a:r>
            <a:r>
              <a:rPr lang="en-GB" sz="1200" dirty="0" smtClean="0">
                <a:latin typeface="Arial" pitchFamily="34" charset="0"/>
                <a:cs typeface="Arial" pitchFamily="34" charset="0"/>
              </a:rPr>
              <a:t>relates only to speech sounds, not to the alphabet letters or sound-spellings. It involves identifying and manipulating </a:t>
            </a:r>
            <a:r>
              <a:rPr lang="en-GB" sz="1200" u="sng" dirty="0" smtClean="0">
                <a:latin typeface="Arial" pitchFamily="34" charset="0"/>
                <a:cs typeface="Arial" pitchFamily="34" charset="0"/>
              </a:rPr>
              <a:t>larger parts </a:t>
            </a:r>
            <a:r>
              <a:rPr lang="en-GB" sz="1200" dirty="0" smtClean="0">
                <a:latin typeface="Arial" pitchFamily="34" charset="0"/>
                <a:cs typeface="Arial" pitchFamily="34" charset="0"/>
              </a:rPr>
              <a:t>of </a:t>
            </a:r>
            <a:r>
              <a:rPr lang="en-GB" sz="1200" b="1" dirty="0" smtClean="0">
                <a:latin typeface="Arial" pitchFamily="34" charset="0"/>
                <a:cs typeface="Arial" pitchFamily="34" charset="0"/>
              </a:rPr>
              <a:t>spoken </a:t>
            </a:r>
            <a:r>
              <a:rPr lang="en-GB" sz="1200" dirty="0" smtClean="0">
                <a:latin typeface="Arial" pitchFamily="34" charset="0"/>
                <a:cs typeface="Arial" pitchFamily="34" charset="0"/>
              </a:rPr>
              <a:t>language. </a:t>
            </a:r>
            <a:r>
              <a:rPr lang="en-ZA" sz="1200" dirty="0" smtClean="0">
                <a:latin typeface="Arial" pitchFamily="34" charset="0"/>
                <a:cs typeface="Arial" pitchFamily="34" charset="0"/>
              </a:rPr>
              <a:t>Typical tasks would require children to analyze, make judgements about or manipulate sounds in spoken words – only spoken stimuli are needed. </a:t>
            </a:r>
          </a:p>
          <a:p>
            <a:pPr algn="just">
              <a:buNone/>
            </a:pPr>
            <a:r>
              <a:rPr lang="en-ZA" sz="1200" dirty="0" smtClean="0">
                <a:latin typeface="Arial" pitchFamily="34" charset="0"/>
                <a:cs typeface="Arial" pitchFamily="34" charset="0"/>
              </a:rPr>
              <a:t> </a:t>
            </a:r>
          </a:p>
          <a:p>
            <a:pPr algn="just"/>
            <a:r>
              <a:rPr lang="en-GB" sz="1800" b="1" dirty="0" smtClean="0">
                <a:latin typeface="Arial" pitchFamily="34" charset="0"/>
                <a:cs typeface="Arial" pitchFamily="34" charset="0"/>
              </a:rPr>
              <a:t>Phonemic awareness</a:t>
            </a:r>
            <a:r>
              <a:rPr lang="en-GB" sz="1800" dirty="0" smtClean="0">
                <a:latin typeface="Arial" pitchFamily="34" charset="0"/>
                <a:cs typeface="Arial" pitchFamily="34" charset="0"/>
              </a:rPr>
              <a:t> </a:t>
            </a:r>
            <a:r>
              <a:rPr lang="en-GB" sz="1200" dirty="0" smtClean="0">
                <a:latin typeface="Arial" pitchFamily="34" charset="0"/>
                <a:cs typeface="Arial" pitchFamily="34" charset="0"/>
              </a:rPr>
              <a:t>is a subset of phonological awareness, it is when you heard a </a:t>
            </a:r>
            <a:r>
              <a:rPr lang="en-GB" sz="1200" u="sng" dirty="0" smtClean="0">
                <a:latin typeface="Arial" pitchFamily="34" charset="0"/>
                <a:cs typeface="Arial" pitchFamily="34" charset="0"/>
              </a:rPr>
              <a:t>word</a:t>
            </a:r>
            <a:r>
              <a:rPr lang="en-GB" sz="1200" dirty="0" smtClean="0">
                <a:latin typeface="Arial" pitchFamily="34" charset="0"/>
                <a:cs typeface="Arial" pitchFamily="34" charset="0"/>
              </a:rPr>
              <a:t> and can divide it into the smallest parts. </a:t>
            </a:r>
            <a:endParaRPr lang="en-ZA" sz="1200" dirty="0" smtClean="0">
              <a:latin typeface="Arial" pitchFamily="34" charset="0"/>
              <a:cs typeface="Arial" pitchFamily="34" charset="0"/>
            </a:endParaRPr>
          </a:p>
          <a:p>
            <a:pPr algn="just">
              <a:buNone/>
            </a:pPr>
            <a:r>
              <a:rPr lang="en-GB" sz="1200" dirty="0" smtClean="0">
                <a:latin typeface="Arial" pitchFamily="34" charset="0"/>
                <a:cs typeface="Arial" pitchFamily="34" charset="0"/>
              </a:rPr>
              <a:t> </a:t>
            </a:r>
            <a:endParaRPr lang="en-ZA" sz="1200" dirty="0" smtClean="0">
              <a:latin typeface="Arial" pitchFamily="34" charset="0"/>
              <a:cs typeface="Arial" pitchFamily="34" charset="0"/>
            </a:endParaRPr>
          </a:p>
          <a:p>
            <a:pPr algn="just"/>
            <a:r>
              <a:rPr lang="en-GB" sz="1800" b="1" dirty="0" smtClean="0">
                <a:latin typeface="Arial" pitchFamily="34" charset="0"/>
                <a:cs typeface="Arial" pitchFamily="34" charset="0"/>
              </a:rPr>
              <a:t>Phonics</a:t>
            </a:r>
            <a:r>
              <a:rPr lang="en-GB" sz="1800" dirty="0" smtClean="0">
                <a:latin typeface="Arial" pitchFamily="34" charset="0"/>
                <a:cs typeface="Arial" pitchFamily="34" charset="0"/>
              </a:rPr>
              <a:t> </a:t>
            </a:r>
            <a:r>
              <a:rPr lang="en-GB" sz="1200" dirty="0" smtClean="0">
                <a:latin typeface="Arial" pitchFamily="34" charset="0"/>
                <a:cs typeface="Arial" pitchFamily="34" charset="0"/>
              </a:rPr>
              <a:t>requires students to match letters or letter patterns with sounds (decoding) and to use this information to read words. Phonics is the understanding that there is a predictable relationship between phonemes and graphemes, the letters that represent those sounds in </a:t>
            </a:r>
            <a:r>
              <a:rPr lang="en-GB" sz="1200" b="1" dirty="0" smtClean="0">
                <a:latin typeface="Arial" pitchFamily="34" charset="0"/>
                <a:cs typeface="Arial" pitchFamily="34" charset="0"/>
              </a:rPr>
              <a:t>written</a:t>
            </a:r>
            <a:r>
              <a:rPr lang="en-GB" sz="1200" dirty="0" smtClean="0">
                <a:latin typeface="Arial" pitchFamily="34" charset="0"/>
                <a:cs typeface="Arial" pitchFamily="34" charset="0"/>
              </a:rPr>
              <a:t> language. The goal of phonics instruction is to help children learn and use the alphabetic principle: the understanding that there are systematic and predictable relationships between written letters and spoken sounds. </a:t>
            </a:r>
            <a:endParaRPr lang="en-ZA" sz="1200" dirty="0" smtClean="0">
              <a:latin typeface="Arial" pitchFamily="34" charset="0"/>
              <a:cs typeface="Arial" pitchFamily="34" charset="0"/>
            </a:endParaRPr>
          </a:p>
          <a:p>
            <a:pPr algn="just">
              <a:buNone/>
            </a:pPr>
            <a:r>
              <a:rPr lang="en-GB" dirty="0" smtClean="0"/>
              <a:t/>
            </a:r>
            <a:br>
              <a:rPr lang="en-GB" dirty="0" smtClean="0"/>
            </a:br>
            <a:r>
              <a:rPr lang="en-GB" dirty="0" smtClean="0"/>
              <a:t> </a:t>
            </a:r>
            <a:r>
              <a:rPr lang="en-ZA" dirty="0" smtClean="0"/>
              <a:t>Clarification </a:t>
            </a:r>
            <a:r>
              <a:rPr lang="en-ZA" dirty="0"/>
              <a:t>of these three terms is of utmost importance, because the varying use of these terms – phonological awareness, phonemic awareness and phonics – may cause confusion for practitioners.</a:t>
            </a:r>
          </a:p>
          <a:p>
            <a:pPr defTabSz="944083"/>
            <a:r>
              <a:rPr lang="en-ZA" dirty="0"/>
              <a:t>Very important is the fact that children can be confused if letter sound representations are introduced too soon, before children realize that words are composed of sounds. Letter sound representations should be introduced after phonological skills of segmentation and blending are established </a:t>
            </a:r>
          </a:p>
          <a:p>
            <a:endParaRPr lang="en-ZA" dirty="0"/>
          </a:p>
        </p:txBody>
      </p:sp>
      <p:sp>
        <p:nvSpPr>
          <p:cNvPr id="4" name="Slide Number Placeholder 3"/>
          <p:cNvSpPr>
            <a:spLocks noGrp="1"/>
          </p:cNvSpPr>
          <p:nvPr>
            <p:ph type="sldNum" sz="quarter" idx="10"/>
          </p:nvPr>
        </p:nvSpPr>
        <p:spPr/>
        <p:txBody>
          <a:bodyPr/>
          <a:lstStyle/>
          <a:p>
            <a:fld id="{FE9CC9A7-2384-4C41-9FC4-6BDD73FFC503}" type="slidenum">
              <a:rPr lang="en-ZA" smtClean="0"/>
              <a:pPr/>
              <a:t>5</a:t>
            </a:fld>
            <a:endParaRPr lang="en-Z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GB" sz="1400" dirty="0" smtClean="0">
                <a:latin typeface="Arial" pitchFamily="34" charset="0"/>
                <a:cs typeface="Arial" pitchFamily="34" charset="0"/>
              </a:rPr>
              <a:t>Children must understand that words  are composed of separate speech sounds.</a:t>
            </a:r>
            <a:endParaRPr lang="en-ZA" sz="1400" dirty="0" smtClean="0">
              <a:latin typeface="Arial" pitchFamily="34" charset="0"/>
              <a:cs typeface="Arial" pitchFamily="34" charset="0"/>
            </a:endParaRPr>
          </a:p>
          <a:p>
            <a:pPr lvl="0"/>
            <a:r>
              <a:rPr lang="en-GB" sz="1400" dirty="0" smtClean="0">
                <a:latin typeface="Arial" pitchFamily="34" charset="0"/>
                <a:cs typeface="Arial" pitchFamily="34" charset="0"/>
              </a:rPr>
              <a:t>Children with phonological awareness skills are better equipped for learning to read and spell . </a:t>
            </a:r>
          </a:p>
          <a:p>
            <a:pPr lvl="0"/>
            <a:r>
              <a:rPr lang="en-GB" sz="1400" dirty="0" smtClean="0">
                <a:latin typeface="Arial" pitchFamily="34" charset="0"/>
                <a:cs typeface="Arial" pitchFamily="34" charset="0"/>
              </a:rPr>
              <a:t>Children with phonological awareness  skills  tend to be better readers, even up to eleven years later. </a:t>
            </a:r>
            <a:endParaRPr lang="en-ZA" sz="1400" dirty="0" smtClean="0">
              <a:latin typeface="Arial" pitchFamily="34" charset="0"/>
              <a:cs typeface="Arial" pitchFamily="34" charset="0"/>
            </a:endParaRPr>
          </a:p>
          <a:p>
            <a:pPr lvl="0"/>
            <a:r>
              <a:rPr lang="en-GB" sz="1400" dirty="0" smtClean="0">
                <a:latin typeface="Arial" pitchFamily="34" charset="0"/>
                <a:cs typeface="Arial" pitchFamily="34" charset="0"/>
              </a:rPr>
              <a:t>Positive effects on the development of reading and spelling difficulties:</a:t>
            </a:r>
            <a:endParaRPr lang="en-ZA" sz="1400" dirty="0" smtClean="0">
              <a:latin typeface="Arial" pitchFamily="34" charset="0"/>
              <a:cs typeface="Arial" pitchFamily="34" charset="0"/>
            </a:endParaRPr>
          </a:p>
          <a:p>
            <a:pPr lvl="1"/>
            <a:r>
              <a:rPr lang="en-ZA" sz="1400" dirty="0" smtClean="0">
                <a:latin typeface="Arial" pitchFamily="34" charset="0"/>
                <a:cs typeface="Arial" pitchFamily="34" charset="0"/>
              </a:rPr>
              <a:t>Phonological awareness </a:t>
            </a:r>
            <a:r>
              <a:rPr lang="en-ZA" sz="1400" dirty="0" smtClean="0">
                <a:latin typeface="Arial" pitchFamily="34" charset="0"/>
                <a:cs typeface="Arial" pitchFamily="34" charset="0"/>
                <a:sym typeface="Wingdings"/>
              </a:rPr>
              <a:t></a:t>
            </a:r>
            <a:r>
              <a:rPr lang="en-ZA" sz="1400" dirty="0" smtClean="0">
                <a:latin typeface="Arial" pitchFamily="34" charset="0"/>
                <a:cs typeface="Arial" pitchFamily="34" charset="0"/>
              </a:rPr>
              <a:t> accurate and fluent word  identification.</a:t>
            </a:r>
          </a:p>
          <a:p>
            <a:pPr lvl="1"/>
            <a:r>
              <a:rPr lang="en-ZA" sz="1400" dirty="0" smtClean="0">
                <a:latin typeface="Arial" pitchFamily="34" charset="0"/>
                <a:cs typeface="Arial" pitchFamily="34" charset="0"/>
              </a:rPr>
              <a:t>Accurate and fluent word identification </a:t>
            </a:r>
            <a:r>
              <a:rPr lang="en-ZA" sz="1400" dirty="0" smtClean="0">
                <a:latin typeface="Arial" pitchFamily="34" charset="0"/>
                <a:cs typeface="Arial" pitchFamily="34" charset="0"/>
                <a:sym typeface="Wingdings"/>
              </a:rPr>
              <a:t></a:t>
            </a:r>
            <a:r>
              <a:rPr lang="en-ZA" sz="1400" dirty="0" smtClean="0">
                <a:latin typeface="Arial" pitchFamily="34" charset="0"/>
                <a:cs typeface="Arial" pitchFamily="34" charset="0"/>
              </a:rPr>
              <a:t> reading comprehension.</a:t>
            </a:r>
          </a:p>
          <a:p>
            <a:r>
              <a:rPr lang="en-GB" sz="1400" dirty="0" smtClean="0">
                <a:latin typeface="Arial" pitchFamily="34" charset="0"/>
                <a:cs typeface="Arial" pitchFamily="34" charset="0"/>
              </a:rPr>
              <a:t>Phonological awareness is called the “solid core” for building reading skills; it influences decoding, spelling, word reading and comprehension</a:t>
            </a:r>
            <a:r>
              <a:rPr lang="en-GB" sz="1200" dirty="0" smtClean="0">
                <a:latin typeface="Arial" pitchFamily="34" charset="0"/>
                <a:cs typeface="Arial" pitchFamily="34" charset="0"/>
              </a:rPr>
              <a:t>.</a:t>
            </a:r>
          </a:p>
          <a:p>
            <a:pPr lvl="0"/>
            <a:r>
              <a:rPr lang="en-GB" sz="1200" dirty="0" smtClean="0">
                <a:latin typeface="Arial" pitchFamily="34" charset="0"/>
                <a:cs typeface="Arial" pitchFamily="34" charset="0"/>
              </a:rPr>
              <a:t>Phonological awareness is a key component in preventing reading problems. </a:t>
            </a:r>
            <a:endParaRPr lang="en-ZA" sz="1200" dirty="0" smtClean="0">
              <a:latin typeface="Arial" pitchFamily="34" charset="0"/>
              <a:cs typeface="Arial" pitchFamily="34" charset="0"/>
            </a:endParaRPr>
          </a:p>
          <a:p>
            <a:pPr lvl="0"/>
            <a:r>
              <a:rPr lang="en-ZA" sz="1200" dirty="0" smtClean="0">
                <a:latin typeface="Arial" pitchFamily="34" charset="0"/>
                <a:cs typeface="Arial" pitchFamily="34" charset="0"/>
              </a:rPr>
              <a:t>The value of predicting reading ability lies in the fact that reading difficulties can be prevented. The earlier struggling learners are detected, the better the possibility for successful intervention. </a:t>
            </a:r>
          </a:p>
          <a:p>
            <a:endParaRPr lang="en-ZA" sz="1200" dirty="0" smtClean="0">
              <a:latin typeface="Arial" pitchFamily="34" charset="0"/>
              <a:cs typeface="Arial" pitchFamily="34" charset="0"/>
            </a:endParaRPr>
          </a:p>
          <a:p>
            <a:r>
              <a:rPr lang="en-GB" dirty="0" smtClean="0">
                <a:latin typeface="Arial" pitchFamily="34" charset="0"/>
                <a:cs typeface="Arial" pitchFamily="34" charset="0"/>
              </a:rPr>
              <a:t>Deficits </a:t>
            </a:r>
            <a:r>
              <a:rPr lang="en-GB" dirty="0">
                <a:latin typeface="Arial" pitchFamily="34" charset="0"/>
                <a:cs typeface="Arial" pitchFamily="34" charset="0"/>
              </a:rPr>
              <a:t>in phonological awareness causes problems with word identification, which causes comprehension problems.</a:t>
            </a:r>
          </a:p>
          <a:p>
            <a:r>
              <a:rPr lang="en-GB" dirty="0">
                <a:latin typeface="Arial" pitchFamily="34" charset="0"/>
                <a:cs typeface="Arial" pitchFamily="34" charset="0"/>
              </a:rPr>
              <a:t>Exposure to literature and level of intelligence are important for overall development, they are less predictive of reading success than phonological awareness.</a:t>
            </a:r>
          </a:p>
          <a:p>
            <a:r>
              <a:rPr lang="en-GB" dirty="0">
                <a:latin typeface="Arial" pitchFamily="34" charset="0"/>
                <a:cs typeface="Arial" pitchFamily="34" charset="0"/>
              </a:rPr>
              <a:t>Emphasize that phonological awareness is a better predictor of reading success than what children know about letters or how often they were read to or SES status.</a:t>
            </a:r>
            <a:endParaRPr lang="en-ZA" dirty="0"/>
          </a:p>
        </p:txBody>
      </p:sp>
      <p:sp>
        <p:nvSpPr>
          <p:cNvPr id="4" name="Slide Number Placeholder 3"/>
          <p:cNvSpPr>
            <a:spLocks noGrp="1"/>
          </p:cNvSpPr>
          <p:nvPr>
            <p:ph type="sldNum" sz="quarter" idx="10"/>
          </p:nvPr>
        </p:nvSpPr>
        <p:spPr/>
        <p:txBody>
          <a:bodyPr/>
          <a:lstStyle/>
          <a:p>
            <a:fld id="{FE9CC9A7-2384-4C41-9FC4-6BDD73FFC503}" type="slidenum">
              <a:rPr lang="en-ZA" smtClean="0"/>
              <a:pPr/>
              <a:t>6</a:t>
            </a:fld>
            <a:endParaRPr lang="en-Z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Special attention will be discussed in detail when</a:t>
            </a:r>
            <a:r>
              <a:rPr lang="en-ZA" baseline="0" dirty="0" smtClean="0"/>
              <a:t> we get to assessment.</a:t>
            </a:r>
            <a:endParaRPr lang="en-ZA" dirty="0"/>
          </a:p>
        </p:txBody>
      </p:sp>
      <p:sp>
        <p:nvSpPr>
          <p:cNvPr id="4" name="Slide Number Placeholder 3"/>
          <p:cNvSpPr>
            <a:spLocks noGrp="1"/>
          </p:cNvSpPr>
          <p:nvPr>
            <p:ph type="sldNum" sz="quarter" idx="10"/>
          </p:nvPr>
        </p:nvSpPr>
        <p:spPr/>
        <p:txBody>
          <a:bodyPr/>
          <a:lstStyle/>
          <a:p>
            <a:fld id="{FE9CC9A7-2384-4C41-9FC4-6BDD73FFC503}" type="slidenum">
              <a:rPr lang="en-ZA" smtClean="0"/>
              <a:pPr/>
              <a:t>7</a:t>
            </a:fld>
            <a:endParaRPr lang="en-ZA"/>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44083"/>
            <a:r>
              <a:rPr lang="en-GB" dirty="0"/>
              <a:t>Perhaps the most challenging aspect of teaching phonological awareness is that one cannot </a:t>
            </a:r>
            <a:r>
              <a:rPr lang="en-GB" i="1" dirty="0"/>
              <a:t>make</a:t>
            </a:r>
            <a:r>
              <a:rPr lang="en-GB" dirty="0"/>
              <a:t> a child analyze the sound structure of language. The teacher should repeatedly model analysis, using a think-aloud strategy, showing the child how to solve the problem. </a:t>
            </a:r>
            <a:endParaRPr lang="en-ZA" dirty="0"/>
          </a:p>
          <a:p>
            <a:r>
              <a:rPr lang="en-GB" dirty="0"/>
              <a:t>Sequencing in tasks should be driven by task complexity so that simpler tasks are targeted before complex tasks and earlier tasks lead to success on later tasks</a:t>
            </a:r>
            <a:r>
              <a:rPr lang="en-GB" dirty="0" smtClean="0"/>
              <a:t>.</a:t>
            </a:r>
          </a:p>
          <a:p>
            <a:pPr lvl="0"/>
            <a:r>
              <a:rPr lang="en-GB" sz="1200" dirty="0" smtClean="0">
                <a:latin typeface="Arial" pitchFamily="34" charset="0"/>
                <a:cs typeface="Arial" pitchFamily="34" charset="0"/>
              </a:rPr>
              <a:t>Developmental appropriate activities include songs, rhymes and games. </a:t>
            </a:r>
            <a:endParaRPr lang="en-ZA" sz="1200" dirty="0" smtClean="0">
              <a:latin typeface="Arial" pitchFamily="34" charset="0"/>
              <a:cs typeface="Arial" pitchFamily="34" charset="0"/>
            </a:endParaRPr>
          </a:p>
          <a:p>
            <a:pPr lvl="0"/>
            <a:r>
              <a:rPr lang="en-GB" sz="1200" dirty="0" smtClean="0">
                <a:latin typeface="Arial" pitchFamily="34" charset="0"/>
                <a:cs typeface="Arial" pitchFamily="34" charset="0"/>
              </a:rPr>
              <a:t>Music and movement activities, like dances or clapping hands. </a:t>
            </a:r>
            <a:endParaRPr lang="en-ZA" sz="1200" dirty="0" smtClean="0">
              <a:latin typeface="Arial" pitchFamily="34" charset="0"/>
              <a:cs typeface="Arial" pitchFamily="34" charset="0"/>
            </a:endParaRPr>
          </a:p>
          <a:p>
            <a:pPr lvl="0"/>
            <a:r>
              <a:rPr lang="en-GB" sz="1200" dirty="0" smtClean="0">
                <a:latin typeface="Arial" pitchFamily="34" charset="0"/>
                <a:cs typeface="Arial" pitchFamily="34" charset="0"/>
              </a:rPr>
              <a:t>Keep a sense of playfulness and fun, avoid drill and rote memorization.</a:t>
            </a:r>
            <a:endParaRPr lang="en-ZA" sz="1200" dirty="0" smtClean="0">
              <a:latin typeface="Arial" pitchFamily="34" charset="0"/>
              <a:cs typeface="Arial" pitchFamily="34" charset="0"/>
            </a:endParaRPr>
          </a:p>
          <a:p>
            <a:pPr lvl="0"/>
            <a:r>
              <a:rPr lang="en-GB" sz="1200" dirty="0" smtClean="0">
                <a:latin typeface="Arial" pitchFamily="34" charset="0"/>
                <a:cs typeface="Arial" pitchFamily="34" charset="0"/>
              </a:rPr>
              <a:t>Use group settings that encourage interaction among children.</a:t>
            </a:r>
            <a:endParaRPr lang="en-ZA" sz="1200" dirty="0" smtClean="0">
              <a:latin typeface="Arial" pitchFamily="34" charset="0"/>
              <a:cs typeface="Arial" pitchFamily="34" charset="0"/>
            </a:endParaRPr>
          </a:p>
          <a:p>
            <a:pPr lvl="0"/>
            <a:r>
              <a:rPr lang="en-GB" sz="1200" dirty="0" smtClean="0">
                <a:latin typeface="Arial" pitchFamily="34" charset="0"/>
                <a:cs typeface="Arial" pitchFamily="34" charset="0"/>
              </a:rPr>
              <a:t>Encourage children’s curiosity about language and their experimentation with it.</a:t>
            </a:r>
            <a:endParaRPr lang="en-ZA" sz="1200" dirty="0" smtClean="0">
              <a:latin typeface="Arial" pitchFamily="34" charset="0"/>
              <a:cs typeface="Arial" pitchFamily="34" charset="0"/>
            </a:endParaRPr>
          </a:p>
          <a:p>
            <a:pPr lvl="0"/>
            <a:r>
              <a:rPr lang="en-GB" sz="1200" dirty="0" smtClean="0">
                <a:latin typeface="Arial" pitchFamily="34" charset="0"/>
                <a:cs typeface="Arial" pitchFamily="34" charset="0"/>
              </a:rPr>
              <a:t>Allow for and be prepared for individual differences.</a:t>
            </a:r>
            <a:endParaRPr lang="en-ZA" sz="1200" dirty="0" smtClean="0">
              <a:latin typeface="Arial" pitchFamily="34" charset="0"/>
              <a:cs typeface="Arial" pitchFamily="34" charset="0"/>
            </a:endParaRPr>
          </a:p>
          <a:p>
            <a:pPr lvl="0"/>
            <a:r>
              <a:rPr lang="en-GB" sz="1200" dirty="0" smtClean="0">
                <a:latin typeface="Arial" pitchFamily="34" charset="0"/>
                <a:cs typeface="Arial" pitchFamily="34" charset="0"/>
              </a:rPr>
              <a:t>Make sure the tone of the activity is not evaluative but rather enjoyable, fun and informal.</a:t>
            </a:r>
            <a:endParaRPr lang="en-ZA" sz="1200" dirty="0" smtClean="0">
              <a:latin typeface="Arial" pitchFamily="34" charset="0"/>
              <a:cs typeface="Arial" pitchFamily="34" charset="0"/>
            </a:endParaRPr>
          </a:p>
          <a:p>
            <a:pPr lvl="0"/>
            <a:r>
              <a:rPr lang="en-GB" sz="1200" dirty="0" smtClean="0">
                <a:latin typeface="Arial" pitchFamily="34" charset="0"/>
                <a:cs typeface="Arial" pitchFamily="34" charset="0"/>
              </a:rPr>
              <a:t>Turtle talk: Learners or the teacher pretend to be talking like turtles, very </a:t>
            </a:r>
          </a:p>
          <a:p>
            <a:pPr lvl="0"/>
            <a:r>
              <a:rPr lang="en-GB" dirty="0" smtClean="0">
                <a:latin typeface="Arial" pitchFamily="34" charset="0"/>
                <a:cs typeface="Arial" pitchFamily="34" charset="0"/>
              </a:rPr>
              <a:t>All words used should be part of the learners’ </a:t>
            </a:r>
            <a:r>
              <a:rPr lang="en-GB" b="1" dirty="0" smtClean="0">
                <a:latin typeface="Arial" pitchFamily="34" charset="0"/>
                <a:cs typeface="Arial" pitchFamily="34" charset="0"/>
              </a:rPr>
              <a:t>vocabulary.</a:t>
            </a:r>
            <a:endParaRPr lang="en-ZA" b="1" dirty="0" smtClean="0">
              <a:latin typeface="Arial" pitchFamily="34" charset="0"/>
              <a:cs typeface="Arial" pitchFamily="34" charset="0"/>
            </a:endParaRPr>
          </a:p>
          <a:p>
            <a:pPr lvl="0"/>
            <a:r>
              <a:rPr lang="en-GB" dirty="0" smtClean="0">
                <a:latin typeface="Arial" pitchFamily="34" charset="0"/>
                <a:cs typeface="Arial" pitchFamily="34" charset="0"/>
              </a:rPr>
              <a:t>Start with segmenting </a:t>
            </a:r>
            <a:r>
              <a:rPr lang="en-GB" b="1" dirty="0" smtClean="0">
                <a:latin typeface="Arial" pitchFamily="34" charset="0"/>
                <a:cs typeface="Arial" pitchFamily="34" charset="0"/>
              </a:rPr>
              <a:t>short sentences </a:t>
            </a:r>
            <a:r>
              <a:rPr lang="en-GB" dirty="0" smtClean="0">
                <a:latin typeface="Arial" pitchFamily="34" charset="0"/>
                <a:cs typeface="Arial" pitchFamily="34" charset="0"/>
              </a:rPr>
              <a:t>with mono-syllabic words.</a:t>
            </a:r>
            <a:endParaRPr lang="en-ZA" dirty="0" smtClean="0">
              <a:latin typeface="Arial" pitchFamily="34" charset="0"/>
              <a:cs typeface="Arial" pitchFamily="34" charset="0"/>
            </a:endParaRPr>
          </a:p>
          <a:p>
            <a:pPr lvl="0"/>
            <a:r>
              <a:rPr lang="en-GB" dirty="0" smtClean="0">
                <a:latin typeface="Arial" pitchFamily="34" charset="0"/>
                <a:cs typeface="Arial" pitchFamily="34" charset="0"/>
              </a:rPr>
              <a:t>Segment and blend two syllable </a:t>
            </a:r>
            <a:r>
              <a:rPr lang="en-GB" b="1" dirty="0" smtClean="0">
                <a:latin typeface="Arial" pitchFamily="34" charset="0"/>
                <a:cs typeface="Arial" pitchFamily="34" charset="0"/>
              </a:rPr>
              <a:t>compound words.</a:t>
            </a:r>
            <a:endParaRPr lang="en-ZA" b="1" dirty="0" smtClean="0">
              <a:latin typeface="Arial" pitchFamily="34" charset="0"/>
              <a:cs typeface="Arial" pitchFamily="34" charset="0"/>
            </a:endParaRPr>
          </a:p>
          <a:p>
            <a:pPr lvl="0"/>
            <a:r>
              <a:rPr lang="en-GB" dirty="0" smtClean="0">
                <a:latin typeface="Arial" pitchFamily="34" charset="0"/>
                <a:cs typeface="Arial" pitchFamily="34" charset="0"/>
              </a:rPr>
              <a:t>Segment and blend </a:t>
            </a:r>
            <a:r>
              <a:rPr lang="en-GB" b="1" dirty="0" smtClean="0">
                <a:latin typeface="Arial" pitchFamily="34" charset="0"/>
                <a:cs typeface="Arial" pitchFamily="34" charset="0"/>
              </a:rPr>
              <a:t>two syllable words</a:t>
            </a:r>
            <a:r>
              <a:rPr lang="en-GB" dirty="0" smtClean="0">
                <a:latin typeface="Arial" pitchFamily="34" charset="0"/>
                <a:cs typeface="Arial" pitchFamily="34" charset="0"/>
              </a:rPr>
              <a:t>, start with learners’ own names.</a:t>
            </a:r>
            <a:endParaRPr lang="en-ZA" dirty="0" smtClean="0">
              <a:latin typeface="Arial" pitchFamily="34" charset="0"/>
              <a:cs typeface="Arial" pitchFamily="34" charset="0"/>
            </a:endParaRPr>
          </a:p>
          <a:p>
            <a:pPr lvl="0"/>
            <a:r>
              <a:rPr lang="en-GB" dirty="0" smtClean="0">
                <a:latin typeface="Arial" pitchFamily="34" charset="0"/>
                <a:cs typeface="Arial" pitchFamily="34" charset="0"/>
              </a:rPr>
              <a:t>Segment and blend </a:t>
            </a:r>
            <a:r>
              <a:rPr lang="en-GB" b="1" dirty="0" smtClean="0">
                <a:latin typeface="Arial" pitchFamily="34" charset="0"/>
                <a:cs typeface="Arial" pitchFamily="34" charset="0"/>
              </a:rPr>
              <a:t>multi syllabic words</a:t>
            </a:r>
            <a:r>
              <a:rPr lang="en-GB" dirty="0" smtClean="0">
                <a:latin typeface="Arial" pitchFamily="34" charset="0"/>
                <a:cs typeface="Arial" pitchFamily="34" charset="0"/>
              </a:rPr>
              <a:t>, start with learners’ own names.</a:t>
            </a:r>
            <a:endParaRPr lang="en-ZA" dirty="0" smtClean="0">
              <a:latin typeface="Arial" pitchFamily="34" charset="0"/>
              <a:cs typeface="Arial" pitchFamily="34" charset="0"/>
            </a:endParaRPr>
          </a:p>
          <a:p>
            <a:pPr lvl="0"/>
            <a:r>
              <a:rPr lang="en-GB" dirty="0" smtClean="0">
                <a:latin typeface="Arial" pitchFamily="34" charset="0"/>
                <a:cs typeface="Arial" pitchFamily="34" charset="0"/>
              </a:rPr>
              <a:t>Rhymes: Initially teach </a:t>
            </a:r>
            <a:r>
              <a:rPr lang="en-GB" b="1" dirty="0" smtClean="0">
                <a:latin typeface="Arial" pitchFamily="34" charset="0"/>
                <a:cs typeface="Arial" pitchFamily="34" charset="0"/>
              </a:rPr>
              <a:t>fewer examples </a:t>
            </a:r>
            <a:r>
              <a:rPr lang="en-GB" dirty="0" smtClean="0">
                <a:latin typeface="Arial" pitchFamily="34" charset="0"/>
                <a:cs typeface="Arial" pitchFamily="34" charset="0"/>
              </a:rPr>
              <a:t>and allow for generalisation.</a:t>
            </a:r>
            <a:endParaRPr lang="en-ZA" dirty="0" smtClean="0">
              <a:latin typeface="Arial" pitchFamily="34" charset="0"/>
              <a:cs typeface="Arial" pitchFamily="34" charset="0"/>
            </a:endParaRPr>
          </a:p>
          <a:p>
            <a:pPr lvl="0"/>
            <a:r>
              <a:rPr lang="en-GB" b="1" dirty="0" smtClean="0">
                <a:latin typeface="Arial" pitchFamily="34" charset="0"/>
                <a:cs typeface="Arial" pitchFamily="34" charset="0"/>
              </a:rPr>
              <a:t>Initial sounds </a:t>
            </a:r>
            <a:r>
              <a:rPr lang="en-GB" dirty="0" smtClean="0">
                <a:latin typeface="Arial" pitchFamily="34" charset="0"/>
                <a:cs typeface="Arial" pitchFamily="34" charset="0"/>
              </a:rPr>
              <a:t>are easier than </a:t>
            </a:r>
            <a:r>
              <a:rPr lang="en-GB" b="1" dirty="0" smtClean="0">
                <a:latin typeface="Arial" pitchFamily="34" charset="0"/>
                <a:cs typeface="Arial" pitchFamily="34" charset="0"/>
              </a:rPr>
              <a:t>final sounds</a:t>
            </a:r>
            <a:r>
              <a:rPr lang="en-GB" dirty="0" smtClean="0">
                <a:latin typeface="Arial" pitchFamily="34" charset="0"/>
                <a:cs typeface="Arial" pitchFamily="34" charset="0"/>
              </a:rPr>
              <a:t>, start with learners’ own names.</a:t>
            </a:r>
            <a:endParaRPr lang="en-ZA" dirty="0" smtClean="0">
              <a:latin typeface="Arial" pitchFamily="34" charset="0"/>
              <a:cs typeface="Arial" pitchFamily="34" charset="0"/>
            </a:endParaRPr>
          </a:p>
          <a:p>
            <a:pPr lvl="0"/>
            <a:r>
              <a:rPr lang="en-GB" b="1" dirty="0" smtClean="0">
                <a:latin typeface="Arial" pitchFamily="34" charset="0"/>
                <a:cs typeface="Arial" pitchFamily="34" charset="0"/>
              </a:rPr>
              <a:t>Shorter words </a:t>
            </a:r>
            <a:r>
              <a:rPr lang="en-GB" dirty="0" smtClean="0">
                <a:latin typeface="Arial" pitchFamily="34" charset="0"/>
                <a:cs typeface="Arial" pitchFamily="34" charset="0"/>
              </a:rPr>
              <a:t>are easier to segment than longer words.</a:t>
            </a:r>
            <a:endParaRPr lang="en-ZA" dirty="0" smtClean="0">
              <a:latin typeface="Arial" pitchFamily="34" charset="0"/>
              <a:cs typeface="Arial" pitchFamily="34" charset="0"/>
            </a:endParaRPr>
          </a:p>
          <a:p>
            <a:r>
              <a:rPr lang="en-GB" dirty="0" smtClean="0">
                <a:latin typeface="Arial" pitchFamily="34" charset="0"/>
                <a:cs typeface="Arial" pitchFamily="34" charset="0"/>
              </a:rPr>
              <a:t>Syllable shape is critical. It is easier to segment an initial sound in a </a:t>
            </a:r>
            <a:r>
              <a:rPr lang="en-GB" b="1" dirty="0" smtClean="0">
                <a:latin typeface="Arial" pitchFamily="34" charset="0"/>
                <a:cs typeface="Arial" pitchFamily="34" charset="0"/>
              </a:rPr>
              <a:t>CVC word </a:t>
            </a:r>
            <a:r>
              <a:rPr lang="en-GB" dirty="0" smtClean="0">
                <a:latin typeface="Arial" pitchFamily="34" charset="0"/>
                <a:cs typeface="Arial" pitchFamily="34" charset="0"/>
              </a:rPr>
              <a:t>than in a CCV word</a:t>
            </a:r>
            <a:endParaRPr lang="en-ZA" dirty="0" smtClean="0">
              <a:latin typeface="Arial" pitchFamily="34" charset="0"/>
              <a:cs typeface="Arial" pitchFamily="34" charset="0"/>
            </a:endParaRPr>
          </a:p>
          <a:p>
            <a:pPr lvl="0"/>
            <a:endParaRPr lang="en-ZA" dirty="0"/>
          </a:p>
        </p:txBody>
      </p:sp>
      <p:sp>
        <p:nvSpPr>
          <p:cNvPr id="4" name="Slide Number Placeholder 3"/>
          <p:cNvSpPr>
            <a:spLocks noGrp="1"/>
          </p:cNvSpPr>
          <p:nvPr>
            <p:ph type="sldNum" sz="quarter" idx="10"/>
          </p:nvPr>
        </p:nvSpPr>
        <p:spPr/>
        <p:txBody>
          <a:bodyPr/>
          <a:lstStyle/>
          <a:p>
            <a:fld id="{FE9CC9A7-2384-4C41-9FC4-6BDD73FFC503}" type="slidenum">
              <a:rPr lang="en-ZA" smtClean="0"/>
              <a:pPr/>
              <a:t>8</a:t>
            </a:fld>
            <a:endParaRPr lang="en-ZA"/>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sz="1200" dirty="0" smtClean="0">
                <a:latin typeface="Arial" pitchFamily="34" charset="0"/>
                <a:cs typeface="Arial" pitchFamily="34" charset="0"/>
              </a:rPr>
              <a:t>Segmentation of </a:t>
            </a:r>
            <a:r>
              <a:rPr lang="en-ZA" sz="1200" b="1" dirty="0" smtClean="0">
                <a:latin typeface="Arial" pitchFamily="34" charset="0"/>
                <a:cs typeface="Arial" pitchFamily="34" charset="0"/>
              </a:rPr>
              <a:t>short sentences</a:t>
            </a:r>
            <a:r>
              <a:rPr lang="en-ZA" sz="1200" dirty="0" smtClean="0">
                <a:latin typeface="Arial" pitchFamily="34" charset="0"/>
                <a:cs typeface="Arial" pitchFamily="34" charset="0"/>
              </a:rPr>
              <a:t>: Bob likes his bike; Please drink your milk.</a:t>
            </a:r>
          </a:p>
          <a:p>
            <a:pPr lvl="0"/>
            <a:r>
              <a:rPr lang="en-GB" sz="1200" dirty="0" smtClean="0">
                <a:latin typeface="Arial" pitchFamily="34" charset="0"/>
                <a:cs typeface="Arial" pitchFamily="34" charset="0"/>
              </a:rPr>
              <a:t>Segment and blend </a:t>
            </a:r>
            <a:r>
              <a:rPr lang="en-GB" sz="1200" b="1" dirty="0" smtClean="0">
                <a:latin typeface="Arial" pitchFamily="34" charset="0"/>
                <a:cs typeface="Arial" pitchFamily="34" charset="0"/>
              </a:rPr>
              <a:t>compound words: </a:t>
            </a:r>
            <a:r>
              <a:rPr lang="en-ZA" sz="1200" dirty="0" smtClean="0">
                <a:latin typeface="Arial" pitchFamily="34" charset="0"/>
                <a:cs typeface="Arial" pitchFamily="34" charset="0"/>
              </a:rPr>
              <a:t>Handbag; toothbrush; motorbike; ladybird; teapot. </a:t>
            </a:r>
            <a:endParaRPr lang="en-ZA" sz="1200" b="1" dirty="0" smtClean="0">
              <a:latin typeface="Arial" pitchFamily="34" charset="0"/>
              <a:cs typeface="Arial" pitchFamily="34" charset="0"/>
            </a:endParaRPr>
          </a:p>
          <a:p>
            <a:pPr lvl="0"/>
            <a:r>
              <a:rPr lang="en-GB" sz="1200" dirty="0" smtClean="0">
                <a:latin typeface="Arial" pitchFamily="34" charset="0"/>
                <a:cs typeface="Arial" pitchFamily="34" charset="0"/>
              </a:rPr>
              <a:t>Segment and blend </a:t>
            </a:r>
            <a:r>
              <a:rPr lang="en-GB" sz="1200" b="1" dirty="0" smtClean="0">
                <a:latin typeface="Arial" pitchFamily="34" charset="0"/>
                <a:cs typeface="Arial" pitchFamily="34" charset="0"/>
              </a:rPr>
              <a:t>two syllable words</a:t>
            </a:r>
            <a:r>
              <a:rPr lang="en-GB" sz="1200" dirty="0" smtClean="0">
                <a:latin typeface="Arial" pitchFamily="34" charset="0"/>
                <a:cs typeface="Arial" pitchFamily="34" charset="0"/>
              </a:rPr>
              <a:t>, start with learners’ own names: </a:t>
            </a:r>
            <a:r>
              <a:rPr lang="en-ZA" sz="1200" dirty="0" smtClean="0">
                <a:latin typeface="Arial" pitchFamily="34" charset="0"/>
                <a:cs typeface="Arial" pitchFamily="34" charset="0"/>
              </a:rPr>
              <a:t>Apple; monkey; jersey; present; Mary; Andrew; Susan.</a:t>
            </a:r>
          </a:p>
          <a:p>
            <a:pPr lvl="0"/>
            <a:r>
              <a:rPr lang="en-GB" sz="1200" dirty="0" smtClean="0">
                <a:latin typeface="Arial" pitchFamily="34" charset="0"/>
                <a:cs typeface="Arial" pitchFamily="34" charset="0"/>
              </a:rPr>
              <a:t>Segment and blend </a:t>
            </a:r>
            <a:r>
              <a:rPr lang="en-GB" sz="1200" b="1" dirty="0" smtClean="0">
                <a:latin typeface="Arial" pitchFamily="34" charset="0"/>
                <a:cs typeface="Arial" pitchFamily="34" charset="0"/>
              </a:rPr>
              <a:t>multi syllabic words</a:t>
            </a:r>
            <a:r>
              <a:rPr lang="en-GB" sz="1200" dirty="0" smtClean="0">
                <a:latin typeface="Arial" pitchFamily="34" charset="0"/>
                <a:cs typeface="Arial" pitchFamily="34" charset="0"/>
              </a:rPr>
              <a:t>, start with learners’ own names: </a:t>
            </a:r>
            <a:r>
              <a:rPr lang="en-ZA" sz="1200" dirty="0" smtClean="0">
                <a:latin typeface="Arial" pitchFamily="34" charset="0"/>
                <a:cs typeface="Arial" pitchFamily="34" charset="0"/>
              </a:rPr>
              <a:t>Elephant; umbrella; butterfly; Aiden-Lee; Mohammed.</a:t>
            </a:r>
          </a:p>
          <a:p>
            <a:pPr lvl="0"/>
            <a:r>
              <a:rPr lang="en-GB" sz="1200" dirty="0" smtClean="0">
                <a:latin typeface="Arial" pitchFamily="34" charset="0"/>
                <a:cs typeface="Arial" pitchFamily="34" charset="0"/>
              </a:rPr>
              <a:t>Rhymes: Initially teach </a:t>
            </a:r>
            <a:r>
              <a:rPr lang="en-GB" sz="1200" b="1" dirty="0" smtClean="0">
                <a:latin typeface="Arial" pitchFamily="34" charset="0"/>
                <a:cs typeface="Arial" pitchFamily="34" charset="0"/>
              </a:rPr>
              <a:t>fewer examples </a:t>
            </a:r>
            <a:r>
              <a:rPr lang="en-GB" sz="1200" dirty="0" smtClean="0">
                <a:latin typeface="Arial" pitchFamily="34" charset="0"/>
                <a:cs typeface="Arial" pitchFamily="34" charset="0"/>
              </a:rPr>
              <a:t>and allow for generalisation: </a:t>
            </a:r>
            <a:r>
              <a:rPr lang="en-ZA" sz="1200" dirty="0" smtClean="0">
                <a:latin typeface="Arial" pitchFamily="34" charset="0"/>
                <a:cs typeface="Arial" pitchFamily="34" charset="0"/>
              </a:rPr>
              <a:t>house + mouse; hat + cat; door + floor; tap + cap.</a:t>
            </a:r>
          </a:p>
          <a:p>
            <a:pPr lvl="0"/>
            <a:r>
              <a:rPr lang="en-GB" sz="1200" b="1" dirty="0" smtClean="0">
                <a:latin typeface="Arial" pitchFamily="34" charset="0"/>
                <a:cs typeface="Arial" pitchFamily="34" charset="0"/>
              </a:rPr>
              <a:t>Initial sounds </a:t>
            </a:r>
            <a:r>
              <a:rPr lang="en-GB" sz="1200" dirty="0" smtClean="0">
                <a:latin typeface="Arial" pitchFamily="34" charset="0"/>
                <a:cs typeface="Arial" pitchFamily="34" charset="0"/>
              </a:rPr>
              <a:t>are easier than </a:t>
            </a:r>
            <a:r>
              <a:rPr lang="en-GB" sz="1200" b="1" dirty="0" smtClean="0">
                <a:latin typeface="Arial" pitchFamily="34" charset="0"/>
                <a:cs typeface="Arial" pitchFamily="34" charset="0"/>
              </a:rPr>
              <a:t>final sounds</a:t>
            </a:r>
            <a:r>
              <a:rPr lang="en-GB" sz="1200" dirty="0" smtClean="0">
                <a:latin typeface="Arial" pitchFamily="34" charset="0"/>
                <a:cs typeface="Arial" pitchFamily="34" charset="0"/>
              </a:rPr>
              <a:t>, start with learners’ own names.</a:t>
            </a:r>
            <a:endParaRPr lang="en-ZA" sz="1200" dirty="0" smtClean="0">
              <a:latin typeface="Arial" pitchFamily="34" charset="0"/>
              <a:cs typeface="Arial" pitchFamily="34" charset="0"/>
            </a:endParaRPr>
          </a:p>
          <a:p>
            <a:pPr lvl="0"/>
            <a:r>
              <a:rPr lang="en-GB" sz="1200" b="1" dirty="0" smtClean="0">
                <a:latin typeface="Arial" pitchFamily="34" charset="0"/>
                <a:cs typeface="Arial" pitchFamily="34" charset="0"/>
              </a:rPr>
              <a:t>Shorter words </a:t>
            </a:r>
            <a:r>
              <a:rPr lang="en-GB" sz="1200" dirty="0" smtClean="0">
                <a:latin typeface="Arial" pitchFamily="34" charset="0"/>
                <a:cs typeface="Arial" pitchFamily="34" charset="0"/>
              </a:rPr>
              <a:t>are easier to segment than longer words; it is easier to segment an initial sound in a </a:t>
            </a:r>
            <a:r>
              <a:rPr lang="en-GB" sz="1200" b="1" dirty="0" smtClean="0">
                <a:latin typeface="Arial" pitchFamily="34" charset="0"/>
                <a:cs typeface="Arial" pitchFamily="34" charset="0"/>
              </a:rPr>
              <a:t>CVC word </a:t>
            </a:r>
            <a:r>
              <a:rPr lang="en-GB" sz="1200" dirty="0" smtClean="0">
                <a:latin typeface="Arial" pitchFamily="34" charset="0"/>
                <a:cs typeface="Arial" pitchFamily="34" charset="0"/>
              </a:rPr>
              <a:t>than in a CCV word:</a:t>
            </a:r>
          </a:p>
          <a:p>
            <a:pPr>
              <a:buNone/>
            </a:pPr>
            <a:r>
              <a:rPr lang="en-ZA" sz="1400" dirty="0" smtClean="0">
                <a:latin typeface="Arial" pitchFamily="34" charset="0"/>
                <a:cs typeface="Arial" pitchFamily="34" charset="0"/>
              </a:rPr>
              <a:t>	Car, hen, pen, man, pot, ant, cat, hat, sun, six.</a:t>
            </a:r>
          </a:p>
          <a:p>
            <a:r>
              <a:rPr lang="en-ZA" dirty="0" smtClean="0"/>
              <a:t>Refer to/ handout booklet in relevant languages</a:t>
            </a:r>
            <a:endParaRPr lang="en-ZA" dirty="0"/>
          </a:p>
        </p:txBody>
      </p:sp>
      <p:sp>
        <p:nvSpPr>
          <p:cNvPr id="4" name="Slide Number Placeholder 3"/>
          <p:cNvSpPr>
            <a:spLocks noGrp="1"/>
          </p:cNvSpPr>
          <p:nvPr>
            <p:ph type="sldNum" sz="quarter" idx="10"/>
          </p:nvPr>
        </p:nvSpPr>
        <p:spPr/>
        <p:txBody>
          <a:bodyPr/>
          <a:lstStyle/>
          <a:p>
            <a:fld id="{FE9CC9A7-2384-4C41-9FC4-6BDD73FFC503}" type="slidenum">
              <a:rPr lang="en-ZA" smtClean="0"/>
              <a:pPr/>
              <a:t>12</a:t>
            </a:fld>
            <a:endParaRPr lang="en-Z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49EC9065-6ED2-416A-8229-4C5DE0E9326B}" type="datetimeFigureOut">
              <a:rPr lang="en-US" smtClean="0"/>
              <a:pPr/>
              <a:t>11/17/2010</a:t>
            </a:fld>
            <a:endParaRPr lang="en-ZA"/>
          </a:p>
        </p:txBody>
      </p:sp>
      <p:sp>
        <p:nvSpPr>
          <p:cNvPr id="19" name="Footer Placeholder 18"/>
          <p:cNvSpPr>
            <a:spLocks noGrp="1"/>
          </p:cNvSpPr>
          <p:nvPr>
            <p:ph type="ftr" sz="quarter" idx="11"/>
          </p:nvPr>
        </p:nvSpPr>
        <p:spPr/>
        <p:txBody>
          <a:bodyPr/>
          <a:lstStyle/>
          <a:p>
            <a:endParaRPr lang="en-ZA"/>
          </a:p>
        </p:txBody>
      </p:sp>
      <p:sp>
        <p:nvSpPr>
          <p:cNvPr id="27" name="Slide Number Placeholder 26"/>
          <p:cNvSpPr>
            <a:spLocks noGrp="1"/>
          </p:cNvSpPr>
          <p:nvPr>
            <p:ph type="sldNum" sz="quarter" idx="12"/>
          </p:nvPr>
        </p:nvSpPr>
        <p:spPr/>
        <p:txBody>
          <a:bodyPr/>
          <a:lstStyle/>
          <a:p>
            <a:fld id="{523E2599-A7A6-4EB1-B5BD-6F018F7F5F32}" type="slidenum">
              <a:rPr lang="en-ZA" smtClean="0"/>
              <a:pPr/>
              <a:t>‹#›</a:t>
            </a:fld>
            <a:endParaRPr lang="en-Z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9EC9065-6ED2-416A-8229-4C5DE0E9326B}" type="datetimeFigureOut">
              <a:rPr lang="en-US" smtClean="0"/>
              <a:pPr/>
              <a:t>11/17/2010</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523E2599-A7A6-4EB1-B5BD-6F018F7F5F32}" type="slidenum">
              <a:rPr lang="en-ZA" smtClean="0"/>
              <a:pPr/>
              <a:t>‹#›</a:t>
            </a:fld>
            <a:endParaRPr lang="en-Z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9EC9065-6ED2-416A-8229-4C5DE0E9326B}" type="datetimeFigureOut">
              <a:rPr lang="en-US" smtClean="0"/>
              <a:pPr/>
              <a:t>11/17/2010</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523E2599-A7A6-4EB1-B5BD-6F018F7F5F32}" type="slidenum">
              <a:rPr lang="en-ZA" smtClean="0"/>
              <a:pPr/>
              <a:t>‹#›</a:t>
            </a:fld>
            <a:endParaRPr lang="en-Z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9EC9065-6ED2-416A-8229-4C5DE0E9326B}" type="datetimeFigureOut">
              <a:rPr lang="en-US" smtClean="0"/>
              <a:pPr/>
              <a:t>11/17/2010</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523E2599-A7A6-4EB1-B5BD-6F018F7F5F32}" type="slidenum">
              <a:rPr lang="en-ZA" smtClean="0"/>
              <a:pPr/>
              <a:t>‹#›</a:t>
            </a:fld>
            <a:endParaRPr lang="en-Z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49EC9065-6ED2-416A-8229-4C5DE0E9326B}" type="datetimeFigureOut">
              <a:rPr lang="en-US" smtClean="0"/>
              <a:pPr/>
              <a:t>11/17/2010</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523E2599-A7A6-4EB1-B5BD-6F018F7F5F32}" type="slidenum">
              <a:rPr lang="en-ZA" smtClean="0"/>
              <a:pPr/>
              <a:t>‹#›</a:t>
            </a:fld>
            <a:endParaRPr lang="en-Z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9EC9065-6ED2-416A-8229-4C5DE0E9326B}" type="datetimeFigureOut">
              <a:rPr lang="en-US" smtClean="0"/>
              <a:pPr/>
              <a:t>11/17/2010</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523E2599-A7A6-4EB1-B5BD-6F018F7F5F32}" type="slidenum">
              <a:rPr lang="en-ZA" smtClean="0"/>
              <a:pPr/>
              <a:t>‹#›</a:t>
            </a:fld>
            <a:endParaRPr lang="en-Z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49EC9065-6ED2-416A-8229-4C5DE0E9326B}" type="datetimeFigureOut">
              <a:rPr lang="en-US" smtClean="0"/>
              <a:pPr/>
              <a:t>11/17/2010</a:t>
            </a:fld>
            <a:endParaRPr lang="en-ZA"/>
          </a:p>
        </p:txBody>
      </p:sp>
      <p:sp>
        <p:nvSpPr>
          <p:cNvPr id="8" name="Footer Placeholder 7"/>
          <p:cNvSpPr>
            <a:spLocks noGrp="1"/>
          </p:cNvSpPr>
          <p:nvPr>
            <p:ph type="ftr" sz="quarter" idx="11"/>
          </p:nvPr>
        </p:nvSpPr>
        <p:spPr/>
        <p:txBody>
          <a:bodyPr/>
          <a:lstStyle/>
          <a:p>
            <a:endParaRPr lang="en-ZA"/>
          </a:p>
        </p:txBody>
      </p:sp>
      <p:sp>
        <p:nvSpPr>
          <p:cNvPr id="9" name="Slide Number Placeholder 8"/>
          <p:cNvSpPr>
            <a:spLocks noGrp="1"/>
          </p:cNvSpPr>
          <p:nvPr>
            <p:ph type="sldNum" sz="quarter" idx="12"/>
          </p:nvPr>
        </p:nvSpPr>
        <p:spPr/>
        <p:txBody>
          <a:bodyPr/>
          <a:lstStyle/>
          <a:p>
            <a:fld id="{523E2599-A7A6-4EB1-B5BD-6F018F7F5F32}" type="slidenum">
              <a:rPr lang="en-ZA" smtClean="0"/>
              <a:pPr/>
              <a:t>‹#›</a:t>
            </a:fld>
            <a:endParaRPr lang="en-Z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9EC9065-6ED2-416A-8229-4C5DE0E9326B}" type="datetimeFigureOut">
              <a:rPr lang="en-US" smtClean="0"/>
              <a:pPr/>
              <a:t>11/17/2010</a:t>
            </a:fld>
            <a:endParaRPr lang="en-ZA"/>
          </a:p>
        </p:txBody>
      </p:sp>
      <p:sp>
        <p:nvSpPr>
          <p:cNvPr id="4" name="Footer Placeholder 3"/>
          <p:cNvSpPr>
            <a:spLocks noGrp="1"/>
          </p:cNvSpPr>
          <p:nvPr>
            <p:ph type="ftr" sz="quarter" idx="11"/>
          </p:nvPr>
        </p:nvSpPr>
        <p:spPr/>
        <p:txBody>
          <a:bodyPr/>
          <a:lstStyle/>
          <a:p>
            <a:endParaRPr lang="en-ZA"/>
          </a:p>
        </p:txBody>
      </p:sp>
      <p:sp>
        <p:nvSpPr>
          <p:cNvPr id="5" name="Slide Number Placeholder 4"/>
          <p:cNvSpPr>
            <a:spLocks noGrp="1"/>
          </p:cNvSpPr>
          <p:nvPr>
            <p:ph type="sldNum" sz="quarter" idx="12"/>
          </p:nvPr>
        </p:nvSpPr>
        <p:spPr/>
        <p:txBody>
          <a:bodyPr/>
          <a:lstStyle/>
          <a:p>
            <a:fld id="{523E2599-A7A6-4EB1-B5BD-6F018F7F5F32}" type="slidenum">
              <a:rPr lang="en-ZA" smtClean="0"/>
              <a:pPr/>
              <a:t>‹#›</a:t>
            </a:fld>
            <a:endParaRPr lang="en-Z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EC9065-6ED2-416A-8229-4C5DE0E9326B}" type="datetimeFigureOut">
              <a:rPr lang="en-US" smtClean="0"/>
              <a:pPr/>
              <a:t>11/17/2010</a:t>
            </a:fld>
            <a:endParaRPr lang="en-ZA"/>
          </a:p>
        </p:txBody>
      </p:sp>
      <p:sp>
        <p:nvSpPr>
          <p:cNvPr id="3" name="Footer Placeholder 2"/>
          <p:cNvSpPr>
            <a:spLocks noGrp="1"/>
          </p:cNvSpPr>
          <p:nvPr>
            <p:ph type="ftr" sz="quarter" idx="11"/>
          </p:nvPr>
        </p:nvSpPr>
        <p:spPr/>
        <p:txBody>
          <a:bodyPr/>
          <a:lstStyle/>
          <a:p>
            <a:endParaRPr lang="en-ZA"/>
          </a:p>
        </p:txBody>
      </p:sp>
      <p:sp>
        <p:nvSpPr>
          <p:cNvPr id="4" name="Slide Number Placeholder 3"/>
          <p:cNvSpPr>
            <a:spLocks noGrp="1"/>
          </p:cNvSpPr>
          <p:nvPr>
            <p:ph type="sldNum" sz="quarter" idx="12"/>
          </p:nvPr>
        </p:nvSpPr>
        <p:spPr/>
        <p:txBody>
          <a:bodyPr/>
          <a:lstStyle/>
          <a:p>
            <a:fld id="{523E2599-A7A6-4EB1-B5BD-6F018F7F5F32}" type="slidenum">
              <a:rPr lang="en-ZA" smtClean="0"/>
              <a:pPr/>
              <a:t>‹#›</a:t>
            </a:fld>
            <a:endParaRPr lang="en-Z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9EC9065-6ED2-416A-8229-4C5DE0E9326B}" type="datetimeFigureOut">
              <a:rPr lang="en-US" smtClean="0"/>
              <a:pPr/>
              <a:t>11/17/2010</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523E2599-A7A6-4EB1-B5BD-6F018F7F5F32}" type="slidenum">
              <a:rPr lang="en-ZA" smtClean="0"/>
              <a:pPr/>
              <a:t>‹#›</a:t>
            </a:fld>
            <a:endParaRPr lang="en-Z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9EC9065-6ED2-416A-8229-4C5DE0E9326B}" type="datetimeFigureOut">
              <a:rPr lang="en-US" smtClean="0"/>
              <a:pPr/>
              <a:t>11/17/2010</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a:xfrm>
            <a:off x="8077200" y="6356350"/>
            <a:ext cx="609600" cy="365125"/>
          </a:xfrm>
        </p:spPr>
        <p:txBody>
          <a:bodyPr/>
          <a:lstStyle/>
          <a:p>
            <a:fld id="{523E2599-A7A6-4EB1-B5BD-6F018F7F5F32}" type="slidenum">
              <a:rPr lang="en-ZA" smtClean="0"/>
              <a:pPr/>
              <a:t>‹#›</a:t>
            </a:fld>
            <a:endParaRPr lang="en-ZA"/>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49EC9065-6ED2-416A-8229-4C5DE0E9326B}" type="datetimeFigureOut">
              <a:rPr lang="en-US" smtClean="0"/>
              <a:pPr/>
              <a:t>11/17/2010</a:t>
            </a:fld>
            <a:endParaRPr lang="en-ZA"/>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ZA"/>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523E2599-A7A6-4EB1-B5BD-6F018F7F5F32}" type="slidenum">
              <a:rPr lang="en-ZA" smtClean="0"/>
              <a:pPr/>
              <a:t>‹#›</a:t>
            </a:fld>
            <a:endParaRPr lang="en-ZA"/>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video" Target="file:///C:\My%20Music\UVS101029-010.MPG"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video" Target="file:///C:\My%20Music\UVS101029-024.MPG"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7.xml"/><Relationship Id="rId1" Type="http://schemas.openxmlformats.org/officeDocument/2006/relationships/video" Target="file:///C:\My%20Music\UVS101029-032.MP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ZA" b="1" dirty="0" smtClean="0">
                <a:latin typeface="Arial" pitchFamily="34" charset="0"/>
                <a:cs typeface="Arial" pitchFamily="34" charset="0"/>
              </a:rPr>
              <a:t>Teacher training </a:t>
            </a:r>
            <a:endParaRPr lang="en-ZA" b="1" dirty="0">
              <a:latin typeface="Arial" pitchFamily="34" charset="0"/>
              <a:cs typeface="Arial" pitchFamily="34" charset="0"/>
            </a:endParaRPr>
          </a:p>
        </p:txBody>
      </p:sp>
      <p:sp>
        <p:nvSpPr>
          <p:cNvPr id="3" name="Subtitle 2"/>
          <p:cNvSpPr>
            <a:spLocks noGrp="1"/>
          </p:cNvSpPr>
          <p:nvPr>
            <p:ph type="subTitle" idx="1"/>
          </p:nvPr>
        </p:nvSpPr>
        <p:spPr/>
        <p:txBody>
          <a:bodyPr/>
          <a:lstStyle/>
          <a:p>
            <a:r>
              <a:rPr lang="en-ZA" dirty="0" smtClean="0">
                <a:latin typeface="Arial" pitchFamily="34" charset="0"/>
                <a:cs typeface="Arial" pitchFamily="34" charset="0"/>
              </a:rPr>
              <a:t>Day 2</a:t>
            </a:r>
            <a:endParaRPr lang="en-ZA" dirty="0">
              <a:latin typeface="Arial" pitchFamily="34" charset="0"/>
              <a:cs typeface="Arial"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UVS101029-010.MPG">
            <a:hlinkClick r:id="" action="ppaction://media"/>
          </p:cNvPr>
          <p:cNvPicPr>
            <a:picLocks noRot="1" noChangeAspect="1"/>
          </p:cNvPicPr>
          <p:nvPr>
            <a:videoFile r:link="rId1"/>
          </p:nvPr>
        </p:nvPicPr>
        <p:blipFill>
          <a:blip r:embed="rId3"/>
          <a:stretch>
            <a:fillRect/>
          </a:stretch>
        </p:blipFill>
        <p:spPr>
          <a:xfrm>
            <a:off x="1143000" y="685800"/>
            <a:ext cx="6858000" cy="54864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p:cTn id="7" fill="hold" display="0">
                  <p:stCondLst>
                    <p:cond delay="indefinite"/>
                  </p:stCondLst>
                  <p:endCondLst>
                    <p:cond evt="onNext" delay="0">
                      <p:tgtEl>
                        <p:sldTgt/>
                      </p:tgtEl>
                    </p:cond>
                    <p:cond evt="onPrev" delay="0">
                      <p:tgtEl>
                        <p:sldTgt/>
                      </p:tgtEl>
                    </p:cond>
                  </p:endCondLst>
                </p:cTn>
                <p:tgtEl>
                  <p:spTgt spid="2"/>
                </p:tgtEl>
              </p:cMediaNode>
            </p:vide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UVS101029-024.MPG">
            <a:hlinkClick r:id="" action="ppaction://media"/>
          </p:cNvPr>
          <p:cNvPicPr>
            <a:picLocks noRot="1" noChangeAspect="1"/>
          </p:cNvPicPr>
          <p:nvPr>
            <a:videoFile r:link="rId1"/>
          </p:nvPr>
        </p:nvPicPr>
        <p:blipFill>
          <a:blip r:embed="rId3"/>
          <a:stretch>
            <a:fillRect/>
          </a:stretch>
        </p:blipFill>
        <p:spPr>
          <a:xfrm>
            <a:off x="1143000" y="685800"/>
            <a:ext cx="6858000" cy="54864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p:cTn id="7" fill="hold" display="0">
                  <p:stCondLst>
                    <p:cond delay="indefinite"/>
                  </p:stCondLst>
                  <p:endCondLst>
                    <p:cond evt="onNext" delay="0">
                      <p:tgtEl>
                        <p:sldTgt/>
                      </p:tgtEl>
                    </p:cond>
                    <p:cond evt="onPrev" delay="0">
                      <p:tgtEl>
                        <p:sldTgt/>
                      </p:tgtEl>
                    </p:cond>
                  </p:endCondLst>
                </p:cTn>
                <p:tgtEl>
                  <p:spTgt spid="2"/>
                </p:tgtEl>
              </p:cMediaNode>
            </p:vide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b="1" dirty="0" smtClean="0">
                <a:latin typeface="Arial" pitchFamily="34" charset="0"/>
                <a:cs typeface="Arial" pitchFamily="34" charset="0"/>
              </a:rPr>
              <a:t>Sequence of activities</a:t>
            </a:r>
            <a:endParaRPr lang="en-ZA" b="1" dirty="0">
              <a:latin typeface="Arial" pitchFamily="34" charset="0"/>
              <a:cs typeface="Arial" pitchFamily="34" charset="0"/>
            </a:endParaRPr>
          </a:p>
        </p:txBody>
      </p:sp>
      <p:sp>
        <p:nvSpPr>
          <p:cNvPr id="3" name="Content Placeholder 2"/>
          <p:cNvSpPr>
            <a:spLocks noGrp="1"/>
          </p:cNvSpPr>
          <p:nvPr>
            <p:ph idx="1"/>
          </p:nvPr>
        </p:nvSpPr>
        <p:spPr/>
        <p:txBody>
          <a:bodyPr>
            <a:normAutofit/>
          </a:bodyPr>
          <a:lstStyle/>
          <a:p>
            <a:r>
              <a:rPr lang="en-ZA" sz="2900" b="1" dirty="0" smtClean="0">
                <a:latin typeface="Arial" pitchFamily="34" charset="0"/>
                <a:cs typeface="Arial" pitchFamily="34" charset="0"/>
              </a:rPr>
              <a:t>Short sentences: </a:t>
            </a:r>
            <a:r>
              <a:rPr lang="en-ZA" sz="2000" dirty="0" smtClean="0">
                <a:latin typeface="Arial" pitchFamily="34" charset="0"/>
                <a:cs typeface="Arial" pitchFamily="34" charset="0"/>
              </a:rPr>
              <a:t>Bob likes his bike.</a:t>
            </a:r>
            <a:endParaRPr lang="en-ZA" sz="2900" dirty="0" smtClean="0">
              <a:latin typeface="Arial" pitchFamily="34" charset="0"/>
              <a:cs typeface="Arial" pitchFamily="34" charset="0"/>
            </a:endParaRPr>
          </a:p>
          <a:p>
            <a:pPr lvl="0"/>
            <a:r>
              <a:rPr lang="en-GB" sz="2900" b="1" dirty="0" smtClean="0">
                <a:latin typeface="Arial" pitchFamily="34" charset="0"/>
                <a:cs typeface="Arial" pitchFamily="34" charset="0"/>
              </a:rPr>
              <a:t>Compound words:</a:t>
            </a:r>
            <a:r>
              <a:rPr lang="en-GB" sz="2200" b="1" dirty="0" smtClean="0">
                <a:latin typeface="Arial" pitchFamily="34" charset="0"/>
                <a:cs typeface="Arial" pitchFamily="34" charset="0"/>
              </a:rPr>
              <a:t> </a:t>
            </a:r>
            <a:r>
              <a:rPr lang="en-ZA" sz="2200" dirty="0" smtClean="0">
                <a:latin typeface="Arial" pitchFamily="34" charset="0"/>
                <a:cs typeface="Arial" pitchFamily="34" charset="0"/>
              </a:rPr>
              <a:t>Handbag; toothbrush; ladybird.</a:t>
            </a:r>
            <a:endParaRPr lang="en-ZA" sz="2900" b="1" dirty="0" smtClean="0">
              <a:latin typeface="Arial" pitchFamily="34" charset="0"/>
              <a:cs typeface="Arial" pitchFamily="34" charset="0"/>
            </a:endParaRPr>
          </a:p>
          <a:p>
            <a:pPr lvl="0"/>
            <a:r>
              <a:rPr lang="en-GB" sz="2900" b="1" dirty="0" smtClean="0">
                <a:latin typeface="Arial" pitchFamily="34" charset="0"/>
                <a:cs typeface="Arial" pitchFamily="34" charset="0"/>
              </a:rPr>
              <a:t>Two syllable words:</a:t>
            </a:r>
            <a:r>
              <a:rPr lang="en-GB" sz="2900" dirty="0" smtClean="0">
                <a:latin typeface="Arial" pitchFamily="34" charset="0"/>
                <a:cs typeface="Arial" pitchFamily="34" charset="0"/>
              </a:rPr>
              <a:t> </a:t>
            </a:r>
            <a:r>
              <a:rPr lang="en-ZA" sz="2000" dirty="0" smtClean="0">
                <a:latin typeface="Arial" pitchFamily="34" charset="0"/>
                <a:cs typeface="Arial" pitchFamily="34" charset="0"/>
              </a:rPr>
              <a:t>Apple; monkey; jersey; present.</a:t>
            </a:r>
            <a:endParaRPr lang="en-ZA" sz="2900" dirty="0" smtClean="0">
              <a:latin typeface="Arial" pitchFamily="34" charset="0"/>
              <a:cs typeface="Arial" pitchFamily="34" charset="0"/>
            </a:endParaRPr>
          </a:p>
          <a:p>
            <a:r>
              <a:rPr lang="en-ZA" sz="2900" b="1" dirty="0" smtClean="0">
                <a:latin typeface="Arial" pitchFamily="34" charset="0"/>
                <a:cs typeface="Arial" pitchFamily="34" charset="0"/>
              </a:rPr>
              <a:t>M</a:t>
            </a:r>
            <a:r>
              <a:rPr lang="en-GB" sz="2900" b="1" dirty="0" err="1" smtClean="0">
                <a:latin typeface="Arial" pitchFamily="34" charset="0"/>
                <a:cs typeface="Arial" pitchFamily="34" charset="0"/>
              </a:rPr>
              <a:t>ulti</a:t>
            </a:r>
            <a:r>
              <a:rPr lang="en-GB" sz="2900" b="1" dirty="0" smtClean="0">
                <a:latin typeface="Arial" pitchFamily="34" charset="0"/>
                <a:cs typeface="Arial" pitchFamily="34" charset="0"/>
              </a:rPr>
              <a:t> syllabic words: </a:t>
            </a:r>
            <a:r>
              <a:rPr lang="en-ZA" sz="2000" dirty="0" smtClean="0">
                <a:latin typeface="Arial" pitchFamily="34" charset="0"/>
                <a:cs typeface="Arial" pitchFamily="34" charset="0"/>
              </a:rPr>
              <a:t>Elephant; umbrella.</a:t>
            </a:r>
            <a:endParaRPr lang="en-ZA" sz="2400" dirty="0" smtClean="0">
              <a:latin typeface="Arial" pitchFamily="34" charset="0"/>
              <a:cs typeface="Arial" pitchFamily="34" charset="0"/>
            </a:endParaRPr>
          </a:p>
          <a:p>
            <a:r>
              <a:rPr lang="en-GB" sz="2900" b="1" dirty="0" smtClean="0">
                <a:latin typeface="Arial" pitchFamily="34" charset="0"/>
                <a:cs typeface="Arial" pitchFamily="34" charset="0"/>
              </a:rPr>
              <a:t>Rhyme: </a:t>
            </a:r>
            <a:r>
              <a:rPr lang="en-GB" sz="2000" dirty="0" smtClean="0">
                <a:latin typeface="Arial" pitchFamily="34" charset="0"/>
                <a:cs typeface="Arial" pitchFamily="34" charset="0"/>
              </a:rPr>
              <a:t>Fewer examples and allow for generalisation.</a:t>
            </a:r>
            <a:r>
              <a:rPr lang="en-GB" sz="2000" b="1" dirty="0" smtClean="0">
                <a:latin typeface="Arial" pitchFamily="34" charset="0"/>
                <a:cs typeface="Arial" pitchFamily="34" charset="0"/>
              </a:rPr>
              <a:t> </a:t>
            </a:r>
            <a:endParaRPr lang="en-GB" sz="2900" b="1" dirty="0" smtClean="0">
              <a:latin typeface="Arial" pitchFamily="34" charset="0"/>
              <a:cs typeface="Arial" pitchFamily="34" charset="0"/>
            </a:endParaRPr>
          </a:p>
          <a:p>
            <a:r>
              <a:rPr lang="en-GB" sz="2900" b="1" dirty="0" smtClean="0">
                <a:latin typeface="Arial" pitchFamily="34" charset="0"/>
                <a:cs typeface="Arial" pitchFamily="34" charset="0"/>
              </a:rPr>
              <a:t>Initial sounds: </a:t>
            </a:r>
            <a:r>
              <a:rPr lang="en-GB" sz="2000" dirty="0" smtClean="0">
                <a:latin typeface="Arial" pitchFamily="34" charset="0"/>
                <a:cs typeface="Arial" pitchFamily="34" charset="0"/>
              </a:rPr>
              <a:t>Pen; pot; pin; pan.</a:t>
            </a:r>
            <a:endParaRPr lang="en-GB" sz="2900" b="1" dirty="0" smtClean="0">
              <a:latin typeface="Arial" pitchFamily="34" charset="0"/>
              <a:cs typeface="Arial" pitchFamily="34" charset="0"/>
            </a:endParaRPr>
          </a:p>
          <a:p>
            <a:r>
              <a:rPr lang="en-GB" sz="2900" b="1" dirty="0" smtClean="0">
                <a:latin typeface="Arial" pitchFamily="34" charset="0"/>
                <a:cs typeface="Arial" pitchFamily="34" charset="0"/>
              </a:rPr>
              <a:t>Final sounds: </a:t>
            </a:r>
            <a:r>
              <a:rPr lang="en-GB" sz="2000" dirty="0" smtClean="0">
                <a:latin typeface="Arial" pitchFamily="34" charset="0"/>
                <a:cs typeface="Arial" pitchFamily="34" charset="0"/>
              </a:rPr>
              <a:t>Cat; hat; goat; ant.</a:t>
            </a:r>
            <a:endParaRPr lang="en-ZA" sz="2900" dirty="0" smtClean="0">
              <a:latin typeface="Arial" pitchFamily="34" charset="0"/>
              <a:cs typeface="Arial" pitchFamily="34" charset="0"/>
            </a:endParaRPr>
          </a:p>
          <a:p>
            <a:pPr>
              <a:buNone/>
            </a:pPr>
            <a:endParaRPr lang="en-ZA" sz="3300" dirty="0" smtClean="0">
              <a:latin typeface="Arial" pitchFamily="34" charset="0"/>
              <a:cs typeface="Arial" pitchFamily="34" charset="0"/>
            </a:endParaRPr>
          </a:p>
          <a:p>
            <a:endParaRPr lang="en-ZA" dirty="0" smtClean="0"/>
          </a:p>
          <a:p>
            <a:endParaRPr lang="en-ZA" dirty="0" smtClean="0"/>
          </a:p>
          <a:p>
            <a:endParaRPr lang="en-Z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b="1" dirty="0" smtClean="0">
                <a:latin typeface="Arial" pitchFamily="34" charset="0"/>
                <a:cs typeface="Arial" pitchFamily="34" charset="0"/>
              </a:rPr>
              <a:t>Knowledge and skills</a:t>
            </a:r>
            <a:endParaRPr lang="en-ZA" b="1" dirty="0">
              <a:latin typeface="Arial" pitchFamily="34" charset="0"/>
              <a:cs typeface="Arial" pitchFamily="34" charset="0"/>
            </a:endParaRPr>
          </a:p>
        </p:txBody>
      </p:sp>
      <p:sp>
        <p:nvSpPr>
          <p:cNvPr id="3" name="Content Placeholder 2"/>
          <p:cNvSpPr>
            <a:spLocks noGrp="1"/>
          </p:cNvSpPr>
          <p:nvPr>
            <p:ph idx="1"/>
          </p:nvPr>
        </p:nvSpPr>
        <p:spPr>
          <a:xfrm>
            <a:off x="1928794" y="1600200"/>
            <a:ext cx="6758006" cy="4525963"/>
          </a:xfrm>
        </p:spPr>
        <p:txBody>
          <a:bodyPr>
            <a:normAutofit/>
          </a:bodyPr>
          <a:lstStyle/>
          <a:p>
            <a:endParaRPr lang="en-ZA" sz="2400" dirty="0" smtClean="0">
              <a:latin typeface="Arial" pitchFamily="34" charset="0"/>
              <a:cs typeface="Arial" pitchFamily="34" charset="0"/>
            </a:endParaRPr>
          </a:p>
          <a:p>
            <a:r>
              <a:rPr lang="en-ZA" sz="3600" dirty="0" smtClean="0">
                <a:latin typeface="Arial" pitchFamily="34" charset="0"/>
                <a:cs typeface="Arial" pitchFamily="34" charset="0"/>
              </a:rPr>
              <a:t>First term</a:t>
            </a:r>
          </a:p>
          <a:p>
            <a:r>
              <a:rPr lang="en-ZA" sz="3600" dirty="0" smtClean="0">
                <a:latin typeface="Arial" pitchFamily="34" charset="0"/>
                <a:cs typeface="Arial" pitchFamily="34" charset="0"/>
              </a:rPr>
              <a:t>Second term</a:t>
            </a:r>
          </a:p>
          <a:p>
            <a:r>
              <a:rPr lang="en-ZA" sz="3600" dirty="0" smtClean="0">
                <a:latin typeface="Arial" pitchFamily="34" charset="0"/>
                <a:cs typeface="Arial" pitchFamily="34" charset="0"/>
              </a:rPr>
              <a:t>Third term</a:t>
            </a:r>
          </a:p>
          <a:p>
            <a:r>
              <a:rPr lang="en-ZA" sz="3600" dirty="0" smtClean="0">
                <a:latin typeface="Arial" pitchFamily="34" charset="0"/>
                <a:cs typeface="Arial" pitchFamily="34" charset="0"/>
              </a:rPr>
              <a:t>Fourth term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b="1" dirty="0" smtClean="0">
                <a:latin typeface="Arial" pitchFamily="34" charset="0"/>
                <a:cs typeface="Arial" pitchFamily="34" charset="0"/>
              </a:rPr>
              <a:t>Monitoring progress of</a:t>
            </a:r>
            <a:br>
              <a:rPr lang="en-ZA" b="1" dirty="0" smtClean="0">
                <a:latin typeface="Arial" pitchFamily="34" charset="0"/>
                <a:cs typeface="Arial" pitchFamily="34" charset="0"/>
              </a:rPr>
            </a:br>
            <a:r>
              <a:rPr lang="en-ZA" b="1" dirty="0" smtClean="0">
                <a:latin typeface="Arial" pitchFamily="34" charset="0"/>
                <a:cs typeface="Arial" pitchFamily="34" charset="0"/>
              </a:rPr>
              <a:t>Phonological Awareness</a:t>
            </a:r>
            <a:endParaRPr lang="en-ZA" b="1" dirty="0">
              <a:latin typeface="Arial" pitchFamily="34" charset="0"/>
              <a:cs typeface="Arial" pitchFamily="34" charset="0"/>
            </a:endParaRPr>
          </a:p>
        </p:txBody>
      </p:sp>
      <p:sp>
        <p:nvSpPr>
          <p:cNvPr id="3" name="Content Placeholder 2"/>
          <p:cNvSpPr>
            <a:spLocks noGrp="1"/>
          </p:cNvSpPr>
          <p:nvPr>
            <p:ph idx="1"/>
          </p:nvPr>
        </p:nvSpPr>
        <p:spPr/>
        <p:txBody>
          <a:bodyPr>
            <a:normAutofit/>
          </a:bodyPr>
          <a:lstStyle/>
          <a:p>
            <a:r>
              <a:rPr lang="en-GB" dirty="0" smtClean="0">
                <a:latin typeface="Arial" pitchFamily="34" charset="0"/>
                <a:cs typeface="Arial" pitchFamily="34" charset="0"/>
              </a:rPr>
              <a:t>Observe nature of errors </a:t>
            </a:r>
          </a:p>
          <a:p>
            <a:r>
              <a:rPr lang="en-GB" dirty="0" smtClean="0">
                <a:latin typeface="Arial" pitchFamily="34" charset="0"/>
                <a:cs typeface="Arial" pitchFamily="34" charset="0"/>
              </a:rPr>
              <a:t>In the beginning – more support</a:t>
            </a:r>
          </a:p>
          <a:p>
            <a:r>
              <a:rPr lang="en-GB" dirty="0" smtClean="0">
                <a:latin typeface="Arial" pitchFamily="34" charset="0"/>
                <a:cs typeface="Arial" pitchFamily="34" charset="0"/>
              </a:rPr>
              <a:t>With progression – less support</a:t>
            </a:r>
          </a:p>
          <a:p>
            <a:r>
              <a:rPr lang="en-GB" dirty="0" smtClean="0">
                <a:latin typeface="Arial" pitchFamily="34" charset="0"/>
                <a:cs typeface="Arial" pitchFamily="34" charset="0"/>
              </a:rPr>
              <a:t> </a:t>
            </a:r>
            <a:r>
              <a:rPr lang="en-GB" dirty="0">
                <a:latin typeface="Arial" pitchFamily="34" charset="0"/>
                <a:cs typeface="Arial" pitchFamily="34" charset="0"/>
              </a:rPr>
              <a:t>Learning is best characterized by moving a child </a:t>
            </a:r>
            <a:r>
              <a:rPr lang="en-GB" dirty="0" smtClean="0">
                <a:latin typeface="Arial" pitchFamily="34" charset="0"/>
                <a:cs typeface="Arial" pitchFamily="34" charset="0"/>
              </a:rPr>
              <a:t>from:</a:t>
            </a:r>
          </a:p>
          <a:p>
            <a:pPr lvl="1">
              <a:buNone/>
            </a:pPr>
            <a:r>
              <a:rPr lang="en-GB" sz="3600" dirty="0" smtClean="0">
                <a:latin typeface="Arial" pitchFamily="34" charset="0"/>
                <a:cs typeface="Arial" pitchFamily="34" charset="0"/>
              </a:rPr>
              <a:t> 	</a:t>
            </a:r>
            <a:r>
              <a:rPr lang="en-GB" sz="2400" dirty="0" smtClean="0">
                <a:latin typeface="Arial" pitchFamily="34" charset="0"/>
                <a:cs typeface="Arial" pitchFamily="34" charset="0"/>
              </a:rPr>
              <a:t>successful </a:t>
            </a:r>
            <a:r>
              <a:rPr lang="en-GB" sz="2400" dirty="0">
                <a:latin typeface="Arial" pitchFamily="34" charset="0"/>
                <a:cs typeface="Arial" pitchFamily="34" charset="0"/>
              </a:rPr>
              <a:t>performance with </a:t>
            </a:r>
            <a:r>
              <a:rPr lang="en-GB" sz="2400" b="1" dirty="0">
                <a:latin typeface="Arial" pitchFamily="34" charset="0"/>
                <a:cs typeface="Arial" pitchFamily="34" charset="0"/>
              </a:rPr>
              <a:t>maximal support </a:t>
            </a:r>
            <a:r>
              <a:rPr lang="en-GB" sz="2400" dirty="0" smtClean="0">
                <a:latin typeface="Arial" pitchFamily="34" charset="0"/>
                <a:cs typeface="Arial" pitchFamily="34" charset="0"/>
                <a:sym typeface="Wingdings"/>
              </a:rPr>
              <a:t></a:t>
            </a:r>
            <a:r>
              <a:rPr lang="en-GB" sz="2400" dirty="0">
                <a:latin typeface="Arial" pitchFamily="34" charset="0"/>
                <a:cs typeface="Arial" pitchFamily="34" charset="0"/>
                <a:sym typeface="Wingdings"/>
              </a:rPr>
              <a:t> </a:t>
            </a:r>
            <a:r>
              <a:rPr lang="en-GB" sz="2400" dirty="0" smtClean="0">
                <a:latin typeface="Arial" pitchFamily="34" charset="0"/>
                <a:cs typeface="Arial" pitchFamily="34" charset="0"/>
              </a:rPr>
              <a:t>successful </a:t>
            </a:r>
            <a:r>
              <a:rPr lang="en-GB" sz="2400" dirty="0">
                <a:latin typeface="Arial" pitchFamily="34" charset="0"/>
                <a:cs typeface="Arial" pitchFamily="34" charset="0"/>
              </a:rPr>
              <a:t>performance with little or </a:t>
            </a:r>
            <a:r>
              <a:rPr lang="en-GB" sz="2400" b="1" dirty="0">
                <a:latin typeface="Arial" pitchFamily="34" charset="0"/>
                <a:cs typeface="Arial" pitchFamily="34" charset="0"/>
              </a:rPr>
              <a:t>no support</a:t>
            </a:r>
            <a:r>
              <a:rPr lang="en-GB" sz="2400" dirty="0">
                <a:latin typeface="Arial" pitchFamily="34" charset="0"/>
                <a:cs typeface="Arial" pitchFamily="34" charset="0"/>
              </a:rPr>
              <a:t>.</a:t>
            </a:r>
            <a:endParaRPr lang="en-ZA" sz="2400" dirty="0">
              <a:latin typeface="Arial" pitchFamily="34" charset="0"/>
              <a:cs typeface="Arial" pitchFamily="34" charset="0"/>
            </a:endParaRPr>
          </a:p>
          <a:p>
            <a:endParaRPr lang="en-Z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082792"/>
          </a:xfrm>
        </p:spPr>
        <p:txBody>
          <a:bodyPr>
            <a:normAutofit/>
          </a:bodyPr>
          <a:lstStyle/>
          <a:p>
            <a:r>
              <a:rPr lang="en-ZA" sz="3200" b="1" dirty="0" smtClean="0">
                <a:latin typeface="Arial" pitchFamily="34" charset="0"/>
                <a:cs typeface="Arial" pitchFamily="34" charset="0"/>
              </a:rPr>
              <a:t>Keeping track of progress:</a:t>
            </a:r>
            <a:br>
              <a:rPr lang="en-ZA" sz="3200" b="1" dirty="0" smtClean="0">
                <a:latin typeface="Arial" pitchFamily="34" charset="0"/>
                <a:cs typeface="Arial" pitchFamily="34" charset="0"/>
              </a:rPr>
            </a:br>
            <a:r>
              <a:rPr lang="en-ZA" sz="3200" b="1" dirty="0" smtClean="0">
                <a:latin typeface="Arial" pitchFamily="34" charset="0"/>
                <a:cs typeface="Arial" pitchFamily="34" charset="0"/>
              </a:rPr>
              <a:t>Example of Assessment tool</a:t>
            </a:r>
            <a:r>
              <a:rPr lang="en-ZA" b="1" dirty="0" smtClean="0">
                <a:latin typeface="Arial" pitchFamily="34" charset="0"/>
                <a:cs typeface="Arial" pitchFamily="34" charset="0"/>
              </a:rPr>
              <a:t/>
            </a:r>
            <a:br>
              <a:rPr lang="en-ZA" b="1" dirty="0" smtClean="0">
                <a:latin typeface="Arial" pitchFamily="34" charset="0"/>
                <a:cs typeface="Arial" pitchFamily="34" charset="0"/>
              </a:rPr>
            </a:br>
            <a:r>
              <a:rPr lang="en-ZA" sz="1200" dirty="0" smtClean="0">
                <a:latin typeface="Arial" pitchFamily="34" charset="0"/>
                <a:cs typeface="Arial" pitchFamily="34" charset="0"/>
              </a:rPr>
              <a:t/>
            </a:r>
            <a:br>
              <a:rPr lang="en-ZA" sz="1200" dirty="0" smtClean="0">
                <a:latin typeface="Arial" pitchFamily="34" charset="0"/>
                <a:cs typeface="Arial" pitchFamily="34" charset="0"/>
              </a:rPr>
            </a:br>
            <a:endParaRPr lang="en-ZA" dirty="0">
              <a:latin typeface="Arial" pitchFamily="34" charset="0"/>
              <a:cs typeface="Arial" pitchFamily="34" charset="0"/>
            </a:endParaRPr>
          </a:p>
        </p:txBody>
      </p:sp>
      <p:sp>
        <p:nvSpPr>
          <p:cNvPr id="3" name="Content Placeholder 2"/>
          <p:cNvSpPr>
            <a:spLocks noGrp="1"/>
          </p:cNvSpPr>
          <p:nvPr>
            <p:ph idx="1"/>
          </p:nvPr>
        </p:nvSpPr>
        <p:spPr/>
        <p:txBody>
          <a:bodyPr/>
          <a:lstStyle/>
          <a:p>
            <a:pPr marL="914400" lvl="1" indent="-514350">
              <a:buNone/>
            </a:pPr>
            <a:endParaRPr lang="en-ZA" sz="1200" dirty="0" smtClean="0">
              <a:latin typeface="Arial" pitchFamily="34" charset="0"/>
              <a:cs typeface="Arial" pitchFamily="34" charset="0"/>
            </a:endParaRPr>
          </a:p>
          <a:p>
            <a:pPr marL="514350" indent="-514350">
              <a:buFont typeface="+mj-lt"/>
              <a:buAutoNum type="arabicPeriod"/>
            </a:pPr>
            <a:endParaRPr lang="en-ZA" sz="1200" dirty="0" smtClean="0">
              <a:latin typeface="Arial" pitchFamily="34" charset="0"/>
              <a:cs typeface="Arial" pitchFamily="34" charset="0"/>
            </a:endParaRPr>
          </a:p>
          <a:p>
            <a:pPr>
              <a:buNone/>
            </a:pPr>
            <a:endParaRPr lang="en-ZA" dirty="0"/>
          </a:p>
        </p:txBody>
      </p:sp>
      <p:graphicFrame>
        <p:nvGraphicFramePr>
          <p:cNvPr id="4" name="Table 3"/>
          <p:cNvGraphicFramePr>
            <a:graphicFrameLocks noGrp="1"/>
          </p:cNvGraphicFramePr>
          <p:nvPr/>
        </p:nvGraphicFramePr>
        <p:xfrm>
          <a:off x="428596" y="2000240"/>
          <a:ext cx="8143933" cy="3572319"/>
        </p:xfrm>
        <a:graphic>
          <a:graphicData uri="http://schemas.openxmlformats.org/drawingml/2006/table">
            <a:tbl>
              <a:tblPr firstRow="1" bandRow="1">
                <a:tableStyleId>{5C22544A-7EE6-4342-B048-85BDC9FD1C3A}</a:tableStyleId>
              </a:tblPr>
              <a:tblGrid>
                <a:gridCol w="2857522"/>
                <a:gridCol w="587379"/>
                <a:gridCol w="587379"/>
                <a:gridCol w="587379"/>
                <a:gridCol w="587379"/>
                <a:gridCol w="587379"/>
                <a:gridCol w="587379"/>
                <a:gridCol w="587379"/>
                <a:gridCol w="587379"/>
                <a:gridCol w="587379"/>
              </a:tblGrid>
              <a:tr h="1143009">
                <a:tc>
                  <a:txBody>
                    <a:bodyPr/>
                    <a:lstStyle/>
                    <a:p>
                      <a:pPr algn="l">
                        <a:lnSpc>
                          <a:spcPct val="115000"/>
                        </a:lnSpc>
                        <a:spcAft>
                          <a:spcPts val="0"/>
                        </a:spcAft>
                      </a:pPr>
                      <a:endParaRPr lang="en-ZA" sz="1000" dirty="0">
                        <a:latin typeface="Calibri"/>
                        <a:ea typeface="Calibri"/>
                        <a:cs typeface="Times New Roman"/>
                      </a:endParaRPr>
                    </a:p>
                    <a:p>
                      <a:pPr algn="ctr">
                        <a:lnSpc>
                          <a:spcPct val="115000"/>
                        </a:lnSpc>
                        <a:spcAft>
                          <a:spcPts val="1000"/>
                        </a:spcAft>
                      </a:pPr>
                      <a:r>
                        <a:rPr lang="en-ZA" sz="1400" b="1" dirty="0">
                          <a:latin typeface="Calibri"/>
                          <a:ea typeface="Calibri"/>
                          <a:cs typeface="Times New Roman"/>
                        </a:rPr>
                        <a:t>Literacy</a:t>
                      </a:r>
                      <a:endParaRPr lang="en-ZA" sz="1100" dirty="0">
                        <a:latin typeface="Calibri"/>
                        <a:ea typeface="Calibri"/>
                        <a:cs typeface="Times New Roman"/>
                      </a:endParaRPr>
                    </a:p>
                    <a:p>
                      <a:pPr algn="ctr">
                        <a:lnSpc>
                          <a:spcPct val="115000"/>
                        </a:lnSpc>
                        <a:spcAft>
                          <a:spcPts val="1000"/>
                        </a:spcAft>
                      </a:pPr>
                      <a:r>
                        <a:rPr lang="en-ZA" sz="1100" dirty="0">
                          <a:latin typeface="Calibri"/>
                          <a:ea typeface="Calibri"/>
                          <a:cs typeface="Times New Roman"/>
                        </a:rPr>
                        <a:t>THIRD TERM</a:t>
                      </a:r>
                    </a:p>
                    <a:p>
                      <a:pPr algn="ctr">
                        <a:lnSpc>
                          <a:spcPct val="115000"/>
                        </a:lnSpc>
                        <a:spcAft>
                          <a:spcPts val="1000"/>
                        </a:spcAft>
                      </a:pPr>
                      <a:r>
                        <a:rPr lang="en-ZA" sz="1100" dirty="0">
                          <a:latin typeface="Calibri"/>
                          <a:ea typeface="Calibri"/>
                          <a:cs typeface="Times New Roman"/>
                        </a:rPr>
                        <a:t>FOURTH ASSESSMENT </a:t>
                      </a:r>
                      <a:endParaRPr lang="en-ZA" sz="1100" dirty="0" smtClean="0">
                        <a:latin typeface="Calibri"/>
                        <a:ea typeface="Calibri"/>
                        <a:cs typeface="Times New Roman"/>
                      </a:endParaRPr>
                    </a:p>
                    <a:p>
                      <a:pPr algn="ctr">
                        <a:lnSpc>
                          <a:spcPct val="115000"/>
                        </a:lnSpc>
                        <a:spcAft>
                          <a:spcPts val="1000"/>
                        </a:spcAft>
                      </a:pPr>
                      <a:endParaRPr lang="en-ZA" sz="1100" dirty="0" smtClean="0">
                        <a:latin typeface="Calibri"/>
                        <a:ea typeface="Calibri"/>
                        <a:cs typeface="Times New Roman"/>
                      </a:endParaRPr>
                    </a:p>
                    <a:p>
                      <a:pPr algn="ctr">
                        <a:lnSpc>
                          <a:spcPct val="115000"/>
                        </a:lnSpc>
                        <a:spcAft>
                          <a:spcPts val="1000"/>
                        </a:spcAft>
                      </a:pPr>
                      <a:endParaRPr lang="en-ZA" sz="1100" dirty="0" smtClean="0">
                        <a:latin typeface="Calibri"/>
                        <a:ea typeface="Calibri"/>
                        <a:cs typeface="Times New Roman"/>
                      </a:endParaRPr>
                    </a:p>
                    <a:p>
                      <a:pPr algn="ctr">
                        <a:lnSpc>
                          <a:spcPct val="115000"/>
                        </a:lnSpc>
                        <a:spcAft>
                          <a:spcPts val="1000"/>
                        </a:spcAft>
                      </a:pPr>
                      <a:endParaRPr lang="en-ZA" sz="1100" dirty="0">
                        <a:latin typeface="Calibri"/>
                        <a:ea typeface="Calibri"/>
                        <a:cs typeface="Times New Roman"/>
                      </a:endParaRPr>
                    </a:p>
                  </a:txBody>
                  <a:tcPr marL="68580" marR="68580" marT="0" marB="0"/>
                </a:tc>
                <a:tc>
                  <a:txBody>
                    <a:bodyPr/>
                    <a:lstStyle/>
                    <a:p>
                      <a:pPr marL="800100" marR="71755" lvl="1" indent="-342900" algn="l">
                        <a:lnSpc>
                          <a:spcPct val="115000"/>
                        </a:lnSpc>
                        <a:spcAft>
                          <a:spcPts val="0"/>
                        </a:spcAft>
                        <a:buFont typeface="+mj-lt"/>
                        <a:buNone/>
                      </a:pPr>
                      <a:r>
                        <a:rPr lang="en-ZA" sz="1000" dirty="0" smtClean="0">
                          <a:latin typeface="Calibri"/>
                          <a:ea typeface="Calibri"/>
                          <a:cs typeface="Times New Roman"/>
                        </a:rPr>
                        <a:t>1</a:t>
                      </a:r>
                      <a:endParaRPr lang="en-ZA" sz="1000" dirty="0">
                        <a:latin typeface="Calibri"/>
                        <a:ea typeface="Calibri"/>
                        <a:cs typeface="Times New Roman"/>
                      </a:endParaRPr>
                    </a:p>
                  </a:txBody>
                  <a:tcPr marL="68580" marR="68580" marT="0" marB="0" vert="vert270"/>
                </a:tc>
                <a:tc>
                  <a:txBody>
                    <a:bodyPr/>
                    <a:lstStyle/>
                    <a:p>
                      <a:pPr marL="800100" marR="71755" lvl="1" indent="-342900" algn="l">
                        <a:lnSpc>
                          <a:spcPct val="115000"/>
                        </a:lnSpc>
                        <a:spcAft>
                          <a:spcPts val="0"/>
                        </a:spcAft>
                        <a:buFont typeface="+mj-lt"/>
                        <a:buNone/>
                      </a:pPr>
                      <a:r>
                        <a:rPr lang="en-ZA" sz="1000" dirty="0" smtClean="0">
                          <a:latin typeface="Calibri"/>
                          <a:ea typeface="Calibri"/>
                          <a:cs typeface="Times New Roman"/>
                        </a:rPr>
                        <a:t>2</a:t>
                      </a:r>
                      <a:endParaRPr lang="en-ZA" sz="1000" dirty="0">
                        <a:latin typeface="Calibri"/>
                        <a:ea typeface="Calibri"/>
                        <a:cs typeface="Times New Roman"/>
                      </a:endParaRPr>
                    </a:p>
                  </a:txBody>
                  <a:tcPr marL="68580" marR="68580" marT="0" marB="0" vert="vert270"/>
                </a:tc>
                <a:tc>
                  <a:txBody>
                    <a:bodyPr/>
                    <a:lstStyle/>
                    <a:p>
                      <a:pPr marL="800100" marR="71755" lvl="1" indent="-342900" algn="l">
                        <a:lnSpc>
                          <a:spcPct val="115000"/>
                        </a:lnSpc>
                        <a:spcAft>
                          <a:spcPts val="0"/>
                        </a:spcAft>
                        <a:buFont typeface="+mj-lt"/>
                        <a:buNone/>
                      </a:pPr>
                      <a:r>
                        <a:rPr lang="en-ZA" sz="1000" dirty="0" smtClean="0">
                          <a:latin typeface="Calibri"/>
                          <a:ea typeface="Calibri"/>
                          <a:cs typeface="Times New Roman"/>
                        </a:rPr>
                        <a:t>3</a:t>
                      </a:r>
                      <a:endParaRPr lang="en-ZA" sz="1000" dirty="0">
                        <a:latin typeface="Calibri"/>
                        <a:ea typeface="Calibri"/>
                        <a:cs typeface="Times New Roman"/>
                      </a:endParaRPr>
                    </a:p>
                  </a:txBody>
                  <a:tcPr marL="68580" marR="68580" marT="0" marB="0" vert="vert270"/>
                </a:tc>
                <a:tc>
                  <a:txBody>
                    <a:bodyPr/>
                    <a:lstStyle/>
                    <a:p>
                      <a:pPr marL="800100" marR="71755" lvl="1" indent="-342900" algn="l">
                        <a:lnSpc>
                          <a:spcPct val="115000"/>
                        </a:lnSpc>
                        <a:spcAft>
                          <a:spcPts val="0"/>
                        </a:spcAft>
                        <a:buFont typeface="+mj-lt"/>
                        <a:buNone/>
                      </a:pPr>
                      <a:r>
                        <a:rPr lang="en-ZA" sz="1000" dirty="0" smtClean="0">
                          <a:latin typeface="Calibri"/>
                          <a:ea typeface="Calibri"/>
                          <a:cs typeface="Times New Roman"/>
                        </a:rPr>
                        <a:t>4</a:t>
                      </a:r>
                      <a:endParaRPr lang="en-ZA" sz="1000" dirty="0">
                        <a:latin typeface="Calibri"/>
                        <a:ea typeface="Calibri"/>
                        <a:cs typeface="Times New Roman"/>
                      </a:endParaRPr>
                    </a:p>
                  </a:txBody>
                  <a:tcPr marL="68580" marR="68580" marT="0" marB="0" vert="vert270"/>
                </a:tc>
                <a:tc>
                  <a:txBody>
                    <a:bodyPr/>
                    <a:lstStyle/>
                    <a:p>
                      <a:pPr marL="800100" marR="71755" lvl="1" indent="-342900" algn="l">
                        <a:lnSpc>
                          <a:spcPct val="115000"/>
                        </a:lnSpc>
                        <a:spcAft>
                          <a:spcPts val="0"/>
                        </a:spcAft>
                        <a:buFont typeface="+mj-lt"/>
                        <a:buNone/>
                      </a:pPr>
                      <a:r>
                        <a:rPr lang="en-ZA" sz="1000" dirty="0" smtClean="0">
                          <a:latin typeface="Calibri"/>
                          <a:ea typeface="Calibri"/>
                          <a:cs typeface="Times New Roman"/>
                        </a:rPr>
                        <a:t>5</a:t>
                      </a:r>
                      <a:endParaRPr lang="en-ZA" sz="1000" dirty="0">
                        <a:latin typeface="Calibri"/>
                        <a:ea typeface="Calibri"/>
                        <a:cs typeface="Times New Roman"/>
                      </a:endParaRPr>
                    </a:p>
                  </a:txBody>
                  <a:tcPr marL="68580" marR="68580" marT="0" marB="0" vert="vert270"/>
                </a:tc>
                <a:tc>
                  <a:txBody>
                    <a:bodyPr/>
                    <a:lstStyle/>
                    <a:p>
                      <a:pPr marL="800100" marR="71755" lvl="1" indent="-342900" algn="l">
                        <a:lnSpc>
                          <a:spcPct val="115000"/>
                        </a:lnSpc>
                        <a:spcAft>
                          <a:spcPts val="0"/>
                        </a:spcAft>
                        <a:buFont typeface="+mj-lt"/>
                        <a:buNone/>
                      </a:pPr>
                      <a:r>
                        <a:rPr lang="en-ZA" sz="1050" dirty="0" smtClean="0">
                          <a:latin typeface="Calibri"/>
                          <a:ea typeface="Calibri"/>
                          <a:cs typeface="Times New Roman"/>
                        </a:rPr>
                        <a:t>6</a:t>
                      </a:r>
                      <a:endParaRPr lang="en-ZA" sz="1050" dirty="0">
                        <a:latin typeface="Calibri"/>
                        <a:ea typeface="Calibri"/>
                        <a:cs typeface="Times New Roman"/>
                      </a:endParaRPr>
                    </a:p>
                  </a:txBody>
                  <a:tcPr marL="68580" marR="68580" marT="0" marB="0" vert="vert270"/>
                </a:tc>
                <a:tc>
                  <a:txBody>
                    <a:bodyPr/>
                    <a:lstStyle/>
                    <a:p>
                      <a:pPr marL="800100" marR="71755" lvl="1" indent="-342900" algn="l">
                        <a:lnSpc>
                          <a:spcPct val="115000"/>
                        </a:lnSpc>
                        <a:spcAft>
                          <a:spcPts val="0"/>
                        </a:spcAft>
                        <a:buFont typeface="+mj-lt"/>
                        <a:buNone/>
                      </a:pPr>
                      <a:r>
                        <a:rPr lang="en-ZA" sz="1000" dirty="0" smtClean="0">
                          <a:latin typeface="Calibri"/>
                          <a:ea typeface="Calibri"/>
                          <a:cs typeface="Times New Roman"/>
                        </a:rPr>
                        <a:t>7</a:t>
                      </a:r>
                      <a:endParaRPr lang="en-ZA" sz="1000" dirty="0">
                        <a:latin typeface="Calibri"/>
                        <a:ea typeface="Calibri"/>
                        <a:cs typeface="Times New Roman"/>
                      </a:endParaRPr>
                    </a:p>
                  </a:txBody>
                  <a:tcPr marL="68580" marR="68580" marT="0" marB="0" vert="vert270"/>
                </a:tc>
                <a:tc>
                  <a:txBody>
                    <a:bodyPr/>
                    <a:lstStyle/>
                    <a:p>
                      <a:pPr marL="800100" marR="71755" lvl="1" indent="-342900" algn="l">
                        <a:lnSpc>
                          <a:spcPct val="115000"/>
                        </a:lnSpc>
                        <a:spcAft>
                          <a:spcPts val="0"/>
                        </a:spcAft>
                        <a:buFont typeface="+mj-lt"/>
                        <a:buNone/>
                      </a:pPr>
                      <a:r>
                        <a:rPr lang="en-ZA" sz="1000" dirty="0" smtClean="0">
                          <a:latin typeface="Calibri"/>
                          <a:ea typeface="Calibri"/>
                          <a:cs typeface="Times New Roman"/>
                        </a:rPr>
                        <a:t>8</a:t>
                      </a:r>
                      <a:endParaRPr lang="en-ZA" sz="1000" dirty="0">
                        <a:latin typeface="Calibri"/>
                        <a:ea typeface="Calibri"/>
                        <a:cs typeface="Times New Roman"/>
                      </a:endParaRPr>
                    </a:p>
                  </a:txBody>
                  <a:tcPr marL="68580" marR="68580" marT="0" marB="0" vert="vert270"/>
                </a:tc>
                <a:tc>
                  <a:txBody>
                    <a:bodyPr/>
                    <a:lstStyle/>
                    <a:p>
                      <a:pPr marL="800100" marR="71755" lvl="1" indent="-342900" algn="l">
                        <a:lnSpc>
                          <a:spcPct val="115000"/>
                        </a:lnSpc>
                        <a:spcAft>
                          <a:spcPts val="0"/>
                        </a:spcAft>
                        <a:buFont typeface="+mj-lt"/>
                        <a:buNone/>
                      </a:pPr>
                      <a:r>
                        <a:rPr lang="en-ZA" sz="1000" dirty="0" smtClean="0">
                          <a:latin typeface="Calibri"/>
                          <a:ea typeface="Calibri"/>
                          <a:cs typeface="Times New Roman"/>
                        </a:rPr>
                        <a:t>9</a:t>
                      </a:r>
                      <a:endParaRPr lang="en-ZA" sz="1000" dirty="0">
                        <a:latin typeface="Calibri"/>
                        <a:ea typeface="Calibri"/>
                        <a:cs typeface="Times New Roman"/>
                      </a:endParaRPr>
                    </a:p>
                  </a:txBody>
                  <a:tcPr marL="68580" marR="68580" marT="0" marB="0" vert="vert270"/>
                </a:tc>
              </a:tr>
              <a:tr h="381783">
                <a:tc>
                  <a:txBody>
                    <a:bodyPr/>
                    <a:lstStyle/>
                    <a:p>
                      <a:pPr algn="ctr">
                        <a:lnSpc>
                          <a:spcPct val="115000"/>
                        </a:lnSpc>
                        <a:spcAft>
                          <a:spcPts val="1000"/>
                        </a:spcAft>
                      </a:pPr>
                      <a:endParaRPr lang="en-ZA" sz="400" b="1" dirty="0" smtClean="0">
                        <a:latin typeface="Arial"/>
                        <a:ea typeface="Calibri"/>
                        <a:cs typeface="Times New Roman"/>
                      </a:endParaRPr>
                    </a:p>
                    <a:p>
                      <a:pPr algn="ctr">
                        <a:lnSpc>
                          <a:spcPct val="115000"/>
                        </a:lnSpc>
                        <a:spcAft>
                          <a:spcPts val="1000"/>
                        </a:spcAft>
                      </a:pPr>
                      <a:r>
                        <a:rPr lang="en-ZA" sz="1200" b="1" dirty="0" smtClean="0">
                          <a:latin typeface="Arial"/>
                          <a:ea typeface="Calibri"/>
                          <a:cs typeface="Times New Roman"/>
                        </a:rPr>
                        <a:t>PHONOLOGICAL </a:t>
                      </a:r>
                      <a:r>
                        <a:rPr lang="en-ZA" sz="1200" b="1" dirty="0">
                          <a:latin typeface="Arial"/>
                          <a:ea typeface="Calibri"/>
                          <a:cs typeface="Times New Roman"/>
                        </a:rPr>
                        <a:t>AWARENESS</a:t>
                      </a:r>
                      <a:endParaRPr lang="en-ZA" sz="1200" dirty="0">
                        <a:latin typeface="Calibri"/>
                        <a:ea typeface="Calibri"/>
                        <a:cs typeface="Times New Roman"/>
                      </a:endParaRPr>
                    </a:p>
                  </a:txBody>
                  <a:tcPr marL="68580" marR="68580" marT="0" marB="0"/>
                </a:tc>
                <a:tc>
                  <a:txBody>
                    <a:bodyPr/>
                    <a:lstStyle/>
                    <a:p>
                      <a:endParaRPr lang="en-ZA" dirty="0"/>
                    </a:p>
                  </a:txBody>
                  <a:tcPr/>
                </a:tc>
                <a:tc>
                  <a:txBody>
                    <a:bodyPr/>
                    <a:lstStyle/>
                    <a:p>
                      <a:endParaRPr lang="en-ZA"/>
                    </a:p>
                  </a:txBody>
                  <a:tcPr/>
                </a:tc>
                <a:tc>
                  <a:txBody>
                    <a:bodyPr/>
                    <a:lstStyle/>
                    <a:p>
                      <a:endParaRPr lang="en-ZA"/>
                    </a:p>
                  </a:txBody>
                  <a:tcPr/>
                </a:tc>
                <a:tc>
                  <a:txBody>
                    <a:bodyPr/>
                    <a:lstStyle/>
                    <a:p>
                      <a:endParaRPr lang="en-ZA"/>
                    </a:p>
                  </a:txBody>
                  <a:tcPr/>
                </a:tc>
                <a:tc>
                  <a:txBody>
                    <a:bodyPr/>
                    <a:lstStyle/>
                    <a:p>
                      <a:endParaRPr lang="en-ZA"/>
                    </a:p>
                  </a:txBody>
                  <a:tcPr/>
                </a:tc>
                <a:tc>
                  <a:txBody>
                    <a:bodyPr/>
                    <a:lstStyle/>
                    <a:p>
                      <a:endParaRPr lang="en-ZA"/>
                    </a:p>
                  </a:txBody>
                  <a:tcPr/>
                </a:tc>
                <a:tc>
                  <a:txBody>
                    <a:bodyPr/>
                    <a:lstStyle/>
                    <a:p>
                      <a:endParaRPr lang="en-ZA"/>
                    </a:p>
                  </a:txBody>
                  <a:tcPr/>
                </a:tc>
                <a:tc>
                  <a:txBody>
                    <a:bodyPr/>
                    <a:lstStyle/>
                    <a:p>
                      <a:endParaRPr lang="en-ZA"/>
                    </a:p>
                  </a:txBody>
                  <a:tcPr/>
                </a:tc>
                <a:tc>
                  <a:txBody>
                    <a:bodyPr/>
                    <a:lstStyle/>
                    <a:p>
                      <a:endParaRPr lang="en-ZA" dirty="0"/>
                    </a:p>
                  </a:txBody>
                  <a:tcPr/>
                </a:tc>
              </a:tr>
              <a:tr h="381783">
                <a:tc>
                  <a:txBody>
                    <a:bodyPr/>
                    <a:lstStyle/>
                    <a:p>
                      <a:pPr algn="l">
                        <a:lnSpc>
                          <a:spcPct val="115000"/>
                        </a:lnSpc>
                        <a:spcAft>
                          <a:spcPts val="1000"/>
                        </a:spcAft>
                      </a:pPr>
                      <a:r>
                        <a:rPr lang="en-ZA" sz="800" dirty="0">
                          <a:latin typeface="Arial"/>
                          <a:ea typeface="Calibri"/>
                          <a:cs typeface="Times New Roman"/>
                        </a:rPr>
                        <a:t>Recognise the word that remains when a phoneme is removed, e.g. say mat without /m/</a:t>
                      </a:r>
                      <a:endParaRPr lang="en-ZA" sz="1100" dirty="0">
                        <a:latin typeface="Calibri"/>
                        <a:ea typeface="Calibri"/>
                        <a:cs typeface="Times New Roman"/>
                      </a:endParaRPr>
                    </a:p>
                  </a:txBody>
                  <a:tcPr marL="68580" marR="68580" marT="0" marB="0"/>
                </a:tc>
                <a:tc>
                  <a:txBody>
                    <a:bodyPr/>
                    <a:lstStyle/>
                    <a:p>
                      <a:endParaRPr lang="en-ZA"/>
                    </a:p>
                  </a:txBody>
                  <a:tcPr/>
                </a:tc>
                <a:tc>
                  <a:txBody>
                    <a:bodyPr/>
                    <a:lstStyle/>
                    <a:p>
                      <a:endParaRPr lang="en-ZA"/>
                    </a:p>
                  </a:txBody>
                  <a:tcPr/>
                </a:tc>
                <a:tc>
                  <a:txBody>
                    <a:bodyPr/>
                    <a:lstStyle/>
                    <a:p>
                      <a:endParaRPr lang="en-ZA"/>
                    </a:p>
                  </a:txBody>
                  <a:tcPr/>
                </a:tc>
                <a:tc>
                  <a:txBody>
                    <a:bodyPr/>
                    <a:lstStyle/>
                    <a:p>
                      <a:endParaRPr lang="en-ZA"/>
                    </a:p>
                  </a:txBody>
                  <a:tcPr/>
                </a:tc>
                <a:tc>
                  <a:txBody>
                    <a:bodyPr/>
                    <a:lstStyle/>
                    <a:p>
                      <a:endParaRPr lang="en-ZA"/>
                    </a:p>
                  </a:txBody>
                  <a:tcPr/>
                </a:tc>
                <a:tc>
                  <a:txBody>
                    <a:bodyPr/>
                    <a:lstStyle/>
                    <a:p>
                      <a:endParaRPr lang="en-ZA"/>
                    </a:p>
                  </a:txBody>
                  <a:tcPr/>
                </a:tc>
                <a:tc>
                  <a:txBody>
                    <a:bodyPr/>
                    <a:lstStyle/>
                    <a:p>
                      <a:endParaRPr lang="en-ZA"/>
                    </a:p>
                  </a:txBody>
                  <a:tcPr/>
                </a:tc>
                <a:tc>
                  <a:txBody>
                    <a:bodyPr/>
                    <a:lstStyle/>
                    <a:p>
                      <a:endParaRPr lang="en-ZA"/>
                    </a:p>
                  </a:txBody>
                  <a:tcPr/>
                </a:tc>
                <a:tc>
                  <a:txBody>
                    <a:bodyPr/>
                    <a:lstStyle/>
                    <a:p>
                      <a:endParaRPr lang="en-ZA" dirty="0"/>
                    </a:p>
                  </a:txBody>
                  <a:tcPr/>
                </a:tc>
              </a:tr>
              <a:tr h="381783">
                <a:tc>
                  <a:txBody>
                    <a:bodyPr/>
                    <a:lstStyle/>
                    <a:p>
                      <a:pPr algn="l">
                        <a:lnSpc>
                          <a:spcPct val="115000"/>
                        </a:lnSpc>
                        <a:spcAft>
                          <a:spcPts val="1000"/>
                        </a:spcAft>
                      </a:pPr>
                      <a:r>
                        <a:rPr lang="en-ZA" sz="800" dirty="0">
                          <a:latin typeface="Arial"/>
                          <a:ea typeface="Calibri"/>
                          <a:cs typeface="Times New Roman"/>
                        </a:rPr>
                        <a:t>Make new words by adding a phoneme to an existing word, e.g. s + nail=snail</a:t>
                      </a:r>
                      <a:endParaRPr lang="en-ZA" sz="1100" dirty="0">
                        <a:latin typeface="Calibri"/>
                        <a:ea typeface="Calibri"/>
                        <a:cs typeface="Times New Roman"/>
                      </a:endParaRPr>
                    </a:p>
                  </a:txBody>
                  <a:tcPr marL="68580" marR="68580" marT="0" marB="0"/>
                </a:tc>
                <a:tc>
                  <a:txBody>
                    <a:bodyPr/>
                    <a:lstStyle/>
                    <a:p>
                      <a:endParaRPr lang="en-ZA" dirty="0"/>
                    </a:p>
                  </a:txBody>
                  <a:tcPr/>
                </a:tc>
                <a:tc>
                  <a:txBody>
                    <a:bodyPr/>
                    <a:lstStyle/>
                    <a:p>
                      <a:endParaRPr lang="en-ZA"/>
                    </a:p>
                  </a:txBody>
                  <a:tcPr/>
                </a:tc>
                <a:tc>
                  <a:txBody>
                    <a:bodyPr/>
                    <a:lstStyle/>
                    <a:p>
                      <a:endParaRPr lang="en-ZA"/>
                    </a:p>
                  </a:txBody>
                  <a:tcPr/>
                </a:tc>
                <a:tc>
                  <a:txBody>
                    <a:bodyPr/>
                    <a:lstStyle/>
                    <a:p>
                      <a:endParaRPr lang="en-ZA"/>
                    </a:p>
                  </a:txBody>
                  <a:tcPr/>
                </a:tc>
                <a:tc>
                  <a:txBody>
                    <a:bodyPr/>
                    <a:lstStyle/>
                    <a:p>
                      <a:endParaRPr lang="en-ZA"/>
                    </a:p>
                  </a:txBody>
                  <a:tcPr/>
                </a:tc>
                <a:tc>
                  <a:txBody>
                    <a:bodyPr/>
                    <a:lstStyle/>
                    <a:p>
                      <a:endParaRPr lang="en-ZA"/>
                    </a:p>
                  </a:txBody>
                  <a:tcPr/>
                </a:tc>
                <a:tc>
                  <a:txBody>
                    <a:bodyPr/>
                    <a:lstStyle/>
                    <a:p>
                      <a:endParaRPr lang="en-ZA"/>
                    </a:p>
                  </a:txBody>
                  <a:tcPr/>
                </a:tc>
                <a:tc>
                  <a:txBody>
                    <a:bodyPr/>
                    <a:lstStyle/>
                    <a:p>
                      <a:endParaRPr lang="en-ZA"/>
                    </a:p>
                  </a:txBody>
                  <a:tcPr/>
                </a:tc>
                <a:tc>
                  <a:txBody>
                    <a:bodyPr/>
                    <a:lstStyle/>
                    <a:p>
                      <a:endParaRPr lang="en-ZA" dirty="0"/>
                    </a:p>
                  </a:txBody>
                  <a:tcPr/>
                </a:tc>
              </a:tr>
              <a:tr h="381783">
                <a:tc>
                  <a:txBody>
                    <a:bodyPr/>
                    <a:lstStyle/>
                    <a:p>
                      <a:pPr algn="l">
                        <a:lnSpc>
                          <a:spcPct val="115000"/>
                        </a:lnSpc>
                        <a:spcAft>
                          <a:spcPts val="1000"/>
                        </a:spcAft>
                      </a:pPr>
                      <a:r>
                        <a:rPr lang="en-ZA" sz="800">
                          <a:latin typeface="Arial"/>
                          <a:ea typeface="Calibri"/>
                          <a:cs typeface="Times New Roman"/>
                        </a:rPr>
                        <a:t>Can substitute rhyming words in common songs and rhymes when asked to do so.</a:t>
                      </a:r>
                      <a:endParaRPr lang="en-ZA" sz="1100">
                        <a:latin typeface="Calibri"/>
                        <a:ea typeface="Calibri"/>
                        <a:cs typeface="Times New Roman"/>
                      </a:endParaRPr>
                    </a:p>
                  </a:txBody>
                  <a:tcPr marL="68580" marR="68580" marT="0" marB="0"/>
                </a:tc>
                <a:tc>
                  <a:txBody>
                    <a:bodyPr/>
                    <a:lstStyle/>
                    <a:p>
                      <a:endParaRPr lang="en-ZA" dirty="0"/>
                    </a:p>
                  </a:txBody>
                  <a:tcPr/>
                </a:tc>
                <a:tc>
                  <a:txBody>
                    <a:bodyPr/>
                    <a:lstStyle/>
                    <a:p>
                      <a:endParaRPr lang="en-ZA"/>
                    </a:p>
                  </a:txBody>
                  <a:tcPr/>
                </a:tc>
                <a:tc>
                  <a:txBody>
                    <a:bodyPr/>
                    <a:lstStyle/>
                    <a:p>
                      <a:endParaRPr lang="en-ZA"/>
                    </a:p>
                  </a:txBody>
                  <a:tcPr/>
                </a:tc>
                <a:tc>
                  <a:txBody>
                    <a:bodyPr/>
                    <a:lstStyle/>
                    <a:p>
                      <a:endParaRPr lang="en-ZA"/>
                    </a:p>
                  </a:txBody>
                  <a:tcPr/>
                </a:tc>
                <a:tc>
                  <a:txBody>
                    <a:bodyPr/>
                    <a:lstStyle/>
                    <a:p>
                      <a:endParaRPr lang="en-ZA"/>
                    </a:p>
                  </a:txBody>
                  <a:tcPr/>
                </a:tc>
                <a:tc>
                  <a:txBody>
                    <a:bodyPr/>
                    <a:lstStyle/>
                    <a:p>
                      <a:endParaRPr lang="en-ZA"/>
                    </a:p>
                  </a:txBody>
                  <a:tcPr/>
                </a:tc>
                <a:tc>
                  <a:txBody>
                    <a:bodyPr/>
                    <a:lstStyle/>
                    <a:p>
                      <a:endParaRPr lang="en-ZA"/>
                    </a:p>
                  </a:txBody>
                  <a:tcPr/>
                </a:tc>
                <a:tc>
                  <a:txBody>
                    <a:bodyPr/>
                    <a:lstStyle/>
                    <a:p>
                      <a:endParaRPr lang="en-ZA"/>
                    </a:p>
                  </a:txBody>
                  <a:tcPr/>
                </a:tc>
                <a:tc>
                  <a:txBody>
                    <a:bodyPr/>
                    <a:lstStyle/>
                    <a:p>
                      <a:endParaRPr lang="en-ZA" dirty="0"/>
                    </a:p>
                  </a:txBody>
                  <a:tcPr/>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b="1" dirty="0" smtClean="0">
                <a:latin typeface="Arial" pitchFamily="34" charset="0"/>
                <a:cs typeface="Arial" pitchFamily="34" charset="0"/>
              </a:rPr>
              <a:t>The relationship between: Teaching and Assessment</a:t>
            </a:r>
            <a:endParaRPr lang="en-ZA" dirty="0"/>
          </a:p>
        </p:txBody>
      </p:sp>
      <p:sp>
        <p:nvSpPr>
          <p:cNvPr id="3" name="Content Placeholder 2"/>
          <p:cNvSpPr>
            <a:spLocks noGrp="1"/>
          </p:cNvSpPr>
          <p:nvPr>
            <p:ph idx="1"/>
          </p:nvPr>
        </p:nvSpPr>
        <p:spPr>
          <a:xfrm>
            <a:off x="428596" y="1785926"/>
            <a:ext cx="8229600" cy="4525963"/>
          </a:xfrm>
        </p:spPr>
        <p:txBody>
          <a:bodyPr>
            <a:normAutofit/>
          </a:bodyPr>
          <a:lstStyle/>
          <a:p>
            <a:r>
              <a:rPr lang="en-ZA" dirty="0" smtClean="0">
                <a:latin typeface="Arial" pitchFamily="34" charset="0"/>
                <a:cs typeface="Arial" pitchFamily="34" charset="0"/>
              </a:rPr>
              <a:t>Effective teaching does not separate teaching from assessment.</a:t>
            </a:r>
          </a:p>
          <a:p>
            <a:r>
              <a:rPr lang="en-ZA" dirty="0" smtClean="0">
                <a:latin typeface="Arial" pitchFamily="34" charset="0"/>
                <a:cs typeface="Arial" pitchFamily="34" charset="0"/>
              </a:rPr>
              <a:t>Effective teaching is informed by assessment:</a:t>
            </a:r>
          </a:p>
          <a:p>
            <a:pPr lvl="1"/>
            <a:r>
              <a:rPr lang="en-ZA" dirty="0" smtClean="0">
                <a:latin typeface="Arial" pitchFamily="34" charset="0"/>
                <a:cs typeface="Arial" pitchFamily="34" charset="0"/>
              </a:rPr>
              <a:t> </a:t>
            </a:r>
            <a:r>
              <a:rPr lang="en-ZA" sz="2400" dirty="0" smtClean="0">
                <a:latin typeface="Arial" pitchFamily="34" charset="0"/>
                <a:cs typeface="Arial" pitchFamily="34" charset="0"/>
              </a:rPr>
              <a:t>the pace</a:t>
            </a:r>
          </a:p>
          <a:p>
            <a:pPr lvl="1"/>
            <a:r>
              <a:rPr lang="en-ZA" sz="2400" dirty="0" smtClean="0">
                <a:latin typeface="Arial" pitchFamily="34" charset="0"/>
                <a:cs typeface="Arial" pitchFamily="34" charset="0"/>
              </a:rPr>
              <a:t>the progression in difficulty</a:t>
            </a:r>
          </a:p>
          <a:p>
            <a:r>
              <a:rPr lang="en-ZA" dirty="0">
                <a:latin typeface="Arial" pitchFamily="34" charset="0"/>
                <a:cs typeface="Arial" pitchFamily="34" charset="0"/>
              </a:rPr>
              <a:t>Assessment is a planned, continuous </a:t>
            </a:r>
            <a:r>
              <a:rPr lang="en-ZA" dirty="0" smtClean="0">
                <a:latin typeface="Arial" pitchFamily="34" charset="0"/>
                <a:cs typeface="Arial" pitchFamily="34" charset="0"/>
              </a:rPr>
              <a:t>process:</a:t>
            </a:r>
          </a:p>
          <a:p>
            <a:pPr lvl="1"/>
            <a:r>
              <a:rPr lang="en-ZA" dirty="0" smtClean="0">
                <a:latin typeface="Arial" pitchFamily="34" charset="0"/>
                <a:cs typeface="Arial" pitchFamily="34" charset="0"/>
              </a:rPr>
              <a:t> </a:t>
            </a:r>
            <a:r>
              <a:rPr lang="en-ZA" sz="2400" dirty="0" smtClean="0">
                <a:latin typeface="Arial" pitchFamily="34" charset="0"/>
                <a:cs typeface="Arial" pitchFamily="34" charset="0"/>
              </a:rPr>
              <a:t>identifying</a:t>
            </a:r>
          </a:p>
          <a:p>
            <a:pPr lvl="1"/>
            <a:r>
              <a:rPr lang="en-ZA" sz="2400" dirty="0" smtClean="0">
                <a:latin typeface="Arial" pitchFamily="34" charset="0"/>
                <a:cs typeface="Arial" pitchFamily="34" charset="0"/>
              </a:rPr>
              <a:t>interpreting information</a:t>
            </a:r>
            <a:endParaRPr lang="en-ZA" sz="2400" dirty="0">
              <a:latin typeface="Arial" pitchFamily="34" charset="0"/>
              <a:cs typeface="Arial" pitchFamily="34" charset="0"/>
            </a:endParaRPr>
          </a:p>
          <a:p>
            <a:endParaRPr lang="en-Z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b="1" dirty="0" smtClean="0">
                <a:latin typeface="Arial" pitchFamily="34" charset="0"/>
                <a:cs typeface="Arial" pitchFamily="34" charset="0"/>
              </a:rPr>
              <a:t>Teaching activities</a:t>
            </a:r>
            <a:endParaRPr lang="en-ZA" b="1" dirty="0">
              <a:latin typeface="Arial" pitchFamily="34" charset="0"/>
              <a:cs typeface="Arial" pitchFamily="34" charset="0"/>
            </a:endParaRPr>
          </a:p>
        </p:txBody>
      </p:sp>
      <p:sp>
        <p:nvSpPr>
          <p:cNvPr id="3" name="Content Placeholder 2"/>
          <p:cNvSpPr>
            <a:spLocks noGrp="1"/>
          </p:cNvSpPr>
          <p:nvPr>
            <p:ph idx="1"/>
          </p:nvPr>
        </p:nvSpPr>
        <p:spPr/>
        <p:txBody>
          <a:bodyPr>
            <a:normAutofit fontScale="92500"/>
          </a:bodyPr>
          <a:lstStyle/>
          <a:p>
            <a:pPr>
              <a:buNone/>
            </a:pPr>
            <a:endParaRPr lang="en-ZA" sz="2000" dirty="0" smtClean="0"/>
          </a:p>
          <a:p>
            <a:pPr>
              <a:lnSpc>
                <a:spcPct val="150000"/>
              </a:lnSpc>
            </a:pPr>
            <a:r>
              <a:rPr lang="en-ZA" dirty="0" smtClean="0">
                <a:latin typeface="Arial" pitchFamily="34" charset="0"/>
                <a:cs typeface="Arial" pitchFamily="34" charset="0"/>
              </a:rPr>
              <a:t>16 lesson plans included.</a:t>
            </a:r>
          </a:p>
          <a:p>
            <a:pPr>
              <a:lnSpc>
                <a:spcPct val="150000"/>
              </a:lnSpc>
            </a:pPr>
            <a:r>
              <a:rPr lang="en-ZA" dirty="0" smtClean="0">
                <a:latin typeface="Arial" pitchFamily="34" charset="0"/>
                <a:cs typeface="Arial" pitchFamily="34" charset="0"/>
              </a:rPr>
              <a:t>Repeat activities during the day:</a:t>
            </a:r>
          </a:p>
          <a:p>
            <a:pPr lvl="1">
              <a:lnSpc>
                <a:spcPct val="150000"/>
              </a:lnSpc>
            </a:pPr>
            <a:r>
              <a:rPr lang="en-ZA" dirty="0" smtClean="0">
                <a:latin typeface="Arial" pitchFamily="34" charset="0"/>
                <a:cs typeface="Arial" pitchFamily="34" charset="0"/>
              </a:rPr>
              <a:t> </a:t>
            </a:r>
            <a:r>
              <a:rPr lang="en-ZA" sz="2400" dirty="0" smtClean="0">
                <a:latin typeface="Arial" pitchFamily="34" charset="0"/>
                <a:cs typeface="Arial" pitchFamily="34" charset="0"/>
              </a:rPr>
              <a:t>“Turtle talk” names when taking the register.</a:t>
            </a:r>
          </a:p>
          <a:p>
            <a:pPr lvl="1">
              <a:lnSpc>
                <a:spcPct val="150000"/>
              </a:lnSpc>
            </a:pPr>
            <a:r>
              <a:rPr lang="en-ZA" sz="2400" dirty="0" smtClean="0">
                <a:latin typeface="Arial" pitchFamily="34" charset="0"/>
                <a:cs typeface="Arial" pitchFamily="34" charset="0"/>
              </a:rPr>
              <a:t>Sing “Beginning sound song” while visiting the bath room.</a:t>
            </a:r>
          </a:p>
          <a:p>
            <a:pPr lvl="1">
              <a:lnSpc>
                <a:spcPct val="150000"/>
              </a:lnSpc>
            </a:pPr>
            <a:r>
              <a:rPr lang="en-ZA" sz="2400" dirty="0" smtClean="0">
                <a:latin typeface="Arial" pitchFamily="34" charset="0"/>
                <a:cs typeface="Arial" pitchFamily="34" charset="0"/>
              </a:rPr>
              <a:t>Ask beginning and ending sounds while putting up labels for theme discussion.</a:t>
            </a:r>
            <a:endParaRPr lang="en-ZA" sz="2400" dirty="0">
              <a:latin typeface="Arial" pitchFamily="34" charset="0"/>
              <a:cs typeface="Arial"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b="1" dirty="0" smtClean="0">
                <a:latin typeface="Arial" pitchFamily="34" charset="0"/>
                <a:cs typeface="Arial" pitchFamily="34" charset="0"/>
              </a:rPr>
              <a:t>What have we learned today?</a:t>
            </a:r>
            <a:endParaRPr lang="en-ZA" dirty="0">
              <a:latin typeface="Arial" pitchFamily="34" charset="0"/>
              <a:cs typeface="Arial" pitchFamily="34" charset="0"/>
            </a:endParaRPr>
          </a:p>
        </p:txBody>
      </p:sp>
      <p:sp>
        <p:nvSpPr>
          <p:cNvPr id="3" name="Content Placeholder 2"/>
          <p:cNvSpPr>
            <a:spLocks noGrp="1"/>
          </p:cNvSpPr>
          <p:nvPr>
            <p:ph idx="1"/>
          </p:nvPr>
        </p:nvSpPr>
        <p:spPr/>
        <p:txBody>
          <a:bodyPr>
            <a:normAutofit/>
          </a:bodyPr>
          <a:lstStyle/>
          <a:p>
            <a:pPr lvl="0"/>
            <a:endParaRPr lang="en-ZA" sz="2800" dirty="0" smtClean="0"/>
          </a:p>
          <a:p>
            <a:pPr lvl="0">
              <a:lnSpc>
                <a:spcPct val="150000"/>
              </a:lnSpc>
            </a:pPr>
            <a:r>
              <a:rPr lang="en-ZA" dirty="0" smtClean="0">
                <a:latin typeface="Arial" pitchFamily="34" charset="0"/>
                <a:cs typeface="Arial" pitchFamily="34" charset="0"/>
              </a:rPr>
              <a:t>The importance of phonological awareness</a:t>
            </a:r>
          </a:p>
          <a:p>
            <a:pPr lvl="0">
              <a:lnSpc>
                <a:spcPct val="150000"/>
              </a:lnSpc>
            </a:pPr>
            <a:r>
              <a:rPr lang="en-ZA" dirty="0" smtClean="0">
                <a:latin typeface="Arial" pitchFamily="34" charset="0"/>
                <a:cs typeface="Arial" pitchFamily="34" charset="0"/>
              </a:rPr>
              <a:t>Distinguish: phonological awareness + phonics </a:t>
            </a:r>
          </a:p>
          <a:p>
            <a:pPr lvl="0">
              <a:lnSpc>
                <a:spcPct val="150000"/>
              </a:lnSpc>
            </a:pPr>
            <a:r>
              <a:rPr lang="en-ZA" dirty="0" smtClean="0">
                <a:latin typeface="Arial" pitchFamily="34" charset="0"/>
                <a:cs typeface="Arial" pitchFamily="34" charset="0"/>
              </a:rPr>
              <a:t>Teaching activities </a:t>
            </a:r>
          </a:p>
          <a:p>
            <a:pPr lvl="0">
              <a:lnSpc>
                <a:spcPct val="150000"/>
              </a:lnSpc>
            </a:pPr>
            <a:r>
              <a:rPr lang="en-ZA" dirty="0" smtClean="0">
                <a:latin typeface="Arial" pitchFamily="34" charset="0"/>
                <a:cs typeface="Arial" pitchFamily="34" charset="0"/>
              </a:rPr>
              <a:t>Assessment</a:t>
            </a:r>
          </a:p>
          <a:p>
            <a:pPr>
              <a:buNone/>
            </a:pPr>
            <a:endParaRPr lang="en-ZA"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b="1" dirty="0" smtClean="0">
                <a:latin typeface="Arial" pitchFamily="34" charset="0"/>
                <a:cs typeface="Arial" pitchFamily="34" charset="0"/>
              </a:rPr>
              <a:t>Phonological awareness</a:t>
            </a:r>
            <a:endParaRPr lang="en-ZA" b="1" dirty="0"/>
          </a:p>
        </p:txBody>
      </p:sp>
      <p:sp>
        <p:nvSpPr>
          <p:cNvPr id="3" name="Subtitle 2"/>
          <p:cNvSpPr>
            <a:spLocks noGrp="1"/>
          </p:cNvSpPr>
          <p:nvPr>
            <p:ph idx="1"/>
          </p:nvPr>
        </p:nvSpPr>
        <p:spPr/>
        <p:txBody>
          <a:bodyPr>
            <a:normAutofit/>
          </a:bodyPr>
          <a:lstStyle/>
          <a:p>
            <a:pPr algn="l">
              <a:buFont typeface="Arial" pitchFamily="34" charset="0"/>
              <a:buChar char="•"/>
            </a:pPr>
            <a:r>
              <a:rPr lang="en-ZA" dirty="0" smtClean="0">
                <a:solidFill>
                  <a:schemeClr val="tx1"/>
                </a:solidFill>
                <a:latin typeface="Arial" pitchFamily="34" charset="0"/>
                <a:cs typeface="Arial" pitchFamily="34" charset="0"/>
              </a:rPr>
              <a:t>What is it?</a:t>
            </a:r>
          </a:p>
          <a:p>
            <a:pPr algn="l">
              <a:buFont typeface="Arial" pitchFamily="34" charset="0"/>
              <a:buChar char="•"/>
            </a:pPr>
            <a:r>
              <a:rPr lang="en-ZA" dirty="0" smtClean="0">
                <a:solidFill>
                  <a:schemeClr val="tx1"/>
                </a:solidFill>
                <a:latin typeface="Arial" pitchFamily="34" charset="0"/>
                <a:cs typeface="Arial" pitchFamily="34" charset="0"/>
              </a:rPr>
              <a:t>Why is it important?</a:t>
            </a:r>
          </a:p>
          <a:p>
            <a:pPr algn="l">
              <a:buFont typeface="Arial" pitchFamily="34" charset="0"/>
              <a:buChar char="•"/>
            </a:pPr>
            <a:r>
              <a:rPr lang="en-ZA" dirty="0" smtClean="0">
                <a:solidFill>
                  <a:schemeClr val="tx1"/>
                </a:solidFill>
                <a:latin typeface="Arial" pitchFamily="34" charset="0"/>
                <a:cs typeface="Arial" pitchFamily="34" charset="0"/>
              </a:rPr>
              <a:t>How is it taught?</a:t>
            </a:r>
          </a:p>
          <a:p>
            <a:pPr algn="l">
              <a:buFont typeface="Arial" pitchFamily="34" charset="0"/>
              <a:buChar char="•"/>
            </a:pPr>
            <a:r>
              <a:rPr lang="en-ZA" dirty="0" smtClean="0">
                <a:solidFill>
                  <a:schemeClr val="tx1"/>
                </a:solidFill>
                <a:latin typeface="Arial" pitchFamily="34" charset="0"/>
                <a:cs typeface="Arial" pitchFamily="34" charset="0"/>
              </a:rPr>
              <a:t>How is it assessed?</a:t>
            </a:r>
          </a:p>
          <a:p>
            <a:endParaRPr lang="en-ZA"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b="1" dirty="0" smtClean="0">
                <a:latin typeface="Arial" pitchFamily="34" charset="0"/>
                <a:cs typeface="Arial" pitchFamily="34" charset="0"/>
              </a:rPr>
              <a:t>What is it?</a:t>
            </a:r>
            <a:endParaRPr lang="en-ZA" b="1" dirty="0">
              <a:latin typeface="Arial" pitchFamily="34" charset="0"/>
              <a:cs typeface="Arial" pitchFamily="34" charset="0"/>
            </a:endParaRPr>
          </a:p>
        </p:txBody>
      </p:sp>
      <p:sp>
        <p:nvSpPr>
          <p:cNvPr id="3" name="Content Placeholder 2"/>
          <p:cNvSpPr>
            <a:spLocks noGrp="1"/>
          </p:cNvSpPr>
          <p:nvPr>
            <p:ph idx="1"/>
          </p:nvPr>
        </p:nvSpPr>
        <p:spPr/>
        <p:txBody>
          <a:bodyPr>
            <a:noAutofit/>
          </a:bodyPr>
          <a:lstStyle/>
          <a:p>
            <a:pPr>
              <a:buNone/>
            </a:pPr>
            <a:endParaRPr lang="en-GB" dirty="0" smtClean="0">
              <a:latin typeface="Arial" pitchFamily="34" charset="0"/>
              <a:cs typeface="Arial" pitchFamily="34" charset="0"/>
            </a:endParaRPr>
          </a:p>
          <a:p>
            <a:pPr>
              <a:buNone/>
            </a:pPr>
            <a:endParaRPr lang="en-GB" sz="800" dirty="0" smtClean="0">
              <a:latin typeface="Arial" pitchFamily="34" charset="0"/>
              <a:cs typeface="Arial" pitchFamily="34" charset="0"/>
            </a:endParaRPr>
          </a:p>
          <a:p>
            <a:pPr>
              <a:buNone/>
            </a:pPr>
            <a:r>
              <a:rPr lang="en-GB" dirty="0" smtClean="0">
                <a:latin typeface="Arial" pitchFamily="34" charset="0"/>
                <a:cs typeface="Arial" pitchFamily="34" charset="0"/>
              </a:rPr>
              <a:t>Phonological awareness involves the</a:t>
            </a:r>
          </a:p>
          <a:p>
            <a:pPr>
              <a:buNone/>
            </a:pPr>
            <a:r>
              <a:rPr lang="en-GB" dirty="0" smtClean="0">
                <a:latin typeface="Arial" pitchFamily="34" charset="0"/>
                <a:cs typeface="Arial" pitchFamily="34" charset="0"/>
              </a:rPr>
              <a:t>understanding that </a:t>
            </a:r>
            <a:r>
              <a:rPr lang="en-GB" b="1" dirty="0" smtClean="0">
                <a:latin typeface="Arial" pitchFamily="34" charset="0"/>
                <a:cs typeface="Arial" pitchFamily="34" charset="0"/>
              </a:rPr>
              <a:t>spoken language </a:t>
            </a:r>
            <a:r>
              <a:rPr lang="en-GB" dirty="0" smtClean="0">
                <a:latin typeface="Arial" pitchFamily="34" charset="0"/>
                <a:cs typeface="Arial" pitchFamily="34" charset="0"/>
              </a:rPr>
              <a:t>can </a:t>
            </a:r>
          </a:p>
          <a:p>
            <a:pPr>
              <a:buNone/>
            </a:pPr>
            <a:r>
              <a:rPr lang="en-GB" dirty="0" smtClean="0">
                <a:latin typeface="Arial" pitchFamily="34" charset="0"/>
                <a:cs typeface="Arial" pitchFamily="34" charset="0"/>
              </a:rPr>
              <a:t>be broken down and these smaller parts can</a:t>
            </a:r>
          </a:p>
          <a:p>
            <a:pPr>
              <a:buNone/>
            </a:pPr>
            <a:r>
              <a:rPr lang="en-GB" dirty="0" smtClean="0">
                <a:latin typeface="Arial" pitchFamily="34" charset="0"/>
                <a:cs typeface="Arial" pitchFamily="34" charset="0"/>
              </a:rPr>
              <a:t> be manipulated.</a:t>
            </a:r>
            <a:endParaRPr lang="en-ZA"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b="1" dirty="0" smtClean="0">
                <a:latin typeface="Arial" pitchFamily="34" charset="0"/>
                <a:cs typeface="Arial" pitchFamily="34" charset="0"/>
              </a:rPr>
              <a:t>Phonological awareness</a:t>
            </a:r>
            <a:br>
              <a:rPr lang="en-ZA" b="1" dirty="0" smtClean="0">
                <a:latin typeface="Arial" pitchFamily="34" charset="0"/>
                <a:cs typeface="Arial" pitchFamily="34" charset="0"/>
              </a:rPr>
            </a:br>
            <a:r>
              <a:rPr lang="en-ZA" b="1" dirty="0" smtClean="0">
                <a:latin typeface="Arial" pitchFamily="34" charset="0"/>
                <a:cs typeface="Arial" pitchFamily="34" charset="0"/>
              </a:rPr>
              <a:t>concepts</a:t>
            </a:r>
            <a:endParaRPr lang="en-ZA" b="1" dirty="0">
              <a:latin typeface="Arial" pitchFamily="34" charset="0"/>
              <a:cs typeface="Arial" pitchFamily="34" charset="0"/>
            </a:endParaRPr>
          </a:p>
        </p:txBody>
      </p:sp>
      <p:sp>
        <p:nvSpPr>
          <p:cNvPr id="3" name="Content Placeholder 2"/>
          <p:cNvSpPr>
            <a:spLocks noGrp="1"/>
          </p:cNvSpPr>
          <p:nvPr>
            <p:ph idx="1"/>
          </p:nvPr>
        </p:nvSpPr>
        <p:spPr/>
        <p:txBody>
          <a:bodyPr/>
          <a:lstStyle/>
          <a:p>
            <a:endParaRPr lang="en-ZA" dirty="0" smtClean="0"/>
          </a:p>
          <a:p>
            <a:endParaRPr lang="en-ZA" dirty="0"/>
          </a:p>
          <a:p>
            <a:endParaRPr lang="en-ZA" dirty="0" smtClean="0"/>
          </a:p>
          <a:p>
            <a:endParaRPr lang="en-ZA" dirty="0"/>
          </a:p>
          <a:p>
            <a:endParaRPr lang="en-ZA" dirty="0" smtClean="0"/>
          </a:p>
          <a:p>
            <a:endParaRPr lang="en-ZA" dirty="0"/>
          </a:p>
          <a:p>
            <a:endParaRPr lang="en-ZA" dirty="0"/>
          </a:p>
        </p:txBody>
      </p:sp>
      <p:graphicFrame>
        <p:nvGraphicFramePr>
          <p:cNvPr id="8" name="Table 7"/>
          <p:cNvGraphicFramePr>
            <a:graphicFrameLocks noGrp="1"/>
          </p:cNvGraphicFramePr>
          <p:nvPr/>
        </p:nvGraphicFramePr>
        <p:xfrm>
          <a:off x="928663" y="2285992"/>
          <a:ext cx="7072360" cy="2828109"/>
        </p:xfrm>
        <a:graphic>
          <a:graphicData uri="http://schemas.openxmlformats.org/drawingml/2006/table">
            <a:tbl>
              <a:tblPr firstRow="1" bandRow="1">
                <a:tableStyleId>{5C22544A-7EE6-4342-B048-85BDC9FD1C3A}</a:tableStyleId>
              </a:tblPr>
              <a:tblGrid>
                <a:gridCol w="1414472"/>
                <a:gridCol w="1414472"/>
                <a:gridCol w="1414472"/>
                <a:gridCol w="1414472"/>
                <a:gridCol w="1414472"/>
              </a:tblGrid>
              <a:tr h="137168">
                <a:tc>
                  <a:txBody>
                    <a:bodyPr/>
                    <a:lstStyle/>
                    <a:p>
                      <a:endParaRPr lang="en-ZA" sz="1100" dirty="0">
                        <a:latin typeface="Arial" pitchFamily="34" charset="0"/>
                        <a:cs typeface="Arial" pitchFamily="34" charset="0"/>
                      </a:endParaRPr>
                    </a:p>
                  </a:txBody>
                  <a:tcPr/>
                </a:tc>
                <a:tc>
                  <a:txBody>
                    <a:bodyPr/>
                    <a:lstStyle/>
                    <a:p>
                      <a:endParaRPr lang="en-ZA" sz="1100" dirty="0">
                        <a:latin typeface="Arial" pitchFamily="34" charset="0"/>
                        <a:cs typeface="Arial" pitchFamily="34" charset="0"/>
                      </a:endParaRPr>
                    </a:p>
                  </a:txBody>
                  <a:tcPr/>
                </a:tc>
                <a:tc>
                  <a:txBody>
                    <a:bodyPr/>
                    <a:lstStyle/>
                    <a:p>
                      <a:endParaRPr lang="en-ZA" sz="1100" dirty="0">
                        <a:latin typeface="Arial" pitchFamily="34" charset="0"/>
                        <a:cs typeface="Arial" pitchFamily="34" charset="0"/>
                      </a:endParaRPr>
                    </a:p>
                  </a:txBody>
                  <a:tcPr/>
                </a:tc>
                <a:tc>
                  <a:txBody>
                    <a:bodyPr/>
                    <a:lstStyle/>
                    <a:p>
                      <a:endParaRPr lang="en-ZA" sz="1100" dirty="0">
                        <a:latin typeface="Arial" pitchFamily="34" charset="0"/>
                        <a:cs typeface="Arial" pitchFamily="34" charset="0"/>
                      </a:endParaRPr>
                    </a:p>
                  </a:txBody>
                  <a:tcPr/>
                </a:tc>
                <a:tc>
                  <a:txBody>
                    <a:bodyPr/>
                    <a:lstStyle/>
                    <a:p>
                      <a:pPr algn="ctr"/>
                      <a:r>
                        <a:rPr lang="en-ZA" sz="1100" b="0" dirty="0" smtClean="0">
                          <a:latin typeface="Arial" pitchFamily="34" charset="0"/>
                          <a:cs typeface="Arial" pitchFamily="34" charset="0"/>
                        </a:rPr>
                        <a:t>Blending and segmentation </a:t>
                      </a:r>
                      <a:r>
                        <a:rPr lang="en-ZA" sz="1100" b="0" smtClean="0">
                          <a:latin typeface="Arial" pitchFamily="34" charset="0"/>
                          <a:cs typeface="Arial" pitchFamily="34" charset="0"/>
                        </a:rPr>
                        <a:t>of individual</a:t>
                      </a:r>
                      <a:r>
                        <a:rPr lang="en-ZA" sz="1100" b="0" baseline="0" smtClean="0">
                          <a:latin typeface="Arial" pitchFamily="34" charset="0"/>
                          <a:cs typeface="Arial" pitchFamily="34" charset="0"/>
                        </a:rPr>
                        <a:t> </a:t>
                      </a:r>
                      <a:r>
                        <a:rPr lang="en-ZA" sz="1100" b="1" baseline="0" dirty="0" smtClean="0">
                          <a:latin typeface="Arial" pitchFamily="34" charset="0"/>
                          <a:cs typeface="Arial" pitchFamily="34" charset="0"/>
                        </a:rPr>
                        <a:t>phonemes</a:t>
                      </a:r>
                      <a:endParaRPr lang="en-ZA" sz="1100" b="1" dirty="0">
                        <a:latin typeface="Arial" pitchFamily="34" charset="0"/>
                        <a:cs typeface="Arial" pitchFamily="34" charset="0"/>
                      </a:endParaRPr>
                    </a:p>
                  </a:txBody>
                  <a:tcPr>
                    <a:lnB w="38100" cap="flat" cmpd="sng" algn="ctr">
                      <a:solidFill>
                        <a:schemeClr val="tx1"/>
                      </a:solidFill>
                      <a:prstDash val="solid"/>
                      <a:round/>
                      <a:headEnd type="none" w="med" len="med"/>
                      <a:tailEnd type="none" w="med" len="med"/>
                    </a:lnB>
                  </a:tcPr>
                </a:tc>
              </a:tr>
              <a:tr h="370840">
                <a:tc>
                  <a:txBody>
                    <a:bodyPr/>
                    <a:lstStyle/>
                    <a:p>
                      <a:endParaRPr lang="en-ZA" sz="1100">
                        <a:latin typeface="Arial" pitchFamily="34" charset="0"/>
                        <a:cs typeface="Arial" pitchFamily="34" charset="0"/>
                      </a:endParaRPr>
                    </a:p>
                  </a:txBody>
                  <a:tcPr/>
                </a:tc>
                <a:tc>
                  <a:txBody>
                    <a:bodyPr/>
                    <a:lstStyle/>
                    <a:p>
                      <a:endParaRPr lang="en-ZA" sz="1100">
                        <a:latin typeface="Arial" pitchFamily="34" charset="0"/>
                        <a:cs typeface="Arial" pitchFamily="34" charset="0"/>
                      </a:endParaRPr>
                    </a:p>
                  </a:txBody>
                  <a:tcPr/>
                </a:tc>
                <a:tc>
                  <a:txBody>
                    <a:bodyPr/>
                    <a:lstStyle/>
                    <a:p>
                      <a:endParaRPr lang="en-ZA" sz="1100">
                        <a:latin typeface="Arial" pitchFamily="34" charset="0"/>
                        <a:cs typeface="Arial" pitchFamily="34" charset="0"/>
                      </a:endParaRPr>
                    </a:p>
                  </a:txBody>
                  <a:tcPr/>
                </a:tc>
                <a:tc>
                  <a:txBody>
                    <a:bodyPr/>
                    <a:lstStyle/>
                    <a:p>
                      <a:pPr algn="ctr"/>
                      <a:r>
                        <a:rPr lang="en-ZA" sz="1100" b="1" dirty="0" smtClean="0">
                          <a:latin typeface="Arial" pitchFamily="34" charset="0"/>
                          <a:cs typeface="Arial" pitchFamily="34" charset="0"/>
                        </a:rPr>
                        <a:t>Onset-rime </a:t>
                      </a:r>
                      <a:r>
                        <a:rPr lang="en-ZA" sz="1100" dirty="0" smtClean="0">
                          <a:latin typeface="Arial" pitchFamily="34" charset="0"/>
                          <a:cs typeface="Arial" pitchFamily="34" charset="0"/>
                        </a:rPr>
                        <a:t>blending and segmentation</a:t>
                      </a:r>
                      <a:endParaRPr lang="en-ZA" sz="1100" dirty="0">
                        <a:latin typeface="Arial" pitchFamily="34" charset="0"/>
                        <a:cs typeface="Arial" pitchFamily="34" charset="0"/>
                      </a:endParaRPr>
                    </a:p>
                  </a:txBody>
                  <a:tcP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tc>
                  <a:txBody>
                    <a:bodyPr/>
                    <a:lstStyle/>
                    <a:p>
                      <a:endParaRPr lang="en-ZA" sz="1100" dirty="0">
                        <a:latin typeface="Arial" pitchFamily="34" charset="0"/>
                        <a:cs typeface="Arial" pitchFamily="34" charset="0"/>
                      </a:endParaRPr>
                    </a:p>
                  </a:txBody>
                  <a:tcP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r>
              <a:tr h="370840">
                <a:tc>
                  <a:txBody>
                    <a:bodyPr/>
                    <a:lstStyle/>
                    <a:p>
                      <a:endParaRPr lang="en-ZA" sz="1100">
                        <a:latin typeface="Arial" pitchFamily="34" charset="0"/>
                        <a:cs typeface="Arial" pitchFamily="34" charset="0"/>
                      </a:endParaRPr>
                    </a:p>
                  </a:txBody>
                  <a:tcPr/>
                </a:tc>
                <a:tc>
                  <a:txBody>
                    <a:bodyPr/>
                    <a:lstStyle/>
                    <a:p>
                      <a:endParaRPr lang="en-ZA" sz="1100" dirty="0">
                        <a:latin typeface="Arial" pitchFamily="34" charset="0"/>
                        <a:cs typeface="Arial" pitchFamily="34" charset="0"/>
                      </a:endParaRPr>
                    </a:p>
                  </a:txBody>
                  <a:tcPr/>
                </a:tc>
                <a:tc>
                  <a:txBody>
                    <a:bodyPr/>
                    <a:lstStyle/>
                    <a:p>
                      <a:pPr algn="ctr"/>
                      <a:r>
                        <a:rPr lang="en-ZA" sz="1100" b="1" dirty="0" smtClean="0">
                          <a:latin typeface="Arial" pitchFamily="34" charset="0"/>
                          <a:cs typeface="Arial" pitchFamily="34" charset="0"/>
                        </a:rPr>
                        <a:t>Syllable</a:t>
                      </a:r>
                      <a:r>
                        <a:rPr lang="en-ZA" sz="1100" dirty="0" smtClean="0">
                          <a:latin typeface="Arial" pitchFamily="34" charset="0"/>
                          <a:cs typeface="Arial" pitchFamily="34" charset="0"/>
                        </a:rPr>
                        <a:t> blending and segmentation</a:t>
                      </a:r>
                      <a:endParaRPr lang="en-ZA" sz="1100" dirty="0">
                        <a:latin typeface="Arial" pitchFamily="34" charset="0"/>
                        <a:cs typeface="Arial" pitchFamily="34" charset="0"/>
                      </a:endParaRPr>
                    </a:p>
                  </a:txBody>
                  <a:tcP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tc>
                  <a:txBody>
                    <a:bodyPr/>
                    <a:lstStyle/>
                    <a:p>
                      <a:endParaRPr lang="en-ZA" sz="1100">
                        <a:latin typeface="Arial" pitchFamily="34" charset="0"/>
                        <a:cs typeface="Arial" pitchFamily="34" charset="0"/>
                      </a:endParaRPr>
                    </a:p>
                  </a:txBody>
                  <a:tcP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a:txBody>
                    <a:bodyPr/>
                    <a:lstStyle/>
                    <a:p>
                      <a:endParaRPr lang="en-ZA" sz="1100" dirty="0">
                        <a:latin typeface="Arial" pitchFamily="34" charset="0"/>
                        <a:cs typeface="Arial" pitchFamily="34" charset="0"/>
                      </a:endParaRPr>
                    </a:p>
                  </a:txBody>
                  <a:tcPr/>
                </a:tc>
              </a:tr>
              <a:tr h="370840">
                <a:tc>
                  <a:txBody>
                    <a:bodyPr/>
                    <a:lstStyle/>
                    <a:p>
                      <a:endParaRPr lang="en-ZA" sz="1100" dirty="0">
                        <a:latin typeface="Arial" pitchFamily="34" charset="0"/>
                        <a:cs typeface="Arial" pitchFamily="34" charset="0"/>
                      </a:endParaRPr>
                    </a:p>
                  </a:txBody>
                  <a:tcPr/>
                </a:tc>
                <a:tc>
                  <a:txBody>
                    <a:bodyPr/>
                    <a:lstStyle/>
                    <a:p>
                      <a:pPr algn="ctr"/>
                      <a:r>
                        <a:rPr lang="en-ZA" sz="1100" b="1" dirty="0" smtClean="0">
                          <a:latin typeface="Arial" pitchFamily="34" charset="0"/>
                          <a:cs typeface="Arial" pitchFamily="34" charset="0"/>
                        </a:rPr>
                        <a:t>Sentence </a:t>
                      </a:r>
                      <a:r>
                        <a:rPr lang="en-ZA" sz="1100" dirty="0" smtClean="0">
                          <a:latin typeface="Arial" pitchFamily="34" charset="0"/>
                          <a:cs typeface="Arial" pitchFamily="34" charset="0"/>
                        </a:rPr>
                        <a:t>segmentation</a:t>
                      </a:r>
                      <a:endParaRPr lang="en-ZA" sz="1100" dirty="0">
                        <a:latin typeface="Arial" pitchFamily="34" charset="0"/>
                        <a:cs typeface="Arial" pitchFamily="34" charset="0"/>
                      </a:endParaRPr>
                    </a:p>
                  </a:txBody>
                  <a:tcP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tc>
                  <a:txBody>
                    <a:bodyPr/>
                    <a:lstStyle/>
                    <a:p>
                      <a:endParaRPr lang="en-ZA" sz="1100" dirty="0">
                        <a:latin typeface="Arial" pitchFamily="34" charset="0"/>
                        <a:cs typeface="Arial" pitchFamily="34" charset="0"/>
                      </a:endParaRPr>
                    </a:p>
                  </a:txBody>
                  <a:tcP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a:txBody>
                    <a:bodyPr/>
                    <a:lstStyle/>
                    <a:p>
                      <a:endParaRPr lang="en-ZA" sz="1100">
                        <a:latin typeface="Arial" pitchFamily="34" charset="0"/>
                        <a:cs typeface="Arial" pitchFamily="34" charset="0"/>
                      </a:endParaRPr>
                    </a:p>
                  </a:txBody>
                  <a:tcPr/>
                </a:tc>
                <a:tc>
                  <a:txBody>
                    <a:bodyPr/>
                    <a:lstStyle/>
                    <a:p>
                      <a:endParaRPr lang="en-ZA" sz="1100" dirty="0">
                        <a:latin typeface="Arial" pitchFamily="34" charset="0"/>
                        <a:cs typeface="Arial" pitchFamily="34" charset="0"/>
                      </a:endParaRPr>
                    </a:p>
                  </a:txBody>
                  <a:tcPr/>
                </a:tc>
              </a:tr>
              <a:tr h="389709">
                <a:tc>
                  <a:txBody>
                    <a:bodyPr/>
                    <a:lstStyle/>
                    <a:p>
                      <a:pPr algn="ctr"/>
                      <a:r>
                        <a:rPr lang="en-ZA" sz="1100" dirty="0" smtClean="0">
                          <a:latin typeface="Arial" pitchFamily="34" charset="0"/>
                          <a:cs typeface="Arial" pitchFamily="34" charset="0"/>
                        </a:rPr>
                        <a:t>Rhyming </a:t>
                      </a:r>
                      <a:r>
                        <a:rPr lang="en-ZA" sz="1100" b="1" dirty="0" smtClean="0">
                          <a:latin typeface="Arial" pitchFamily="34" charset="0"/>
                          <a:cs typeface="Arial" pitchFamily="34" charset="0"/>
                        </a:rPr>
                        <a:t>songs</a:t>
                      </a:r>
                      <a:endParaRPr lang="en-ZA" sz="1100" b="1" dirty="0">
                        <a:latin typeface="Arial" pitchFamily="34" charset="0"/>
                        <a:cs typeface="Arial" pitchFamily="34" charset="0"/>
                      </a:endParaRPr>
                    </a:p>
                  </a:txBody>
                  <a:tcP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tc rowSpan="2">
                  <a:txBody>
                    <a:bodyPr/>
                    <a:lstStyle/>
                    <a:p>
                      <a:endParaRPr lang="en-ZA" sz="1100">
                        <a:latin typeface="Arial" pitchFamily="34" charset="0"/>
                        <a:cs typeface="Arial" pitchFamily="34" charset="0"/>
                      </a:endParaRPr>
                    </a:p>
                  </a:txBody>
                  <a:tcP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rowSpan="2">
                  <a:txBody>
                    <a:bodyPr/>
                    <a:lstStyle/>
                    <a:p>
                      <a:endParaRPr lang="en-ZA" sz="1100">
                        <a:latin typeface="Arial" pitchFamily="34" charset="0"/>
                        <a:cs typeface="Arial" pitchFamily="34" charset="0"/>
                      </a:endParaRPr>
                    </a:p>
                  </a:txBody>
                  <a:tcPr/>
                </a:tc>
                <a:tc rowSpan="2">
                  <a:txBody>
                    <a:bodyPr/>
                    <a:lstStyle/>
                    <a:p>
                      <a:endParaRPr lang="en-ZA" sz="1100">
                        <a:latin typeface="Arial" pitchFamily="34" charset="0"/>
                        <a:cs typeface="Arial" pitchFamily="34" charset="0"/>
                      </a:endParaRPr>
                    </a:p>
                  </a:txBody>
                  <a:tcPr/>
                </a:tc>
                <a:tc rowSpan="2">
                  <a:txBody>
                    <a:bodyPr/>
                    <a:lstStyle/>
                    <a:p>
                      <a:endParaRPr lang="en-ZA" sz="1100" smtClean="0">
                        <a:latin typeface="Arial" pitchFamily="34" charset="0"/>
                        <a:cs typeface="Arial" pitchFamily="34" charset="0"/>
                      </a:endParaRPr>
                    </a:p>
                    <a:p>
                      <a:endParaRPr lang="en-ZA" sz="1100" smtClean="0">
                        <a:latin typeface="Arial" pitchFamily="34" charset="0"/>
                        <a:cs typeface="Arial" pitchFamily="34" charset="0"/>
                      </a:endParaRPr>
                    </a:p>
                    <a:p>
                      <a:endParaRPr lang="en-ZA" sz="1100" dirty="0">
                        <a:latin typeface="Arial" pitchFamily="34" charset="0"/>
                        <a:cs typeface="Arial" pitchFamily="34" charset="0"/>
                      </a:endParaRPr>
                    </a:p>
                  </a:txBody>
                  <a:tcPr/>
                </a:tc>
              </a:tr>
              <a:tr h="0">
                <a:tc>
                  <a:txBody>
                    <a:bodyPr/>
                    <a:lstStyle/>
                    <a:p>
                      <a:pPr algn="ctr"/>
                      <a:endParaRPr lang="en-ZA" sz="900" b="1" dirty="0">
                        <a:latin typeface="Arial" pitchFamily="34" charset="0"/>
                        <a:cs typeface="Arial" pitchFamily="34" charset="0"/>
                      </a:endParaRPr>
                    </a:p>
                  </a:txBody>
                  <a:tcPr>
                    <a:lnR w="38100" cap="flat" cmpd="sng" algn="ctr">
                      <a:noFill/>
                      <a:prstDash val="solid"/>
                      <a:round/>
                      <a:headEnd type="none" w="med" len="med"/>
                      <a:tailEnd type="none" w="med" len="med"/>
                    </a:lnR>
                    <a:lnT w="38100" cap="flat" cmpd="sng" algn="ctr">
                      <a:solidFill>
                        <a:schemeClr val="tx1"/>
                      </a:solidFill>
                      <a:prstDash val="solid"/>
                      <a:round/>
                      <a:headEnd type="none" w="med" len="med"/>
                      <a:tailEnd type="none" w="med" len="med"/>
                    </a:lnT>
                  </a:tcPr>
                </a:tc>
                <a:tc vMerge="1">
                  <a:txBody>
                    <a:bodyPr/>
                    <a:lstStyle/>
                    <a:p>
                      <a:endParaRPr lang="en-ZA"/>
                    </a:p>
                  </a:txBody>
                  <a:tcPr/>
                </a:tc>
                <a:tc vMerge="1">
                  <a:txBody>
                    <a:bodyPr/>
                    <a:lstStyle/>
                    <a:p>
                      <a:endParaRPr lang="en-ZA"/>
                    </a:p>
                  </a:txBody>
                  <a:tcPr/>
                </a:tc>
                <a:tc vMerge="1">
                  <a:txBody>
                    <a:bodyPr/>
                    <a:lstStyle/>
                    <a:p>
                      <a:endParaRPr lang="en-ZA"/>
                    </a:p>
                  </a:txBody>
                  <a:tcPr/>
                </a:tc>
                <a:tc vMerge="1">
                  <a:txBody>
                    <a:bodyPr/>
                    <a:lstStyle/>
                    <a:p>
                      <a:endParaRPr lang="en-ZA"/>
                    </a:p>
                  </a:txBody>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500042"/>
            <a:ext cx="8229600" cy="1571636"/>
          </a:xfrm>
        </p:spPr>
        <p:txBody>
          <a:bodyPr>
            <a:normAutofit fontScale="90000"/>
          </a:bodyPr>
          <a:lstStyle/>
          <a:p>
            <a:r>
              <a:rPr lang="en-ZA" b="1" dirty="0" smtClean="0">
                <a:latin typeface="Arial" pitchFamily="34" charset="0"/>
                <a:cs typeface="Arial" pitchFamily="34" charset="0"/>
              </a:rPr>
              <a:t>Is phonological awareness the same as phonemic awareness and phonics ?</a:t>
            </a:r>
            <a:endParaRPr lang="en-ZA" b="1" dirty="0">
              <a:latin typeface="Arial" pitchFamily="34" charset="0"/>
              <a:cs typeface="Arial" pitchFamily="34" charset="0"/>
            </a:endParaRPr>
          </a:p>
        </p:txBody>
      </p:sp>
      <p:sp>
        <p:nvSpPr>
          <p:cNvPr id="3" name="Content Placeholder 2"/>
          <p:cNvSpPr>
            <a:spLocks noGrp="1"/>
          </p:cNvSpPr>
          <p:nvPr>
            <p:ph idx="1"/>
          </p:nvPr>
        </p:nvSpPr>
        <p:spPr>
          <a:xfrm>
            <a:off x="928662" y="2500306"/>
            <a:ext cx="7729534" cy="3911609"/>
          </a:xfrm>
        </p:spPr>
        <p:txBody>
          <a:bodyPr>
            <a:normAutofit/>
          </a:bodyPr>
          <a:lstStyle/>
          <a:p>
            <a:endParaRPr lang="en-GB" b="1" dirty="0" smtClean="0"/>
          </a:p>
          <a:p>
            <a:pPr algn="just"/>
            <a:r>
              <a:rPr lang="en-GB" sz="4300" dirty="0" smtClean="0">
                <a:latin typeface="Arial" pitchFamily="34" charset="0"/>
                <a:cs typeface="Arial" pitchFamily="34" charset="0"/>
              </a:rPr>
              <a:t>Phonological </a:t>
            </a:r>
            <a:r>
              <a:rPr lang="en-GB" sz="4300" dirty="0">
                <a:latin typeface="Arial" pitchFamily="34" charset="0"/>
                <a:cs typeface="Arial" pitchFamily="34" charset="0"/>
              </a:rPr>
              <a:t>awareness </a:t>
            </a:r>
            <a:endParaRPr lang="en-GB" sz="4300" dirty="0" smtClean="0">
              <a:latin typeface="Arial" pitchFamily="34" charset="0"/>
              <a:cs typeface="Arial" pitchFamily="34" charset="0"/>
            </a:endParaRPr>
          </a:p>
          <a:p>
            <a:pPr algn="just"/>
            <a:r>
              <a:rPr lang="en-GB" sz="4300" dirty="0" smtClean="0">
                <a:latin typeface="Arial" pitchFamily="34" charset="0"/>
                <a:cs typeface="Arial" pitchFamily="34" charset="0"/>
              </a:rPr>
              <a:t>Phonemic awareness</a:t>
            </a:r>
            <a:endParaRPr lang="en-GB" sz="3500" dirty="0" smtClean="0">
              <a:latin typeface="Arial" pitchFamily="34" charset="0"/>
              <a:cs typeface="Arial" pitchFamily="34" charset="0"/>
            </a:endParaRPr>
          </a:p>
          <a:p>
            <a:pPr algn="just"/>
            <a:r>
              <a:rPr lang="en-GB" sz="4300" dirty="0" smtClean="0">
                <a:latin typeface="Arial" pitchFamily="34" charset="0"/>
                <a:cs typeface="Arial" pitchFamily="34" charset="0"/>
              </a:rPr>
              <a:t>Phonics</a:t>
            </a:r>
            <a:endParaRPr lang="en-ZA" sz="3500" dirty="0">
              <a:latin typeface="Arial" pitchFamily="34" charset="0"/>
              <a:cs typeface="Arial" pitchFamily="34" charset="0"/>
            </a:endParaRPr>
          </a:p>
          <a:p>
            <a:pPr algn="just">
              <a:buNone/>
            </a:pPr>
            <a:r>
              <a:rPr lang="en-GB" dirty="0"/>
              <a:t/>
            </a:r>
            <a:br>
              <a:rPr lang="en-GB" dirty="0"/>
            </a:br>
            <a:r>
              <a:rPr lang="en-GB" dirty="0"/>
              <a:t> </a:t>
            </a:r>
            <a:endParaRPr lang="en-ZA" dirty="0"/>
          </a:p>
          <a:p>
            <a:endParaRPr lang="en-Z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b="1" dirty="0" smtClean="0">
                <a:latin typeface="Arial" pitchFamily="34" charset="0"/>
                <a:cs typeface="Arial" pitchFamily="34" charset="0"/>
              </a:rPr>
              <a:t>Why is it important?</a:t>
            </a:r>
            <a:endParaRPr lang="en-ZA" b="1" dirty="0"/>
          </a:p>
        </p:txBody>
      </p:sp>
      <p:sp>
        <p:nvSpPr>
          <p:cNvPr id="3" name="Text Placeholder 2"/>
          <p:cNvSpPr>
            <a:spLocks noGrp="1"/>
          </p:cNvSpPr>
          <p:nvPr>
            <p:ph type="body" idx="1"/>
          </p:nvPr>
        </p:nvSpPr>
        <p:spPr/>
        <p:txBody>
          <a:bodyPr>
            <a:normAutofit/>
          </a:bodyPr>
          <a:lstStyle/>
          <a:p>
            <a:endParaRPr lang="en-GB" dirty="0" smtClean="0"/>
          </a:p>
          <a:p>
            <a:endParaRPr lang="en-ZA" dirty="0"/>
          </a:p>
        </p:txBody>
      </p:sp>
      <p:sp>
        <p:nvSpPr>
          <p:cNvPr id="5" name="Text Placeholder 4"/>
          <p:cNvSpPr>
            <a:spLocks noGrp="1"/>
          </p:cNvSpPr>
          <p:nvPr>
            <p:ph type="body" sz="half" idx="3"/>
          </p:nvPr>
        </p:nvSpPr>
        <p:spPr/>
        <p:txBody>
          <a:bodyPr>
            <a:normAutofit/>
          </a:bodyPr>
          <a:lstStyle/>
          <a:p>
            <a:endParaRPr lang="en-GB" dirty="0" smtClean="0"/>
          </a:p>
          <a:p>
            <a:endParaRPr lang="en-ZA" dirty="0"/>
          </a:p>
        </p:txBody>
      </p:sp>
      <p:sp>
        <p:nvSpPr>
          <p:cNvPr id="4" name="Content Placeholder 3"/>
          <p:cNvSpPr>
            <a:spLocks noGrp="1"/>
          </p:cNvSpPr>
          <p:nvPr>
            <p:ph sz="quarter" idx="2"/>
          </p:nvPr>
        </p:nvSpPr>
        <p:spPr>
          <a:xfrm>
            <a:off x="428596" y="1928802"/>
            <a:ext cx="7472386" cy="4643470"/>
          </a:xfrm>
        </p:spPr>
        <p:txBody>
          <a:bodyPr>
            <a:noAutofit/>
          </a:bodyPr>
          <a:lstStyle/>
          <a:p>
            <a:pPr>
              <a:lnSpc>
                <a:spcPct val="150000"/>
              </a:lnSpc>
            </a:pPr>
            <a:r>
              <a:rPr lang="en-GB" sz="2600" dirty="0" smtClean="0">
                <a:latin typeface="Arial" pitchFamily="34" charset="0"/>
                <a:cs typeface="Arial" pitchFamily="34" charset="0"/>
              </a:rPr>
              <a:t>Important in reading acquisition</a:t>
            </a:r>
          </a:p>
          <a:p>
            <a:pPr>
              <a:lnSpc>
                <a:spcPct val="150000"/>
              </a:lnSpc>
            </a:pPr>
            <a:r>
              <a:rPr lang="en-GB" sz="2600" dirty="0" smtClean="0">
                <a:latin typeface="Arial" pitchFamily="34" charset="0"/>
                <a:cs typeface="Arial" pitchFamily="34" charset="0"/>
              </a:rPr>
              <a:t>Preventing reading problems</a:t>
            </a:r>
          </a:p>
          <a:p>
            <a:pPr lvl="0">
              <a:lnSpc>
                <a:spcPct val="150000"/>
              </a:lnSpc>
            </a:pPr>
            <a:r>
              <a:rPr lang="en-GB" sz="2600" dirty="0" smtClean="0">
                <a:latin typeface="Arial" pitchFamily="34" charset="0"/>
                <a:cs typeface="Arial" pitchFamily="34" charset="0"/>
              </a:rPr>
              <a:t>Important indicators of early reading skills.</a:t>
            </a:r>
            <a:endParaRPr lang="en-ZA" sz="2600" dirty="0" smtClean="0">
              <a:latin typeface="Arial" pitchFamily="34" charset="0"/>
              <a:cs typeface="Arial" pitchFamily="34" charset="0"/>
            </a:endParaRPr>
          </a:p>
          <a:p>
            <a:pPr lvl="0">
              <a:lnSpc>
                <a:spcPct val="150000"/>
              </a:lnSpc>
            </a:pPr>
            <a:r>
              <a:rPr lang="en-GB" sz="2600" dirty="0" smtClean="0">
                <a:latin typeface="Arial" pitchFamily="34" charset="0"/>
                <a:cs typeface="Arial" pitchFamily="34" charset="0"/>
              </a:rPr>
              <a:t>Important in the development of reading skills</a:t>
            </a:r>
            <a:endParaRPr lang="en-ZA" sz="2600" dirty="0" smtClean="0">
              <a:latin typeface="Arial" pitchFamily="34" charset="0"/>
              <a:cs typeface="Arial" pitchFamily="34" charset="0"/>
            </a:endParaRPr>
          </a:p>
          <a:p>
            <a:pPr lvl="0">
              <a:lnSpc>
                <a:spcPct val="150000"/>
              </a:lnSpc>
            </a:pPr>
            <a:endParaRPr lang="en-ZA" sz="26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b="1" dirty="0" smtClean="0">
                <a:latin typeface="Arial" pitchFamily="34" charset="0"/>
                <a:cs typeface="Arial" pitchFamily="34" charset="0"/>
              </a:rPr>
              <a:t>Instruction of </a:t>
            </a:r>
            <a:br>
              <a:rPr lang="en-ZA" b="1" dirty="0" smtClean="0">
                <a:latin typeface="Arial" pitchFamily="34" charset="0"/>
                <a:cs typeface="Arial" pitchFamily="34" charset="0"/>
              </a:rPr>
            </a:br>
            <a:r>
              <a:rPr lang="en-ZA" b="1" dirty="0" smtClean="0">
                <a:latin typeface="Arial" pitchFamily="34" charset="0"/>
                <a:cs typeface="Arial" pitchFamily="34" charset="0"/>
              </a:rPr>
              <a:t>phonological awareness (1)</a:t>
            </a:r>
            <a:endParaRPr lang="en-ZA" dirty="0">
              <a:latin typeface="Arial" pitchFamily="34" charset="0"/>
              <a:cs typeface="Arial" pitchFamily="34" charset="0"/>
            </a:endParaRPr>
          </a:p>
        </p:txBody>
      </p:sp>
      <p:sp>
        <p:nvSpPr>
          <p:cNvPr id="3" name="Content Placeholder 2"/>
          <p:cNvSpPr>
            <a:spLocks noGrp="1"/>
          </p:cNvSpPr>
          <p:nvPr>
            <p:ph idx="1"/>
          </p:nvPr>
        </p:nvSpPr>
        <p:spPr/>
        <p:txBody>
          <a:bodyPr>
            <a:normAutofit/>
          </a:bodyPr>
          <a:lstStyle/>
          <a:p>
            <a:r>
              <a:rPr lang="en-ZA" dirty="0" smtClean="0">
                <a:latin typeface="Arial" pitchFamily="34" charset="0"/>
                <a:cs typeface="Arial" pitchFamily="34" charset="0"/>
              </a:rPr>
              <a:t>Many children benefit from explicit instruction in phonological awareness in grade R, because it enhances reading acquisition.</a:t>
            </a:r>
          </a:p>
          <a:p>
            <a:r>
              <a:rPr lang="en-ZA" dirty="0" smtClean="0">
                <a:latin typeface="Arial" pitchFamily="34" charset="0"/>
                <a:cs typeface="Arial" pitchFamily="34" charset="0"/>
              </a:rPr>
              <a:t>Those who progress slowly in phonological awareness activities should receive special attention, to prevent reading problems</a:t>
            </a:r>
            <a:r>
              <a:rPr lang="en-ZA" sz="2800" dirty="0" smtClean="0"/>
              <a:t>.</a:t>
            </a:r>
            <a:endParaRPr lang="en-ZA" sz="28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b="1" dirty="0" smtClean="0">
                <a:latin typeface="Arial" pitchFamily="34" charset="0"/>
                <a:cs typeface="Arial" pitchFamily="34" charset="0"/>
              </a:rPr>
              <a:t>Instruction of </a:t>
            </a:r>
            <a:br>
              <a:rPr lang="en-ZA" b="1" dirty="0" smtClean="0">
                <a:latin typeface="Arial" pitchFamily="34" charset="0"/>
                <a:cs typeface="Arial" pitchFamily="34" charset="0"/>
              </a:rPr>
            </a:br>
            <a:r>
              <a:rPr lang="en-ZA" b="1" dirty="0" smtClean="0">
                <a:latin typeface="Arial" pitchFamily="34" charset="0"/>
                <a:cs typeface="Arial" pitchFamily="34" charset="0"/>
              </a:rPr>
              <a:t>phonological awareness (2)</a:t>
            </a:r>
            <a:endParaRPr lang="en-ZA" dirty="0">
              <a:latin typeface="Arial" pitchFamily="34" charset="0"/>
              <a:cs typeface="Arial" pitchFamily="34" charset="0"/>
            </a:endParaRPr>
          </a:p>
        </p:txBody>
      </p:sp>
      <p:sp>
        <p:nvSpPr>
          <p:cNvPr id="3" name="Text Placeholder 2"/>
          <p:cNvSpPr>
            <a:spLocks noGrp="1"/>
          </p:cNvSpPr>
          <p:nvPr>
            <p:ph type="body" idx="1"/>
          </p:nvPr>
        </p:nvSpPr>
        <p:spPr/>
        <p:txBody>
          <a:bodyPr>
            <a:normAutofit/>
          </a:bodyPr>
          <a:lstStyle/>
          <a:p>
            <a:pPr algn="ctr"/>
            <a:r>
              <a:rPr lang="en-ZA" sz="2800" u="sng" dirty="0" smtClean="0">
                <a:latin typeface="Arial" pitchFamily="34" charset="0"/>
                <a:cs typeface="Arial" pitchFamily="34" charset="0"/>
              </a:rPr>
              <a:t>Play-based instruction</a:t>
            </a:r>
            <a:endParaRPr lang="en-ZA" sz="2800" u="sng" dirty="0">
              <a:latin typeface="Arial" pitchFamily="34" charset="0"/>
              <a:cs typeface="Arial" pitchFamily="34" charset="0"/>
            </a:endParaRPr>
          </a:p>
        </p:txBody>
      </p:sp>
      <p:sp>
        <p:nvSpPr>
          <p:cNvPr id="5" name="Text Placeholder 4"/>
          <p:cNvSpPr>
            <a:spLocks noGrp="1"/>
          </p:cNvSpPr>
          <p:nvPr>
            <p:ph type="body" sz="half" idx="3"/>
          </p:nvPr>
        </p:nvSpPr>
        <p:spPr>
          <a:xfrm>
            <a:off x="4714876" y="1785926"/>
            <a:ext cx="4041775" cy="854076"/>
          </a:xfrm>
        </p:spPr>
        <p:txBody>
          <a:bodyPr>
            <a:noAutofit/>
          </a:bodyPr>
          <a:lstStyle/>
          <a:p>
            <a:pPr algn="ctr"/>
            <a:r>
              <a:rPr lang="en-GB" sz="2800" u="sng" dirty="0" smtClean="0">
                <a:latin typeface="Arial" pitchFamily="34" charset="0"/>
                <a:cs typeface="Arial" pitchFamily="34" charset="0"/>
              </a:rPr>
              <a:t>Systematic, with progression</a:t>
            </a:r>
            <a:endParaRPr lang="en-ZA" sz="2800" u="sng" dirty="0">
              <a:latin typeface="Arial" pitchFamily="34" charset="0"/>
              <a:cs typeface="Arial" pitchFamily="34" charset="0"/>
            </a:endParaRPr>
          </a:p>
        </p:txBody>
      </p:sp>
      <p:sp>
        <p:nvSpPr>
          <p:cNvPr id="4" name="Content Placeholder 3"/>
          <p:cNvSpPr>
            <a:spLocks noGrp="1"/>
          </p:cNvSpPr>
          <p:nvPr>
            <p:ph sz="quarter" idx="2"/>
          </p:nvPr>
        </p:nvSpPr>
        <p:spPr>
          <a:xfrm>
            <a:off x="500034" y="2285992"/>
            <a:ext cx="4040188" cy="3951288"/>
          </a:xfrm>
        </p:spPr>
        <p:txBody>
          <a:bodyPr>
            <a:normAutofit fontScale="55000" lnSpcReduction="20000"/>
          </a:bodyPr>
          <a:lstStyle/>
          <a:p>
            <a:pPr lvl="0"/>
            <a:endParaRPr lang="en-GB" sz="4400" dirty="0" smtClean="0">
              <a:latin typeface="Arial" pitchFamily="34" charset="0"/>
              <a:cs typeface="Arial" pitchFamily="34" charset="0"/>
            </a:endParaRPr>
          </a:p>
          <a:p>
            <a:pPr lvl="0"/>
            <a:r>
              <a:rPr lang="en-GB" sz="4400" dirty="0" smtClean="0">
                <a:latin typeface="Arial" pitchFamily="34" charset="0"/>
                <a:cs typeface="Arial" pitchFamily="34" charset="0"/>
              </a:rPr>
              <a:t>Developmental </a:t>
            </a:r>
            <a:r>
              <a:rPr lang="en-GB" sz="4400" dirty="0">
                <a:latin typeface="Arial" pitchFamily="34" charset="0"/>
                <a:cs typeface="Arial" pitchFamily="34" charset="0"/>
              </a:rPr>
              <a:t>appropriate </a:t>
            </a:r>
            <a:r>
              <a:rPr lang="en-GB" sz="4400" dirty="0" smtClean="0">
                <a:latin typeface="Arial" pitchFamily="34" charset="0"/>
                <a:cs typeface="Arial" pitchFamily="34" charset="0"/>
              </a:rPr>
              <a:t>activities.</a:t>
            </a:r>
            <a:endParaRPr lang="en-ZA" sz="4400" dirty="0">
              <a:latin typeface="Arial" pitchFamily="34" charset="0"/>
              <a:cs typeface="Arial" pitchFamily="34" charset="0"/>
            </a:endParaRPr>
          </a:p>
          <a:p>
            <a:pPr lvl="0"/>
            <a:r>
              <a:rPr lang="en-GB" sz="4400" dirty="0">
                <a:latin typeface="Arial" pitchFamily="34" charset="0"/>
                <a:cs typeface="Arial" pitchFamily="34" charset="0"/>
              </a:rPr>
              <a:t>Music and movement </a:t>
            </a:r>
            <a:r>
              <a:rPr lang="en-GB" sz="4400" dirty="0" smtClean="0">
                <a:latin typeface="Arial" pitchFamily="34" charset="0"/>
                <a:cs typeface="Arial" pitchFamily="34" charset="0"/>
              </a:rPr>
              <a:t>activities. </a:t>
            </a:r>
            <a:endParaRPr lang="en-ZA" sz="4400" dirty="0">
              <a:latin typeface="Arial" pitchFamily="34" charset="0"/>
              <a:cs typeface="Arial" pitchFamily="34" charset="0"/>
            </a:endParaRPr>
          </a:p>
          <a:p>
            <a:pPr lvl="0"/>
            <a:r>
              <a:rPr lang="en-GB" sz="4400" dirty="0" smtClean="0">
                <a:latin typeface="Arial" pitchFamily="34" charset="0"/>
                <a:cs typeface="Arial" pitchFamily="34" charset="0"/>
              </a:rPr>
              <a:t>Playful and fun.</a:t>
            </a:r>
            <a:endParaRPr lang="en-ZA" sz="4400" dirty="0">
              <a:latin typeface="Arial" pitchFamily="34" charset="0"/>
              <a:cs typeface="Arial" pitchFamily="34" charset="0"/>
            </a:endParaRPr>
          </a:p>
          <a:p>
            <a:pPr lvl="0"/>
            <a:r>
              <a:rPr lang="en-GB" sz="4400" dirty="0" smtClean="0">
                <a:latin typeface="Arial" pitchFamily="34" charset="0"/>
                <a:cs typeface="Arial" pitchFamily="34" charset="0"/>
              </a:rPr>
              <a:t>Interaction </a:t>
            </a:r>
            <a:r>
              <a:rPr lang="en-GB" sz="4400" dirty="0">
                <a:latin typeface="Arial" pitchFamily="34" charset="0"/>
                <a:cs typeface="Arial" pitchFamily="34" charset="0"/>
              </a:rPr>
              <a:t>among children.</a:t>
            </a:r>
            <a:endParaRPr lang="en-ZA" sz="4400" dirty="0">
              <a:latin typeface="Arial" pitchFamily="34" charset="0"/>
              <a:cs typeface="Arial" pitchFamily="34" charset="0"/>
            </a:endParaRPr>
          </a:p>
          <a:p>
            <a:pPr lvl="0"/>
            <a:r>
              <a:rPr lang="en-GB" sz="4400" dirty="0">
                <a:latin typeface="Arial" pitchFamily="34" charset="0"/>
                <a:cs typeface="Arial" pitchFamily="34" charset="0"/>
              </a:rPr>
              <a:t>Encourage </a:t>
            </a:r>
            <a:r>
              <a:rPr lang="en-GB" sz="4400" dirty="0" smtClean="0">
                <a:latin typeface="Arial" pitchFamily="34" charset="0"/>
                <a:cs typeface="Arial" pitchFamily="34" charset="0"/>
              </a:rPr>
              <a:t>curiosity.</a:t>
            </a:r>
            <a:endParaRPr lang="en-ZA" sz="4400" dirty="0">
              <a:latin typeface="Arial" pitchFamily="34" charset="0"/>
              <a:cs typeface="Arial" pitchFamily="34" charset="0"/>
            </a:endParaRPr>
          </a:p>
          <a:p>
            <a:pPr lvl="0"/>
            <a:r>
              <a:rPr lang="en-GB" sz="4400" dirty="0" smtClean="0">
                <a:latin typeface="Arial" pitchFamily="34" charset="0"/>
                <a:cs typeface="Arial" pitchFamily="34" charset="0"/>
              </a:rPr>
              <a:t>Not </a:t>
            </a:r>
            <a:r>
              <a:rPr lang="en-GB" sz="4400" dirty="0">
                <a:latin typeface="Arial" pitchFamily="34" charset="0"/>
                <a:cs typeface="Arial" pitchFamily="34" charset="0"/>
              </a:rPr>
              <a:t>evaluative </a:t>
            </a:r>
            <a:r>
              <a:rPr lang="en-GB" sz="4400" dirty="0" smtClean="0">
                <a:latin typeface="Arial" pitchFamily="34" charset="0"/>
                <a:cs typeface="Arial" pitchFamily="34" charset="0"/>
              </a:rPr>
              <a:t>- informal</a:t>
            </a:r>
            <a:r>
              <a:rPr lang="en-GB" sz="4400" dirty="0">
                <a:latin typeface="Arial" pitchFamily="34" charset="0"/>
                <a:cs typeface="Arial" pitchFamily="34" charset="0"/>
              </a:rPr>
              <a:t>.</a:t>
            </a:r>
            <a:endParaRPr lang="en-ZA" sz="4400" dirty="0">
              <a:latin typeface="Arial" pitchFamily="34" charset="0"/>
              <a:cs typeface="Arial" pitchFamily="34" charset="0"/>
            </a:endParaRPr>
          </a:p>
          <a:p>
            <a:pPr lvl="0"/>
            <a:r>
              <a:rPr lang="en-GB" sz="4400" dirty="0">
                <a:latin typeface="Arial" pitchFamily="34" charset="0"/>
                <a:cs typeface="Arial" pitchFamily="34" charset="0"/>
              </a:rPr>
              <a:t>Turtle </a:t>
            </a:r>
            <a:r>
              <a:rPr lang="en-GB" sz="4400" dirty="0" smtClean="0">
                <a:latin typeface="Arial" pitchFamily="34" charset="0"/>
                <a:cs typeface="Arial" pitchFamily="34" charset="0"/>
              </a:rPr>
              <a:t>talk </a:t>
            </a:r>
            <a:endParaRPr lang="en-ZA" sz="4400" dirty="0">
              <a:latin typeface="Arial" pitchFamily="34" charset="0"/>
              <a:cs typeface="Arial" pitchFamily="34" charset="0"/>
            </a:endParaRPr>
          </a:p>
          <a:p>
            <a:endParaRPr lang="en-ZA" sz="4300" dirty="0">
              <a:latin typeface="Arial" pitchFamily="34" charset="0"/>
              <a:cs typeface="Arial" pitchFamily="34" charset="0"/>
            </a:endParaRPr>
          </a:p>
          <a:p>
            <a:endParaRPr lang="en-ZA" dirty="0"/>
          </a:p>
        </p:txBody>
      </p:sp>
      <p:sp>
        <p:nvSpPr>
          <p:cNvPr id="6" name="Content Placeholder 5"/>
          <p:cNvSpPr>
            <a:spLocks noGrp="1"/>
          </p:cNvSpPr>
          <p:nvPr>
            <p:ph sz="quarter" idx="4"/>
          </p:nvPr>
        </p:nvSpPr>
        <p:spPr>
          <a:xfrm>
            <a:off x="4786314" y="2714620"/>
            <a:ext cx="4041775" cy="3951288"/>
          </a:xfrm>
        </p:spPr>
        <p:txBody>
          <a:bodyPr>
            <a:normAutofit/>
          </a:bodyPr>
          <a:lstStyle/>
          <a:p>
            <a:r>
              <a:rPr lang="en-GB" dirty="0" smtClean="0">
                <a:latin typeface="Arial" pitchFamily="34" charset="0"/>
                <a:cs typeface="Arial" pitchFamily="34" charset="0"/>
              </a:rPr>
              <a:t>Well known, short words.</a:t>
            </a:r>
            <a:endParaRPr lang="en-ZA" dirty="0">
              <a:latin typeface="Arial" pitchFamily="34" charset="0"/>
              <a:cs typeface="Arial" pitchFamily="34" charset="0"/>
            </a:endParaRPr>
          </a:p>
          <a:p>
            <a:pPr lvl="0"/>
            <a:r>
              <a:rPr lang="en-GB" dirty="0" smtClean="0">
                <a:latin typeface="Arial" pitchFamily="34" charset="0"/>
                <a:cs typeface="Arial" pitchFamily="34" charset="0"/>
              </a:rPr>
              <a:t>Always include learners’ own names.</a:t>
            </a:r>
            <a:endParaRPr lang="en-ZA" dirty="0">
              <a:latin typeface="Arial" pitchFamily="34" charset="0"/>
              <a:cs typeface="Arial" pitchFamily="34" charset="0"/>
            </a:endParaRPr>
          </a:p>
          <a:p>
            <a:pPr lvl="0"/>
            <a:r>
              <a:rPr lang="en-GB" dirty="0" smtClean="0">
                <a:latin typeface="Arial" pitchFamily="34" charset="0"/>
                <a:cs typeface="Arial" pitchFamily="34" charset="0"/>
              </a:rPr>
              <a:t>Rhymes</a:t>
            </a:r>
            <a:r>
              <a:rPr lang="en-GB" dirty="0">
                <a:latin typeface="Arial" pitchFamily="34" charset="0"/>
                <a:cs typeface="Arial" pitchFamily="34" charset="0"/>
              </a:rPr>
              <a:t>: Initially teach fewer examples and allow for generalisation.</a:t>
            </a:r>
            <a:endParaRPr lang="en-ZA" dirty="0">
              <a:latin typeface="Arial" pitchFamily="34" charset="0"/>
              <a:cs typeface="Arial" pitchFamily="34" charset="0"/>
            </a:endParaRPr>
          </a:p>
          <a:p>
            <a:r>
              <a:rPr lang="en-GB" dirty="0" smtClean="0">
                <a:latin typeface="Arial" pitchFamily="34" charset="0"/>
                <a:cs typeface="Arial" pitchFamily="34" charset="0"/>
              </a:rPr>
              <a:t>Syllable shape: CVC</a:t>
            </a:r>
            <a:endParaRPr lang="en-ZA"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UVS101029-032.MPG">
            <a:hlinkClick r:id="" action="ppaction://media"/>
          </p:cNvPr>
          <p:cNvPicPr>
            <a:picLocks noRot="1" noChangeAspect="1"/>
          </p:cNvPicPr>
          <p:nvPr>
            <a:videoFile r:link="rId1"/>
          </p:nvPr>
        </p:nvPicPr>
        <p:blipFill>
          <a:blip r:embed="rId3"/>
          <a:stretch>
            <a:fillRect/>
          </a:stretch>
        </p:blipFill>
        <p:spPr>
          <a:xfrm>
            <a:off x="1143000" y="685800"/>
            <a:ext cx="6858000" cy="54864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7"/>
                                        </p:tgtEl>
                                      </p:cBhvr>
                                    </p:cmd>
                                  </p:childTnLst>
                                </p:cTn>
                              </p:par>
                            </p:childTnLst>
                          </p:cTn>
                        </p:par>
                      </p:childTnLst>
                    </p:cTn>
                  </p:par>
                </p:childTnLst>
              </p:cTn>
              <p:nextCondLst>
                <p:cond evt="onClick" delay="0">
                  <p:tgtEl>
                    <p:spTgt spid="7"/>
                  </p:tgtEl>
                </p:cond>
              </p:nextCondLst>
            </p:seq>
            <p:video>
              <p:cMediaNode>
                <p:cTn id="7" fill="hold" display="0">
                  <p:stCondLst>
                    <p:cond delay="indefinite"/>
                  </p:stCondLst>
                  <p:endCondLst>
                    <p:cond evt="onNext" delay="0">
                      <p:tgtEl>
                        <p:sldTgt/>
                      </p:tgtEl>
                    </p:cond>
                    <p:cond evt="onPrev" delay="0">
                      <p:tgtEl>
                        <p:sldTgt/>
                      </p:tgtEl>
                    </p:cond>
                  </p:endCondLst>
                </p:cTn>
                <p:tgtEl>
                  <p:spTgt spid="7"/>
                </p:tgtEl>
              </p:cMediaNode>
            </p:video>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931</TotalTime>
  <Words>1789</Words>
  <Application>Microsoft Office PowerPoint</Application>
  <PresentationFormat>On-screen Show (4:3)</PresentationFormat>
  <Paragraphs>232</Paragraphs>
  <Slides>18</Slides>
  <Notes>15</Notes>
  <HiddenSlides>0</HiddenSlides>
  <MMClips>3</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Flow</vt:lpstr>
      <vt:lpstr>Teacher training </vt:lpstr>
      <vt:lpstr>Phonological awareness</vt:lpstr>
      <vt:lpstr>What is it?</vt:lpstr>
      <vt:lpstr>Phonological awareness concepts</vt:lpstr>
      <vt:lpstr>Is phonological awareness the same as phonemic awareness and phonics ?</vt:lpstr>
      <vt:lpstr>Why is it important?</vt:lpstr>
      <vt:lpstr>Instruction of  phonological awareness (1)</vt:lpstr>
      <vt:lpstr>Instruction of  phonological awareness (2)</vt:lpstr>
      <vt:lpstr>Slide 9</vt:lpstr>
      <vt:lpstr>Slide 10</vt:lpstr>
      <vt:lpstr>Slide 11</vt:lpstr>
      <vt:lpstr>Sequence of activities</vt:lpstr>
      <vt:lpstr>Knowledge and skills</vt:lpstr>
      <vt:lpstr>Monitoring progress of Phonological Awareness</vt:lpstr>
      <vt:lpstr>Keeping track of progress: Example of Assessment tool  </vt:lpstr>
      <vt:lpstr>The relationship between: Teaching and Assessment</vt:lpstr>
      <vt:lpstr>Teaching activities</vt:lpstr>
      <vt:lpstr>What have we learned today?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Phonological awareness</dc:title>
  <dc:creator>Elsabé</dc:creator>
  <cp:lastModifiedBy>Dstv</cp:lastModifiedBy>
  <cp:revision>68</cp:revision>
  <dcterms:created xsi:type="dcterms:W3CDTF">2010-06-14T12:24:23Z</dcterms:created>
  <dcterms:modified xsi:type="dcterms:W3CDTF">2010-11-17T16:34:12Z</dcterms:modified>
</cp:coreProperties>
</file>