
<file path=[Content_Types].xml><?xml version="1.0" encoding="utf-8"?>
<Types xmlns="http://schemas.openxmlformats.org/package/2006/content-types">
  <Default Extension="png" ContentType="image/png"/>
  <Default Extension="bin" ContentType="application/vnd.openxmlformats-officedocument.oleObject"/>
  <Default Extension="MPG" ContentType="video/mpeg"/>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charts/chart2.xml" ContentType="application/vnd.openxmlformats-officedocument.drawingml.chart+xml"/>
  <Override PartName="/ppt/notesSlides/notesSlide17.xml" ContentType="application/vnd.openxmlformats-officedocument.presentationml.notesSlide+xml"/>
  <Override PartName="/ppt/charts/chart3.xml" ContentType="application/vnd.openxmlformats-officedocument.drawingml.chart+xml"/>
  <Override PartName="/ppt/notesSlides/notesSlide18.xml" ContentType="application/vnd.openxmlformats-officedocument.presentationml.notesSlide+xml"/>
  <Override PartName="/ppt/charts/chart4.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4"/>
  </p:notesMasterIdLst>
  <p:sldIdLst>
    <p:sldId id="256" r:id="rId2"/>
    <p:sldId id="257" r:id="rId3"/>
    <p:sldId id="258" r:id="rId4"/>
    <p:sldId id="259" r:id="rId5"/>
    <p:sldId id="757" r:id="rId6"/>
    <p:sldId id="759" r:id="rId7"/>
    <p:sldId id="760" r:id="rId8"/>
    <p:sldId id="761" r:id="rId9"/>
    <p:sldId id="762" r:id="rId10"/>
    <p:sldId id="769" r:id="rId11"/>
    <p:sldId id="700" r:id="rId12"/>
    <p:sldId id="767" r:id="rId13"/>
    <p:sldId id="764" r:id="rId14"/>
    <p:sldId id="766" r:id="rId15"/>
    <p:sldId id="765" r:id="rId16"/>
    <p:sldId id="768" r:id="rId17"/>
    <p:sldId id="770" r:id="rId18"/>
    <p:sldId id="702" r:id="rId19"/>
    <p:sldId id="703" r:id="rId20"/>
    <p:sldId id="724" r:id="rId21"/>
    <p:sldId id="704" r:id="rId22"/>
    <p:sldId id="706" r:id="rId23"/>
    <p:sldId id="723" r:id="rId24"/>
    <p:sldId id="707" r:id="rId25"/>
    <p:sldId id="708" r:id="rId26"/>
    <p:sldId id="709" r:id="rId27"/>
    <p:sldId id="753" r:id="rId28"/>
    <p:sldId id="710" r:id="rId29"/>
    <p:sldId id="711" r:id="rId30"/>
    <p:sldId id="714" r:id="rId31"/>
    <p:sldId id="715" r:id="rId32"/>
    <p:sldId id="717" r:id="rId33"/>
    <p:sldId id="718" r:id="rId34"/>
    <p:sldId id="719" r:id="rId35"/>
    <p:sldId id="722" r:id="rId36"/>
    <p:sldId id="725" r:id="rId37"/>
    <p:sldId id="726" r:id="rId38"/>
    <p:sldId id="727" r:id="rId39"/>
    <p:sldId id="728" r:id="rId40"/>
    <p:sldId id="729" r:id="rId41"/>
    <p:sldId id="730" r:id="rId42"/>
    <p:sldId id="731" r:id="rId43"/>
    <p:sldId id="732" r:id="rId44"/>
    <p:sldId id="733" r:id="rId45"/>
    <p:sldId id="755" r:id="rId46"/>
    <p:sldId id="734" r:id="rId47"/>
    <p:sldId id="735" r:id="rId48"/>
    <p:sldId id="736" r:id="rId49"/>
    <p:sldId id="737" r:id="rId50"/>
    <p:sldId id="738" r:id="rId51"/>
    <p:sldId id="739" r:id="rId52"/>
    <p:sldId id="741" r:id="rId53"/>
    <p:sldId id="740" r:id="rId54"/>
    <p:sldId id="742" r:id="rId55"/>
    <p:sldId id="743" r:id="rId56"/>
    <p:sldId id="744" r:id="rId57"/>
    <p:sldId id="746" r:id="rId58"/>
    <p:sldId id="747" r:id="rId59"/>
    <p:sldId id="748" r:id="rId60"/>
    <p:sldId id="749" r:id="rId61"/>
    <p:sldId id="750" r:id="rId62"/>
    <p:sldId id="751" r:id="rId6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183"/>
    <p:restoredTop sz="94637"/>
  </p:normalViewPr>
  <p:slideViewPr>
    <p:cSldViewPr snapToGrid="0" snapToObjects="1">
      <p:cViewPr varScale="1">
        <p:scale>
          <a:sx n="112" d="100"/>
          <a:sy n="112" d="100"/>
        </p:scale>
        <p:origin x="126" y="17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JohanRens:Documents:My%20Documents:My%20se%20Goete:Klasgee:EEII321:Prakke:EEII%20321%20Prak%201.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JohanRens:Documents:My%20Documents:My%20se%20Goete:Klasgee:EEII321:Prakke:EEII%20321%20Prak%201.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28.bin"/></Relationships>
</file>

<file path=ppt/charts/_rels/chart4.xml.rels><?xml version="1.0" encoding="UTF-8" standalone="yes"?>
<Relationships xmlns="http://schemas.openxmlformats.org/package/2006/relationships"><Relationship Id="rId1" Type="http://schemas.openxmlformats.org/officeDocument/2006/relationships/oleObject" Target="../embeddings/oleObject29.bin"/></Relationships>
</file>

<file path=ppt/charts/_rels/chart5.xml.rels><?xml version="1.0" encoding="UTF-8" standalone="yes"?>
<Relationships xmlns="http://schemas.openxmlformats.org/package/2006/relationships"><Relationship Id="rId1" Type="http://schemas.openxmlformats.org/officeDocument/2006/relationships/oleObject" Target="../embeddings/oleObject68.bin"/></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JohanRens:Desktop:Konsultasiewerk:PBMR%20se%20Mikromodel:Metings%20September%202007:Invoer%20na%20tiristorbrug:12%20Sept%2012h00.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Line-neutral voltages in a 400 V power system</a:t>
            </a:r>
          </a:p>
        </c:rich>
      </c:tx>
      <c:overlay val="0"/>
    </c:title>
    <c:autoTitleDeleted val="0"/>
    <c:plotArea>
      <c:layout>
        <c:manualLayout>
          <c:layoutTarget val="inner"/>
          <c:xMode val="edge"/>
          <c:yMode val="edge"/>
          <c:x val="0.100883259499898"/>
          <c:y val="0.10243903564487"/>
          <c:w val="0.82638202359461099"/>
          <c:h val="0.78504966148591704"/>
        </c:manualLayout>
      </c:layout>
      <c:lineChart>
        <c:grouping val="standard"/>
        <c:varyColors val="0"/>
        <c:ser>
          <c:idx val="3"/>
          <c:order val="3"/>
          <c:tx>
            <c:strRef>
              <c:f>'UPS output'!$A$1</c:f>
              <c:strCache>
                <c:ptCount val="1"/>
                <c:pt idx="0">
                  <c:v>Voltage (1)</c:v>
                </c:pt>
              </c:strCache>
            </c:strRef>
          </c:tx>
          <c:marker>
            <c:symbol val="none"/>
          </c:marker>
          <c:val>
            <c:numRef>
              <c:f>'UPS output'!$A$2:$A$256</c:f>
              <c:numCache>
                <c:formatCode>General</c:formatCode>
                <c:ptCount val="255"/>
                <c:pt idx="0">
                  <c:v>-4.1773242344464254</c:v>
                </c:pt>
                <c:pt idx="1">
                  <c:v>-4.1773242344464254</c:v>
                </c:pt>
                <c:pt idx="2">
                  <c:v>9.9261180618512679</c:v>
                </c:pt>
                <c:pt idx="3">
                  <c:v>33.716974178031883</c:v>
                </c:pt>
                <c:pt idx="4">
                  <c:v>56.035820802074213</c:v>
                </c:pt>
                <c:pt idx="5">
                  <c:v>74.038099050521211</c:v>
                </c:pt>
                <c:pt idx="6">
                  <c:v>88.042081245999441</c:v>
                </c:pt>
                <c:pt idx="7">
                  <c:v>98.684312033755006</c:v>
                </c:pt>
                <c:pt idx="8">
                  <c:v>111.69369322103179</c:v>
                </c:pt>
                <c:pt idx="9">
                  <c:v>125.3992951140489</c:v>
                </c:pt>
                <c:pt idx="10">
                  <c:v>141.35269528560141</c:v>
                </c:pt>
                <c:pt idx="11">
                  <c:v>156.5303066707568</c:v>
                </c:pt>
                <c:pt idx="12">
                  <c:v>168.52519482966721</c:v>
                </c:pt>
                <c:pt idx="13">
                  <c:v>166.99350927703699</c:v>
                </c:pt>
                <c:pt idx="14">
                  <c:v>173.8562562336277</c:v>
                </c:pt>
                <c:pt idx="15">
                  <c:v>207.334526169691</c:v>
                </c:pt>
                <c:pt idx="16">
                  <c:v>230.25013339865421</c:v>
                </c:pt>
                <c:pt idx="17">
                  <c:v>239.81819509755269</c:v>
                </c:pt>
                <c:pt idx="18">
                  <c:v>241.98642529543241</c:v>
                </c:pt>
                <c:pt idx="19">
                  <c:v>246.70083407430701</c:v>
                </c:pt>
                <c:pt idx="20">
                  <c:v>255.69202718844971</c:v>
                </c:pt>
                <c:pt idx="21">
                  <c:v>266.71220635932241</c:v>
                </c:pt>
                <c:pt idx="22">
                  <c:v>277.85173765117702</c:v>
                </c:pt>
                <c:pt idx="23">
                  <c:v>285.25156915219708</c:v>
                </c:pt>
                <c:pt idx="24">
                  <c:v>291.33852732239188</c:v>
                </c:pt>
                <c:pt idx="25">
                  <c:v>296.7093727666774</c:v>
                </c:pt>
                <c:pt idx="26">
                  <c:v>304.18877234835583</c:v>
                </c:pt>
                <c:pt idx="27">
                  <c:v>310.85259910330728</c:v>
                </c:pt>
                <c:pt idx="28">
                  <c:v>317.3373976767802</c:v>
                </c:pt>
                <c:pt idx="29">
                  <c:v>321.89267029434399</c:v>
                </c:pt>
                <c:pt idx="30">
                  <c:v>323.58349200828269</c:v>
                </c:pt>
                <c:pt idx="31">
                  <c:v>325.97053442796857</c:v>
                </c:pt>
                <c:pt idx="32">
                  <c:v>328.19844068634211</c:v>
                </c:pt>
                <c:pt idx="33">
                  <c:v>330.12796664225198</c:v>
                </c:pt>
                <c:pt idx="34">
                  <c:v>332.01770855783423</c:v>
                </c:pt>
                <c:pt idx="35">
                  <c:v>331.91824845701137</c:v>
                </c:pt>
                <c:pt idx="36">
                  <c:v>329.35217785585468</c:v>
                </c:pt>
                <c:pt idx="37">
                  <c:v>326.68664715387462</c:v>
                </c:pt>
                <c:pt idx="38">
                  <c:v>319.4658438343327</c:v>
                </c:pt>
                <c:pt idx="39">
                  <c:v>310.55421880084651</c:v>
                </c:pt>
                <c:pt idx="40">
                  <c:v>300.86680498096302</c:v>
                </c:pt>
                <c:pt idx="41">
                  <c:v>294.79973883093351</c:v>
                </c:pt>
                <c:pt idx="42">
                  <c:v>289.5084614673014</c:v>
                </c:pt>
                <c:pt idx="43">
                  <c:v>282.84463471235199</c:v>
                </c:pt>
                <c:pt idx="44">
                  <c:v>273.75398149738902</c:v>
                </c:pt>
                <c:pt idx="45">
                  <c:v>263.88753949602858</c:v>
                </c:pt>
                <c:pt idx="46">
                  <c:v>254.79688628106771</c:v>
                </c:pt>
                <c:pt idx="47">
                  <c:v>246.14385750971431</c:v>
                </c:pt>
                <c:pt idx="48">
                  <c:v>235.56130278245041</c:v>
                </c:pt>
                <c:pt idx="49">
                  <c:v>225.19756027699029</c:v>
                </c:pt>
                <c:pt idx="50">
                  <c:v>215.39079433612341</c:v>
                </c:pt>
                <c:pt idx="51">
                  <c:v>203.6743944595093</c:v>
                </c:pt>
                <c:pt idx="52">
                  <c:v>193.19129983306519</c:v>
                </c:pt>
                <c:pt idx="53">
                  <c:v>182.46950096465221</c:v>
                </c:pt>
                <c:pt idx="54">
                  <c:v>169.79828412016491</c:v>
                </c:pt>
                <c:pt idx="55">
                  <c:v>166.53599281326419</c:v>
                </c:pt>
                <c:pt idx="56">
                  <c:v>162.2194244376696</c:v>
                </c:pt>
                <c:pt idx="57">
                  <c:v>138.0705119585364</c:v>
                </c:pt>
                <c:pt idx="58">
                  <c:v>105.74597919198671</c:v>
                </c:pt>
                <c:pt idx="59">
                  <c:v>82.134151257282355</c:v>
                </c:pt>
                <c:pt idx="60">
                  <c:v>63.296408161945372</c:v>
                </c:pt>
                <c:pt idx="61">
                  <c:v>50.366595055325483</c:v>
                </c:pt>
                <c:pt idx="62">
                  <c:v>41.494754062167843</c:v>
                </c:pt>
                <c:pt idx="63">
                  <c:v>31.409499839004219</c:v>
                </c:pt>
                <c:pt idx="64">
                  <c:v>16.430808655489301</c:v>
                </c:pt>
                <c:pt idx="65">
                  <c:v>-1.392441411482142</c:v>
                </c:pt>
                <c:pt idx="66">
                  <c:v>-13.50668169137678</c:v>
                </c:pt>
                <c:pt idx="67">
                  <c:v>-28.84342923784428</c:v>
                </c:pt>
                <c:pt idx="68">
                  <c:v>-51.997740708776</c:v>
                </c:pt>
                <c:pt idx="69">
                  <c:v>-72.526305518054926</c:v>
                </c:pt>
                <c:pt idx="70">
                  <c:v>-89.653334879285239</c:v>
                </c:pt>
                <c:pt idx="71">
                  <c:v>-102.1455235422973</c:v>
                </c:pt>
                <c:pt idx="72">
                  <c:v>-113.5834351366144</c:v>
                </c:pt>
                <c:pt idx="73">
                  <c:v>-126.4734642029066</c:v>
                </c:pt>
                <c:pt idx="74">
                  <c:v>-140.81561074117201</c:v>
                </c:pt>
                <c:pt idx="75">
                  <c:v>-155.3566774810794</c:v>
                </c:pt>
                <c:pt idx="76">
                  <c:v>-166.8343731157247</c:v>
                </c:pt>
                <c:pt idx="77">
                  <c:v>-165.680635946211</c:v>
                </c:pt>
                <c:pt idx="78">
                  <c:v>-174.57236895953261</c:v>
                </c:pt>
                <c:pt idx="79">
                  <c:v>-207.4737703108392</c:v>
                </c:pt>
                <c:pt idx="80">
                  <c:v>-229.55391269291309</c:v>
                </c:pt>
                <c:pt idx="81">
                  <c:v>-238.32629358525099</c:v>
                </c:pt>
                <c:pt idx="82">
                  <c:v>-240.31549560165371</c:v>
                </c:pt>
                <c:pt idx="83">
                  <c:v>-245.3481767031534</c:v>
                </c:pt>
                <c:pt idx="84">
                  <c:v>-254.33936981729599</c:v>
                </c:pt>
                <c:pt idx="85">
                  <c:v>-266.51328615768159</c:v>
                </c:pt>
                <c:pt idx="86">
                  <c:v>-277.91141371166862</c:v>
                </c:pt>
                <c:pt idx="87">
                  <c:v>-284.27686016416197</c:v>
                </c:pt>
                <c:pt idx="88">
                  <c:v>-290.38371035451871</c:v>
                </c:pt>
                <c:pt idx="89">
                  <c:v>-296.09272014159518</c:v>
                </c:pt>
                <c:pt idx="90">
                  <c:v>-301.6624857875243</c:v>
                </c:pt>
                <c:pt idx="91">
                  <c:v>-308.56501678444272</c:v>
                </c:pt>
                <c:pt idx="92">
                  <c:v>-315.70625202332968</c:v>
                </c:pt>
                <c:pt idx="93">
                  <c:v>-320.83839322564887</c:v>
                </c:pt>
                <c:pt idx="94">
                  <c:v>-324.10068453255172</c:v>
                </c:pt>
                <c:pt idx="95">
                  <c:v>-325.09528554075212</c:v>
                </c:pt>
                <c:pt idx="96">
                  <c:v>-327.14416361764802</c:v>
                </c:pt>
                <c:pt idx="97">
                  <c:v>-330.60537512618862</c:v>
                </c:pt>
                <c:pt idx="98">
                  <c:v>-332.27630481996721</c:v>
                </c:pt>
                <c:pt idx="99">
                  <c:v>-331.95803249734217</c:v>
                </c:pt>
                <c:pt idx="100">
                  <c:v>-329.43174593650821</c:v>
                </c:pt>
                <c:pt idx="101">
                  <c:v>-325.15496160124502</c:v>
                </c:pt>
                <c:pt idx="102">
                  <c:v>-317.89437424137111</c:v>
                </c:pt>
                <c:pt idx="103">
                  <c:v>-309.40048163133298</c:v>
                </c:pt>
                <c:pt idx="104">
                  <c:v>-298.69857478308319</c:v>
                </c:pt>
                <c:pt idx="105">
                  <c:v>-291.23906722157159</c:v>
                </c:pt>
                <c:pt idx="106">
                  <c:v>-286.90260682581402</c:v>
                </c:pt>
                <c:pt idx="107">
                  <c:v>-280.69629653463579</c:v>
                </c:pt>
                <c:pt idx="108">
                  <c:v>-272.85884059000858</c:v>
                </c:pt>
                <c:pt idx="109">
                  <c:v>-263.21121081045283</c:v>
                </c:pt>
                <c:pt idx="110">
                  <c:v>-252.27059972023579</c:v>
                </c:pt>
                <c:pt idx="111">
                  <c:v>-242.12566943658041</c:v>
                </c:pt>
                <c:pt idx="112">
                  <c:v>-232.2194433948932</c:v>
                </c:pt>
                <c:pt idx="113">
                  <c:v>-223.16857422025831</c:v>
                </c:pt>
                <c:pt idx="114">
                  <c:v>-213.89889282382109</c:v>
                </c:pt>
                <c:pt idx="115">
                  <c:v>-203.69428647967371</c:v>
                </c:pt>
                <c:pt idx="116">
                  <c:v>-191.14242175617011</c:v>
                </c:pt>
                <c:pt idx="117">
                  <c:v>-178.51098895201099</c:v>
                </c:pt>
                <c:pt idx="118">
                  <c:v>-167.51070180130139</c:v>
                </c:pt>
                <c:pt idx="119">
                  <c:v>-167.35156563998939</c:v>
                </c:pt>
                <c:pt idx="120">
                  <c:v>-160.56838676405499</c:v>
                </c:pt>
                <c:pt idx="121">
                  <c:v>-133.09750691752919</c:v>
                </c:pt>
                <c:pt idx="122">
                  <c:v>-101.25038263491579</c:v>
                </c:pt>
                <c:pt idx="123">
                  <c:v>-79.369160454482099</c:v>
                </c:pt>
                <c:pt idx="124">
                  <c:v>-63.694248565225983</c:v>
                </c:pt>
                <c:pt idx="125">
                  <c:v>-56.911069689290933</c:v>
                </c:pt>
                <c:pt idx="126">
                  <c:v>-48.238148897774302</c:v>
                </c:pt>
                <c:pt idx="127">
                  <c:v>-33.657298117539781</c:v>
                </c:pt>
                <c:pt idx="128">
                  <c:v>-13.72549391318112</c:v>
                </c:pt>
                <c:pt idx="129">
                  <c:v>8.5336766503691273</c:v>
                </c:pt>
                <c:pt idx="130">
                  <c:v>17.42540966369079</c:v>
                </c:pt>
                <c:pt idx="131">
                  <c:v>33.398701855407353</c:v>
                </c:pt>
                <c:pt idx="132">
                  <c:v>51.361196063526997</c:v>
                </c:pt>
                <c:pt idx="133">
                  <c:v>69.781206735419346</c:v>
                </c:pt>
                <c:pt idx="134">
                  <c:v>87.266292459602326</c:v>
                </c:pt>
                <c:pt idx="135">
                  <c:v>100.7530821308147</c:v>
                </c:pt>
                <c:pt idx="136">
                  <c:v>112.9667825115295</c:v>
                </c:pt>
                <c:pt idx="137">
                  <c:v>126.9906567271716</c:v>
                </c:pt>
                <c:pt idx="138">
                  <c:v>141.61129154773431</c:v>
                </c:pt>
                <c:pt idx="139">
                  <c:v>155.5357056625549</c:v>
                </c:pt>
                <c:pt idx="140">
                  <c:v>168.54508684983131</c:v>
                </c:pt>
                <c:pt idx="141">
                  <c:v>166.99350927703699</c:v>
                </c:pt>
                <c:pt idx="142">
                  <c:v>173.21971158837789</c:v>
                </c:pt>
                <c:pt idx="143">
                  <c:v>208.48826333920499</c:v>
                </c:pt>
                <c:pt idx="144">
                  <c:v>233.09469228211029</c:v>
                </c:pt>
                <c:pt idx="145">
                  <c:v>239.06229833132011</c:v>
                </c:pt>
                <c:pt idx="146">
                  <c:v>239.8579791378811</c:v>
                </c:pt>
                <c:pt idx="147">
                  <c:v>246.0841814492226</c:v>
                </c:pt>
                <c:pt idx="148">
                  <c:v>256.78608829746992</c:v>
                </c:pt>
                <c:pt idx="149">
                  <c:v>268.24389191195269</c:v>
                </c:pt>
                <c:pt idx="150">
                  <c:v>278.96569078036532</c:v>
                </c:pt>
                <c:pt idx="151">
                  <c:v>285.35102925301902</c:v>
                </c:pt>
                <c:pt idx="152">
                  <c:v>289.80684176976263</c:v>
                </c:pt>
                <c:pt idx="153">
                  <c:v>295.85401589962731</c:v>
                </c:pt>
                <c:pt idx="154">
                  <c:v>304.20866436851958</c:v>
                </c:pt>
                <c:pt idx="155">
                  <c:v>312.12568839380498</c:v>
                </c:pt>
                <c:pt idx="156">
                  <c:v>317.51642585825618</c:v>
                </c:pt>
                <c:pt idx="157">
                  <c:v>320.18195656023659</c:v>
                </c:pt>
                <c:pt idx="158">
                  <c:v>322.8474872622167</c:v>
                </c:pt>
                <c:pt idx="159">
                  <c:v>325.91085836747658</c:v>
                </c:pt>
                <c:pt idx="160">
                  <c:v>328.47692896863339</c:v>
                </c:pt>
                <c:pt idx="161">
                  <c:v>330.56559108586072</c:v>
                </c:pt>
                <c:pt idx="162">
                  <c:v>332.65425320308378</c:v>
                </c:pt>
                <c:pt idx="163">
                  <c:v>333.01230956603632</c:v>
                </c:pt>
                <c:pt idx="164">
                  <c:v>329.71023421880687</c:v>
                </c:pt>
                <c:pt idx="165">
                  <c:v>326.94524341600697</c:v>
                </c:pt>
                <c:pt idx="166">
                  <c:v>320.55990494335379</c:v>
                </c:pt>
                <c:pt idx="167">
                  <c:v>310.55421880084651</c:v>
                </c:pt>
                <c:pt idx="168">
                  <c:v>299.77274387194132</c:v>
                </c:pt>
                <c:pt idx="169">
                  <c:v>292.11431610878918</c:v>
                </c:pt>
                <c:pt idx="170">
                  <c:v>288.61332055992</c:v>
                </c:pt>
                <c:pt idx="171">
                  <c:v>285.60962551515229</c:v>
                </c:pt>
                <c:pt idx="172">
                  <c:v>275.56415533231632</c:v>
                </c:pt>
                <c:pt idx="173">
                  <c:v>264.24559585898157</c:v>
                </c:pt>
                <c:pt idx="174">
                  <c:v>253.08617254696131</c:v>
                </c:pt>
                <c:pt idx="175">
                  <c:v>242.60307792051691</c:v>
                </c:pt>
                <c:pt idx="176">
                  <c:v>234.14896935080421</c:v>
                </c:pt>
                <c:pt idx="177">
                  <c:v>225.85399694240411</c:v>
                </c:pt>
                <c:pt idx="178">
                  <c:v>216.22625918301259</c:v>
                </c:pt>
                <c:pt idx="179">
                  <c:v>205.14640395164761</c:v>
                </c:pt>
                <c:pt idx="180">
                  <c:v>191.898318522404</c:v>
                </c:pt>
                <c:pt idx="181">
                  <c:v>179.62494208119631</c:v>
                </c:pt>
                <c:pt idx="182">
                  <c:v>169.75850007983701</c:v>
                </c:pt>
                <c:pt idx="183">
                  <c:v>165.26290352276621</c:v>
                </c:pt>
                <c:pt idx="184">
                  <c:v>160.80709100602371</c:v>
                </c:pt>
                <c:pt idx="185">
                  <c:v>137.79202367624001</c:v>
                </c:pt>
                <c:pt idx="186">
                  <c:v>105.52716697018229</c:v>
                </c:pt>
                <c:pt idx="187">
                  <c:v>81.895447015313948</c:v>
                </c:pt>
                <c:pt idx="188">
                  <c:v>63.594788464405831</c:v>
                </c:pt>
                <c:pt idx="189">
                  <c:v>50.883787579589892</c:v>
                </c:pt>
                <c:pt idx="190">
                  <c:v>42.131298707416803</c:v>
                </c:pt>
                <c:pt idx="191">
                  <c:v>33.458377915899447</c:v>
                </c:pt>
                <c:pt idx="192">
                  <c:v>16.80875703860583</c:v>
                </c:pt>
                <c:pt idx="193">
                  <c:v>0.73600474606913302</c:v>
                </c:pt>
                <c:pt idx="194">
                  <c:v>-11.994888158910451</c:v>
                </c:pt>
                <c:pt idx="195">
                  <c:v>-36.561533061488248</c:v>
                </c:pt>
                <c:pt idx="196">
                  <c:v>-57.647074435360281</c:v>
                </c:pt>
                <c:pt idx="197">
                  <c:v>-74.356371373145592</c:v>
                </c:pt>
                <c:pt idx="198">
                  <c:v>-86.550179733697149</c:v>
                </c:pt>
                <c:pt idx="199">
                  <c:v>-97.331654662601736</c:v>
                </c:pt>
                <c:pt idx="200">
                  <c:v>-111.39531291857109</c:v>
                </c:pt>
                <c:pt idx="201">
                  <c:v>-127.1100088481554</c:v>
                </c:pt>
                <c:pt idx="202">
                  <c:v>-142.6456765962632</c:v>
                </c:pt>
                <c:pt idx="203">
                  <c:v>-157.0872832353497</c:v>
                </c:pt>
                <c:pt idx="204">
                  <c:v>-166.03869230916339</c:v>
                </c:pt>
                <c:pt idx="205">
                  <c:v>-167.37145766015351</c:v>
                </c:pt>
                <c:pt idx="206">
                  <c:v>-171.86705421722471</c:v>
                </c:pt>
                <c:pt idx="207">
                  <c:v>-204.68888748787549</c:v>
                </c:pt>
                <c:pt idx="208">
                  <c:v>-228.40017552339941</c:v>
                </c:pt>
                <c:pt idx="209">
                  <c:v>-239.18165045230401</c:v>
                </c:pt>
                <c:pt idx="210">
                  <c:v>-243.19983852543811</c:v>
                </c:pt>
                <c:pt idx="211">
                  <c:v>-248.0534914454617</c:v>
                </c:pt>
                <c:pt idx="212">
                  <c:v>-255.49310698680901</c:v>
                </c:pt>
                <c:pt idx="213">
                  <c:v>-264.8423564639034</c:v>
                </c:pt>
                <c:pt idx="214">
                  <c:v>-274.72869048542668</c:v>
                </c:pt>
                <c:pt idx="215">
                  <c:v>-283.79945168022459</c:v>
                </c:pt>
                <c:pt idx="216">
                  <c:v>-289.54824550762919</c:v>
                </c:pt>
                <c:pt idx="217">
                  <c:v>-295.61531165765871</c:v>
                </c:pt>
                <c:pt idx="218">
                  <c:v>-303.3533075014667</c:v>
                </c:pt>
                <c:pt idx="219">
                  <c:v>-309.59940183297232</c:v>
                </c:pt>
                <c:pt idx="220">
                  <c:v>-316.62128495087421</c:v>
                </c:pt>
                <c:pt idx="221">
                  <c:v>-321.63407403221072</c:v>
                </c:pt>
                <c:pt idx="222">
                  <c:v>-323.8818723107471</c:v>
                </c:pt>
                <c:pt idx="223">
                  <c:v>-325.85118230698532</c:v>
                </c:pt>
                <c:pt idx="224">
                  <c:v>-326.66675513371138</c:v>
                </c:pt>
                <c:pt idx="225">
                  <c:v>-329.11347361388698</c:v>
                </c:pt>
                <c:pt idx="226">
                  <c:v>-331.361271892422</c:v>
                </c:pt>
                <c:pt idx="227">
                  <c:v>-331.99781653766888</c:v>
                </c:pt>
                <c:pt idx="228">
                  <c:v>-328.89466139208201</c:v>
                </c:pt>
                <c:pt idx="229">
                  <c:v>-326.20923866993832</c:v>
                </c:pt>
                <c:pt idx="230">
                  <c:v>-319.80400817712001</c:v>
                </c:pt>
                <c:pt idx="231">
                  <c:v>-309.91767415559679</c:v>
                </c:pt>
                <c:pt idx="232">
                  <c:v>-299.89209599292519</c:v>
                </c:pt>
                <c:pt idx="233">
                  <c:v>-292.59172459272611</c:v>
                </c:pt>
                <c:pt idx="234">
                  <c:v>-286.88271480564919</c:v>
                </c:pt>
                <c:pt idx="235">
                  <c:v>-280.45759229266719</c:v>
                </c:pt>
                <c:pt idx="236">
                  <c:v>-272.28197200525022</c:v>
                </c:pt>
                <c:pt idx="237">
                  <c:v>-262.93272252815649</c:v>
                </c:pt>
                <c:pt idx="238">
                  <c:v>-252.74800820417221</c:v>
                </c:pt>
                <c:pt idx="239">
                  <c:v>-241.88696519461189</c:v>
                </c:pt>
                <c:pt idx="240">
                  <c:v>-231.72214289079261</c:v>
                </c:pt>
                <c:pt idx="241">
                  <c:v>-222.33310937337001</c:v>
                </c:pt>
                <c:pt idx="242">
                  <c:v>-213.79943272300059</c:v>
                </c:pt>
                <c:pt idx="243">
                  <c:v>-204.74856354836629</c:v>
                </c:pt>
                <c:pt idx="244">
                  <c:v>-192.77356740962031</c:v>
                </c:pt>
                <c:pt idx="245">
                  <c:v>-179.64483410135969</c:v>
                </c:pt>
                <c:pt idx="246">
                  <c:v>-168.06767836589461</c:v>
                </c:pt>
                <c:pt idx="247">
                  <c:v>-166.11826038981951</c:v>
                </c:pt>
                <c:pt idx="248">
                  <c:v>-161.0259032278274</c:v>
                </c:pt>
                <c:pt idx="249">
                  <c:v>-137.09580297049931</c:v>
                </c:pt>
                <c:pt idx="250">
                  <c:v>-105.26857070804989</c:v>
                </c:pt>
                <c:pt idx="251">
                  <c:v>-81.835770954820958</c:v>
                </c:pt>
                <c:pt idx="252">
                  <c:v>-63.336192202273452</c:v>
                </c:pt>
                <c:pt idx="253">
                  <c:v>-50.287026974669352</c:v>
                </c:pt>
                <c:pt idx="254">
                  <c:v>-42.946871534141998</c:v>
                </c:pt>
              </c:numCache>
            </c:numRef>
          </c:val>
          <c:smooth val="0"/>
          <c:extLst>
            <c:ext xmlns:c16="http://schemas.microsoft.com/office/drawing/2014/chart" uri="{C3380CC4-5D6E-409C-BE32-E72D297353CC}">
              <c16:uniqueId val="{00000000-E7A5-074C-A48B-BA5014503FF4}"/>
            </c:ext>
          </c:extLst>
        </c:ser>
        <c:ser>
          <c:idx val="4"/>
          <c:order val="4"/>
          <c:tx>
            <c:strRef>
              <c:f>'UPS output'!$B$1</c:f>
              <c:strCache>
                <c:ptCount val="1"/>
                <c:pt idx="0">
                  <c:v>Voltage (2)</c:v>
                </c:pt>
              </c:strCache>
            </c:strRef>
          </c:tx>
          <c:marker>
            <c:symbol val="none"/>
          </c:marker>
          <c:val>
            <c:numRef>
              <c:f>'UPS output'!$B$2:$B$256</c:f>
              <c:numCache>
                <c:formatCode>General</c:formatCode>
                <c:ptCount val="255"/>
                <c:pt idx="0">
                  <c:v>-277.21519300593019</c:v>
                </c:pt>
                <c:pt idx="1">
                  <c:v>-277.21519300593019</c:v>
                </c:pt>
                <c:pt idx="2">
                  <c:v>-284.33653622465192</c:v>
                </c:pt>
                <c:pt idx="3">
                  <c:v>-292.17399216928152</c:v>
                </c:pt>
                <c:pt idx="4">
                  <c:v>-299.65339175095698</c:v>
                </c:pt>
                <c:pt idx="5">
                  <c:v>-306.49624668738318</c:v>
                </c:pt>
                <c:pt idx="6">
                  <c:v>-313.51812980528439</c:v>
                </c:pt>
                <c:pt idx="7">
                  <c:v>-316.3030126282506</c:v>
                </c:pt>
                <c:pt idx="8">
                  <c:v>-318.03361838252113</c:v>
                </c:pt>
                <c:pt idx="9">
                  <c:v>-322.70824312106902</c:v>
                </c:pt>
                <c:pt idx="10">
                  <c:v>-326.82589129502281</c:v>
                </c:pt>
                <c:pt idx="11">
                  <c:v>-329.82958633979229</c:v>
                </c:pt>
                <c:pt idx="12">
                  <c:v>-331.91824845701137</c:v>
                </c:pt>
                <c:pt idx="13">
                  <c:v>-332.29619684012778</c:v>
                </c:pt>
                <c:pt idx="14">
                  <c:v>-331.8585723965225</c:v>
                </c:pt>
                <c:pt idx="15">
                  <c:v>-327.58178806125522</c:v>
                </c:pt>
                <c:pt idx="16">
                  <c:v>-324.10068453255172</c:v>
                </c:pt>
                <c:pt idx="17">
                  <c:v>-316.24333656775849</c:v>
                </c:pt>
                <c:pt idx="18">
                  <c:v>-305.38229355819658</c:v>
                </c:pt>
                <c:pt idx="19">
                  <c:v>-294.74006277044202</c:v>
                </c:pt>
                <c:pt idx="20">
                  <c:v>-288.9514849027085</c:v>
                </c:pt>
                <c:pt idx="21">
                  <c:v>-284.83383672875419</c:v>
                </c:pt>
                <c:pt idx="22">
                  <c:v>-278.30925411495298</c:v>
                </c:pt>
                <c:pt idx="23">
                  <c:v>-271.60564331967402</c:v>
                </c:pt>
                <c:pt idx="24">
                  <c:v>-262.09725768126719</c:v>
                </c:pt>
                <c:pt idx="25">
                  <c:v>-251.554486994331</c:v>
                </c:pt>
                <c:pt idx="26">
                  <c:v>-240.61387590411331</c:v>
                </c:pt>
                <c:pt idx="27">
                  <c:v>-230.09099723734201</c:v>
                </c:pt>
                <c:pt idx="28">
                  <c:v>-220.08531109483459</c:v>
                </c:pt>
                <c:pt idx="29">
                  <c:v>-211.09411798069311</c:v>
                </c:pt>
                <c:pt idx="30">
                  <c:v>-201.30724405999021</c:v>
                </c:pt>
                <c:pt idx="31">
                  <c:v>-190.7047973125614</c:v>
                </c:pt>
                <c:pt idx="32">
                  <c:v>-179.58515804086821</c:v>
                </c:pt>
                <c:pt idx="33">
                  <c:v>-166.25750453096751</c:v>
                </c:pt>
                <c:pt idx="34">
                  <c:v>-165.52149978489859</c:v>
                </c:pt>
                <c:pt idx="35">
                  <c:v>-155.75451788435959</c:v>
                </c:pt>
                <c:pt idx="36">
                  <c:v>-125.2600509729007</c:v>
                </c:pt>
                <c:pt idx="37">
                  <c:v>-98.982692336216147</c:v>
                </c:pt>
                <c:pt idx="38">
                  <c:v>-77.936935002671746</c:v>
                </c:pt>
                <c:pt idx="39">
                  <c:v>-61.30720614554199</c:v>
                </c:pt>
                <c:pt idx="40">
                  <c:v>-50.028430712537052</c:v>
                </c:pt>
                <c:pt idx="41">
                  <c:v>-41.077021638723203</c:v>
                </c:pt>
                <c:pt idx="42">
                  <c:v>-29.32083772178111</c:v>
                </c:pt>
                <c:pt idx="43">
                  <c:v>-13.86473805432937</c:v>
                </c:pt>
                <c:pt idx="44">
                  <c:v>6.6041506944581601</c:v>
                </c:pt>
                <c:pt idx="45">
                  <c:v>20.92640521256012</c:v>
                </c:pt>
                <c:pt idx="46">
                  <c:v>40.897993457246301</c:v>
                </c:pt>
                <c:pt idx="47">
                  <c:v>59.497032310615531</c:v>
                </c:pt>
                <c:pt idx="48">
                  <c:v>74.694535715934848</c:v>
                </c:pt>
                <c:pt idx="49">
                  <c:v>88.002297205671383</c:v>
                </c:pt>
                <c:pt idx="50">
                  <c:v>101.7476831390167</c:v>
                </c:pt>
                <c:pt idx="51">
                  <c:v>116.1693977579385</c:v>
                </c:pt>
                <c:pt idx="52">
                  <c:v>130.5513283365334</c:v>
                </c:pt>
                <c:pt idx="53">
                  <c:v>145.80850780234459</c:v>
                </c:pt>
                <c:pt idx="54">
                  <c:v>160.34957454225039</c:v>
                </c:pt>
                <c:pt idx="55">
                  <c:v>165.66074392604651</c:v>
                </c:pt>
                <c:pt idx="56">
                  <c:v>165.56128382522681</c:v>
                </c:pt>
                <c:pt idx="57">
                  <c:v>182.03187652104401</c:v>
                </c:pt>
                <c:pt idx="58">
                  <c:v>217.28053625170631</c:v>
                </c:pt>
                <c:pt idx="59">
                  <c:v>236.5757958108158</c:v>
                </c:pt>
                <c:pt idx="60">
                  <c:v>239.83808711771749</c:v>
                </c:pt>
                <c:pt idx="61">
                  <c:v>243.10037842461799</c:v>
                </c:pt>
                <c:pt idx="62">
                  <c:v>250.79859022809751</c:v>
                </c:pt>
                <c:pt idx="63">
                  <c:v>259.59086314059931</c:v>
                </c:pt>
                <c:pt idx="64">
                  <c:v>268.10464777080472</c:v>
                </c:pt>
                <c:pt idx="65">
                  <c:v>276.91681270346959</c:v>
                </c:pt>
                <c:pt idx="66">
                  <c:v>286.48487440236869</c:v>
                </c:pt>
                <c:pt idx="67">
                  <c:v>295.81423185929901</c:v>
                </c:pt>
                <c:pt idx="68">
                  <c:v>301.38399750522723</c:v>
                </c:pt>
                <c:pt idx="69">
                  <c:v>305.30272547754168</c:v>
                </c:pt>
                <c:pt idx="70">
                  <c:v>310.99184324445389</c:v>
                </c:pt>
                <c:pt idx="71">
                  <c:v>316.32290464841418</c:v>
                </c:pt>
                <c:pt idx="72">
                  <c:v>320.71904110466602</c:v>
                </c:pt>
                <c:pt idx="73">
                  <c:v>324.59798503665172</c:v>
                </c:pt>
                <c:pt idx="74">
                  <c:v>328.21833270650183</c:v>
                </c:pt>
                <c:pt idx="75">
                  <c:v>330.14785866241681</c:v>
                </c:pt>
                <c:pt idx="76">
                  <c:v>332.59457714259008</c:v>
                </c:pt>
                <c:pt idx="77">
                  <c:v>333.52950209030132</c:v>
                </c:pt>
                <c:pt idx="78">
                  <c:v>331.71932825537363</c:v>
                </c:pt>
                <c:pt idx="79">
                  <c:v>328.0194125048647</c:v>
                </c:pt>
                <c:pt idx="80">
                  <c:v>322.946947363037</c:v>
                </c:pt>
                <c:pt idx="81">
                  <c:v>314.45305475299239</c:v>
                </c:pt>
                <c:pt idx="82">
                  <c:v>305.97905416311869</c:v>
                </c:pt>
                <c:pt idx="83">
                  <c:v>297.66418973455438</c:v>
                </c:pt>
                <c:pt idx="84">
                  <c:v>290.74176671747131</c:v>
                </c:pt>
                <c:pt idx="85">
                  <c:v>283.44139531726961</c:v>
                </c:pt>
                <c:pt idx="86">
                  <c:v>275.76307553395702</c:v>
                </c:pt>
                <c:pt idx="87">
                  <c:v>270.07395776704323</c:v>
                </c:pt>
                <c:pt idx="88">
                  <c:v>263.37034697176529</c:v>
                </c:pt>
                <c:pt idx="89">
                  <c:v>253.78239325270241</c:v>
                </c:pt>
                <c:pt idx="90">
                  <c:v>242.44394175920499</c:v>
                </c:pt>
                <c:pt idx="91">
                  <c:v>229.07650420897599</c:v>
                </c:pt>
                <c:pt idx="92">
                  <c:v>217.1214000903943</c:v>
                </c:pt>
                <c:pt idx="93">
                  <c:v>209.10491596428949</c:v>
                </c:pt>
                <c:pt idx="94">
                  <c:v>200.6706994147404</c:v>
                </c:pt>
                <c:pt idx="95">
                  <c:v>190.66501327223341</c:v>
                </c:pt>
                <c:pt idx="96">
                  <c:v>178.80936925447111</c:v>
                </c:pt>
                <c:pt idx="97">
                  <c:v>164.7457109985009</c:v>
                </c:pt>
                <c:pt idx="98">
                  <c:v>164.94463120014109</c:v>
                </c:pt>
                <c:pt idx="99">
                  <c:v>152.969635061395</c:v>
                </c:pt>
                <c:pt idx="100">
                  <c:v>121.87840754501551</c:v>
                </c:pt>
                <c:pt idx="101">
                  <c:v>96.197809513251514</c:v>
                </c:pt>
                <c:pt idx="102">
                  <c:v>75.490216522496112</c:v>
                </c:pt>
                <c:pt idx="103">
                  <c:v>59.855088673567778</c:v>
                </c:pt>
                <c:pt idx="104">
                  <c:v>49.988646672208837</c:v>
                </c:pt>
                <c:pt idx="105">
                  <c:v>40.937777497574977</c:v>
                </c:pt>
                <c:pt idx="106">
                  <c:v>25.56124591077927</c:v>
                </c:pt>
                <c:pt idx="107">
                  <c:v>8.8121649326655564</c:v>
                </c:pt>
                <c:pt idx="108">
                  <c:v>-8.0363761462683634</c:v>
                </c:pt>
                <c:pt idx="109">
                  <c:v>-20.946297232723929</c:v>
                </c:pt>
                <c:pt idx="110">
                  <c:v>-40.699073255606443</c:v>
                </c:pt>
                <c:pt idx="111">
                  <c:v>-59.596492411435683</c:v>
                </c:pt>
                <c:pt idx="112">
                  <c:v>-77.936935002671746</c:v>
                </c:pt>
                <c:pt idx="113">
                  <c:v>-94.1688234565204</c:v>
                </c:pt>
                <c:pt idx="114">
                  <c:v>-106.3228477767433</c:v>
                </c:pt>
                <c:pt idx="115">
                  <c:v>-116.3882099797431</c:v>
                </c:pt>
                <c:pt idx="116">
                  <c:v>-128.20406995717721</c:v>
                </c:pt>
                <c:pt idx="117">
                  <c:v>-144.69455467315561</c:v>
                </c:pt>
                <c:pt idx="118">
                  <c:v>-162.79629302242651</c:v>
                </c:pt>
                <c:pt idx="119">
                  <c:v>-166.69512897457639</c:v>
                </c:pt>
                <c:pt idx="120">
                  <c:v>-165.08387534129</c:v>
                </c:pt>
                <c:pt idx="121">
                  <c:v>-184.0807545979392</c:v>
                </c:pt>
                <c:pt idx="122">
                  <c:v>-216.40528736448931</c:v>
                </c:pt>
                <c:pt idx="123">
                  <c:v>-235.72043894376259</c:v>
                </c:pt>
                <c:pt idx="124">
                  <c:v>-239.30100257328809</c:v>
                </c:pt>
                <c:pt idx="125">
                  <c:v>-241.58858489215149</c:v>
                </c:pt>
                <c:pt idx="126">
                  <c:v>-248.19273558660981</c:v>
                </c:pt>
                <c:pt idx="127">
                  <c:v>-258.59626213239773</c:v>
                </c:pt>
                <c:pt idx="128">
                  <c:v>-268.52238019424931</c:v>
                </c:pt>
                <c:pt idx="129">
                  <c:v>-278.6872024980687</c:v>
                </c:pt>
                <c:pt idx="130">
                  <c:v>-287.7778557130307</c:v>
                </c:pt>
                <c:pt idx="131">
                  <c:v>-294.70027873011333</c:v>
                </c:pt>
                <c:pt idx="132">
                  <c:v>-300.15069225505772</c:v>
                </c:pt>
                <c:pt idx="133">
                  <c:v>-304.10920426769923</c:v>
                </c:pt>
                <c:pt idx="134">
                  <c:v>-310.69346294199357</c:v>
                </c:pt>
                <c:pt idx="135">
                  <c:v>-315.90517222496959</c:v>
                </c:pt>
                <c:pt idx="136">
                  <c:v>-319.00832737055867</c:v>
                </c:pt>
                <c:pt idx="137">
                  <c:v>-323.1259755445131</c:v>
                </c:pt>
                <c:pt idx="138">
                  <c:v>-327.28340775879258</c:v>
                </c:pt>
                <c:pt idx="139">
                  <c:v>-330.44623896487462</c:v>
                </c:pt>
                <c:pt idx="140">
                  <c:v>-333.11176966685701</c:v>
                </c:pt>
                <c:pt idx="141">
                  <c:v>-332.23652077963823</c:v>
                </c:pt>
                <c:pt idx="142">
                  <c:v>-330.16775068257971</c:v>
                </c:pt>
                <c:pt idx="143">
                  <c:v>-326.48772695223079</c:v>
                </c:pt>
                <c:pt idx="144">
                  <c:v>-322.92705534286978</c:v>
                </c:pt>
                <c:pt idx="145">
                  <c:v>-315.82560414431401</c:v>
                </c:pt>
                <c:pt idx="146">
                  <c:v>-306.07851426393859</c:v>
                </c:pt>
                <c:pt idx="147">
                  <c:v>-296.74915680700849</c:v>
                </c:pt>
                <c:pt idx="148">
                  <c:v>-289.56813752779323</c:v>
                </c:pt>
                <c:pt idx="149">
                  <c:v>-284.13761602301332</c:v>
                </c:pt>
                <c:pt idx="150">
                  <c:v>-277.99098179232772</c:v>
                </c:pt>
                <c:pt idx="151">
                  <c:v>-270.01428170655208</c:v>
                </c:pt>
                <c:pt idx="152">
                  <c:v>-260.86395243109689</c:v>
                </c:pt>
                <c:pt idx="153">
                  <c:v>-250.24161366350441</c:v>
                </c:pt>
                <c:pt idx="154">
                  <c:v>-238.92305419017069</c:v>
                </c:pt>
                <c:pt idx="155">
                  <c:v>-229.37488451143699</c:v>
                </c:pt>
                <c:pt idx="156">
                  <c:v>-221.6567806877934</c:v>
                </c:pt>
                <c:pt idx="157">
                  <c:v>-212.68547959381519</c:v>
                </c:pt>
                <c:pt idx="158">
                  <c:v>-201.22767597933361</c:v>
                </c:pt>
                <c:pt idx="159">
                  <c:v>-187.86023842910501</c:v>
                </c:pt>
                <c:pt idx="160">
                  <c:v>-176.4422188549517</c:v>
                </c:pt>
                <c:pt idx="161">
                  <c:v>-166.93383321654451</c:v>
                </c:pt>
                <c:pt idx="162">
                  <c:v>-166.63545291408431</c:v>
                </c:pt>
                <c:pt idx="163">
                  <c:v>-155.8937620255073</c:v>
                </c:pt>
                <c:pt idx="164">
                  <c:v>-126.075623799626</c:v>
                </c:pt>
                <c:pt idx="165">
                  <c:v>-99.340748699168813</c:v>
                </c:pt>
                <c:pt idx="166">
                  <c:v>-78.155747224475405</c:v>
                </c:pt>
                <c:pt idx="167">
                  <c:v>-61.28731412537828</c:v>
                </c:pt>
                <c:pt idx="168">
                  <c:v>-49.272533946304002</c:v>
                </c:pt>
                <c:pt idx="169">
                  <c:v>-40.062528610357631</c:v>
                </c:pt>
                <c:pt idx="170">
                  <c:v>-27.590231967510441</c:v>
                </c:pt>
                <c:pt idx="171">
                  <c:v>-7.5390756421675977</c:v>
                </c:pt>
                <c:pt idx="172">
                  <c:v>8.8121649326655564</c:v>
                </c:pt>
                <c:pt idx="173">
                  <c:v>21.662409958629219</c:v>
                </c:pt>
                <c:pt idx="174">
                  <c:v>40.480261033801987</c:v>
                </c:pt>
                <c:pt idx="175">
                  <c:v>57.289018072408133</c:v>
                </c:pt>
                <c:pt idx="176">
                  <c:v>74.575183594950445</c:v>
                </c:pt>
                <c:pt idx="177">
                  <c:v>89.374846596988661</c:v>
                </c:pt>
                <c:pt idx="178">
                  <c:v>103.2196926311548</c:v>
                </c:pt>
                <c:pt idx="179">
                  <c:v>118.47687209696601</c:v>
                </c:pt>
                <c:pt idx="180">
                  <c:v>132.6996665142477</c:v>
                </c:pt>
                <c:pt idx="181">
                  <c:v>145.96764396365651</c:v>
                </c:pt>
                <c:pt idx="182">
                  <c:v>160.130762320446</c:v>
                </c:pt>
                <c:pt idx="183">
                  <c:v>164.88495513964961</c:v>
                </c:pt>
                <c:pt idx="184">
                  <c:v>164.7258189783374</c:v>
                </c:pt>
                <c:pt idx="185">
                  <c:v>182.66842116629331</c:v>
                </c:pt>
                <c:pt idx="186">
                  <c:v>217.75794473564301</c:v>
                </c:pt>
                <c:pt idx="187">
                  <c:v>236.39676762933971</c:v>
                </c:pt>
                <c:pt idx="188">
                  <c:v>239.08219035148451</c:v>
                </c:pt>
                <c:pt idx="189">
                  <c:v>241.36977267034669</c:v>
                </c:pt>
                <c:pt idx="190">
                  <c:v>249.80398921989621</c:v>
                </c:pt>
                <c:pt idx="191">
                  <c:v>261.08276465290169</c:v>
                </c:pt>
                <c:pt idx="192">
                  <c:v>270.07395776704323</c:v>
                </c:pt>
                <c:pt idx="193">
                  <c:v>279.0452588610213</c:v>
                </c:pt>
                <c:pt idx="194">
                  <c:v>286.18649409990832</c:v>
                </c:pt>
                <c:pt idx="195">
                  <c:v>292.43258843141359</c:v>
                </c:pt>
                <c:pt idx="196">
                  <c:v>301.16518528342402</c:v>
                </c:pt>
                <c:pt idx="197">
                  <c:v>308.02793224001363</c:v>
                </c:pt>
                <c:pt idx="198">
                  <c:v>313.0606133415136</c:v>
                </c:pt>
                <c:pt idx="199">
                  <c:v>316.08420040644631</c:v>
                </c:pt>
                <c:pt idx="200">
                  <c:v>319.24703161252711</c:v>
                </c:pt>
                <c:pt idx="201">
                  <c:v>322.54910695975678</c:v>
                </c:pt>
                <c:pt idx="202">
                  <c:v>327.06459553699131</c:v>
                </c:pt>
                <c:pt idx="203">
                  <c:v>330.96343148914121</c:v>
                </c:pt>
                <c:pt idx="204">
                  <c:v>333.21122976767282</c:v>
                </c:pt>
                <c:pt idx="205">
                  <c:v>333.52950209030132</c:v>
                </c:pt>
                <c:pt idx="206">
                  <c:v>332.59457714259008</c:v>
                </c:pt>
                <c:pt idx="207">
                  <c:v>328.45703694846958</c:v>
                </c:pt>
                <c:pt idx="208">
                  <c:v>322.62867504041219</c:v>
                </c:pt>
                <c:pt idx="209">
                  <c:v>313.91597020856659</c:v>
                </c:pt>
                <c:pt idx="210">
                  <c:v>304.16888032819202</c:v>
                </c:pt>
                <c:pt idx="211">
                  <c:v>296.47066852471232</c:v>
                </c:pt>
                <c:pt idx="212">
                  <c:v>290.84122681829132</c:v>
                </c:pt>
                <c:pt idx="213">
                  <c:v>286.00746591843199</c:v>
                </c:pt>
                <c:pt idx="214">
                  <c:v>279.0452588610213</c:v>
                </c:pt>
                <c:pt idx="215">
                  <c:v>269.41752110163043</c:v>
                </c:pt>
                <c:pt idx="216">
                  <c:v>261.54028111667441</c:v>
                </c:pt>
                <c:pt idx="217">
                  <c:v>252.7281161840088</c:v>
                </c:pt>
                <c:pt idx="218">
                  <c:v>242.12566943658041</c:v>
                </c:pt>
                <c:pt idx="219">
                  <c:v>230.8866780439036</c:v>
                </c:pt>
                <c:pt idx="220">
                  <c:v>218.5536255422042</c:v>
                </c:pt>
                <c:pt idx="221">
                  <c:v>207.83182667379211</c:v>
                </c:pt>
                <c:pt idx="222">
                  <c:v>198.66160537817359</c:v>
                </c:pt>
                <c:pt idx="223">
                  <c:v>189.80965640517999</c:v>
                </c:pt>
                <c:pt idx="224">
                  <c:v>180.28137874660959</c:v>
                </c:pt>
                <c:pt idx="225">
                  <c:v>167.03329331736501</c:v>
                </c:pt>
                <c:pt idx="226">
                  <c:v>164.66614291784541</c:v>
                </c:pt>
                <c:pt idx="227">
                  <c:v>152.9099590009032</c:v>
                </c:pt>
                <c:pt idx="228">
                  <c:v>122.6343043112487</c:v>
                </c:pt>
                <c:pt idx="229">
                  <c:v>95.799969109971599</c:v>
                </c:pt>
                <c:pt idx="230">
                  <c:v>74.89345591757521</c:v>
                </c:pt>
                <c:pt idx="231">
                  <c:v>59.51692433077956</c:v>
                </c:pt>
                <c:pt idx="232">
                  <c:v>50.645083337621912</c:v>
                </c:pt>
                <c:pt idx="233">
                  <c:v>42.111406687252291</c:v>
                </c:pt>
                <c:pt idx="234">
                  <c:v>29.06224145964871</c:v>
                </c:pt>
                <c:pt idx="235">
                  <c:v>9.0906532149620194</c:v>
                </c:pt>
                <c:pt idx="236">
                  <c:v>-7.9767000857762902</c:v>
                </c:pt>
                <c:pt idx="237">
                  <c:v>-23.154311470931621</c:v>
                </c:pt>
                <c:pt idx="238">
                  <c:v>-43.324819917258587</c:v>
                </c:pt>
                <c:pt idx="239">
                  <c:v>-59.218544028319101</c:v>
                </c:pt>
                <c:pt idx="240">
                  <c:v>-74.933239957903325</c:v>
                </c:pt>
                <c:pt idx="241">
                  <c:v>-90.488799726175202</c:v>
                </c:pt>
                <c:pt idx="242">
                  <c:v>-105.30835474837799</c:v>
                </c:pt>
                <c:pt idx="243">
                  <c:v>-118.834928459919</c:v>
                </c:pt>
                <c:pt idx="244">
                  <c:v>-131.38679318342221</c:v>
                </c:pt>
                <c:pt idx="245">
                  <c:v>-144.81390679414051</c:v>
                </c:pt>
                <c:pt idx="246">
                  <c:v>-161.0259032278274</c:v>
                </c:pt>
                <c:pt idx="247">
                  <c:v>-165.6010678655548</c:v>
                </c:pt>
                <c:pt idx="248">
                  <c:v>-165.7204199865395</c:v>
                </c:pt>
                <c:pt idx="249">
                  <c:v>-182.74798924694869</c:v>
                </c:pt>
                <c:pt idx="250">
                  <c:v>-214.79403373120181</c:v>
                </c:pt>
                <c:pt idx="251">
                  <c:v>-234.40756561293659</c:v>
                </c:pt>
                <c:pt idx="252">
                  <c:v>-240.05689933952141</c:v>
                </c:pt>
                <c:pt idx="253">
                  <c:v>-242.3245896382208</c:v>
                </c:pt>
                <c:pt idx="254">
                  <c:v>-248.92874033267981</c:v>
                </c:pt>
              </c:numCache>
            </c:numRef>
          </c:val>
          <c:smooth val="0"/>
          <c:extLst>
            <c:ext xmlns:c16="http://schemas.microsoft.com/office/drawing/2014/chart" uri="{C3380CC4-5D6E-409C-BE32-E72D297353CC}">
              <c16:uniqueId val="{00000001-E7A5-074C-A48B-BA5014503FF4}"/>
            </c:ext>
          </c:extLst>
        </c:ser>
        <c:ser>
          <c:idx val="5"/>
          <c:order val="5"/>
          <c:tx>
            <c:strRef>
              <c:f>'UPS output'!$C$1</c:f>
              <c:strCache>
                <c:ptCount val="1"/>
                <c:pt idx="0">
                  <c:v>Voltage (3)</c:v>
                </c:pt>
              </c:strCache>
            </c:strRef>
          </c:tx>
          <c:marker>
            <c:symbol val="none"/>
          </c:marker>
          <c:val>
            <c:numRef>
              <c:f>'UPS output'!$C$2:$C$256</c:f>
              <c:numCache>
                <c:formatCode>General</c:formatCode>
                <c:ptCount val="255"/>
                <c:pt idx="0">
                  <c:v>277.57324936888222</c:v>
                </c:pt>
                <c:pt idx="1">
                  <c:v>277.57324936888222</c:v>
                </c:pt>
                <c:pt idx="2">
                  <c:v>265.89663353259658</c:v>
                </c:pt>
                <c:pt idx="3">
                  <c:v>255.39364688598971</c:v>
                </c:pt>
                <c:pt idx="4">
                  <c:v>245.88526124758241</c:v>
                </c:pt>
                <c:pt idx="5">
                  <c:v>236.5559037906516</c:v>
                </c:pt>
                <c:pt idx="6">
                  <c:v>226.47064956748841</c:v>
                </c:pt>
                <c:pt idx="7">
                  <c:v>217.28053625170631</c:v>
                </c:pt>
                <c:pt idx="8">
                  <c:v>206.9565777865744</c:v>
                </c:pt>
                <c:pt idx="9">
                  <c:v>195.93639861570171</c:v>
                </c:pt>
                <c:pt idx="10">
                  <c:v>185.15492368679679</c:v>
                </c:pt>
                <c:pt idx="11">
                  <c:v>174.21431259657959</c:v>
                </c:pt>
                <c:pt idx="12">
                  <c:v>163.45272968783999</c:v>
                </c:pt>
                <c:pt idx="13">
                  <c:v>161.00601120766399</c:v>
                </c:pt>
                <c:pt idx="14">
                  <c:v>143.9784419472542</c:v>
                </c:pt>
                <c:pt idx="15">
                  <c:v>115.1549047295731</c:v>
                </c:pt>
                <c:pt idx="16">
                  <c:v>91.105452351259402</c:v>
                </c:pt>
                <c:pt idx="17">
                  <c:v>71.153756126736553</c:v>
                </c:pt>
                <c:pt idx="18">
                  <c:v>55.777224539941813</c:v>
                </c:pt>
                <c:pt idx="19">
                  <c:v>43.682876280211197</c:v>
                </c:pt>
                <c:pt idx="20">
                  <c:v>27.888612269970679</c:v>
                </c:pt>
                <c:pt idx="21">
                  <c:v>14.302362497938001</c:v>
                </c:pt>
                <c:pt idx="22">
                  <c:v>5.1719252426479354</c:v>
                </c:pt>
                <c:pt idx="23">
                  <c:v>-7.1412352388869529</c:v>
                </c:pt>
                <c:pt idx="24">
                  <c:v>-20.110832385834939</c:v>
                </c:pt>
                <c:pt idx="25">
                  <c:v>-47.880092534821657</c:v>
                </c:pt>
                <c:pt idx="26">
                  <c:v>-68.547901485249795</c:v>
                </c:pt>
                <c:pt idx="27">
                  <c:v>-86.11255529008848</c:v>
                </c:pt>
                <c:pt idx="28">
                  <c:v>-99.221396578184084</c:v>
                </c:pt>
                <c:pt idx="29">
                  <c:v>-109.70449120462879</c:v>
                </c:pt>
                <c:pt idx="30">
                  <c:v>-120.5257501738611</c:v>
                </c:pt>
                <c:pt idx="31">
                  <c:v>-133.9727558047457</c:v>
                </c:pt>
                <c:pt idx="32">
                  <c:v>-151.7761138515535</c:v>
                </c:pt>
                <c:pt idx="33">
                  <c:v>-168.84346715229199</c:v>
                </c:pt>
                <c:pt idx="34">
                  <c:v>-168.56497886999529</c:v>
                </c:pt>
                <c:pt idx="35">
                  <c:v>-167.03329331736501</c:v>
                </c:pt>
                <c:pt idx="36">
                  <c:v>-194.0267646799542</c:v>
                </c:pt>
                <c:pt idx="37">
                  <c:v>-223.90457896632799</c:v>
                </c:pt>
                <c:pt idx="38">
                  <c:v>-239.7784110572255</c:v>
                </c:pt>
                <c:pt idx="39">
                  <c:v>-243.69713902953899</c:v>
                </c:pt>
                <c:pt idx="40">
                  <c:v>-245.60677296528581</c:v>
                </c:pt>
                <c:pt idx="41">
                  <c:v>-251.31578275236231</c:v>
                </c:pt>
                <c:pt idx="42">
                  <c:v>-263.58915919356951</c:v>
                </c:pt>
                <c:pt idx="43">
                  <c:v>-273.61473735624071</c:v>
                </c:pt>
                <c:pt idx="44">
                  <c:v>-283.48117935759512</c:v>
                </c:pt>
                <c:pt idx="45">
                  <c:v>-291.89550388698422</c:v>
                </c:pt>
                <c:pt idx="46">
                  <c:v>-298.77814286373962</c:v>
                </c:pt>
                <c:pt idx="47">
                  <c:v>-304.48715265081631</c:v>
                </c:pt>
                <c:pt idx="48">
                  <c:v>-309.12199334903562</c:v>
                </c:pt>
                <c:pt idx="49">
                  <c:v>-314.03532232955132</c:v>
                </c:pt>
                <c:pt idx="50">
                  <c:v>-320.40076878204059</c:v>
                </c:pt>
                <c:pt idx="51">
                  <c:v>-325.75172220616503</c:v>
                </c:pt>
                <c:pt idx="52">
                  <c:v>-329.41185391634679</c:v>
                </c:pt>
                <c:pt idx="53">
                  <c:v>-330.86397138832132</c:v>
                </c:pt>
                <c:pt idx="54">
                  <c:v>-332.83328138456062</c:v>
                </c:pt>
                <c:pt idx="55">
                  <c:v>-334.04669461456677</c:v>
                </c:pt>
                <c:pt idx="56">
                  <c:v>-336.41384501408561</c:v>
                </c:pt>
                <c:pt idx="57">
                  <c:v>-335.97622057047658</c:v>
                </c:pt>
                <c:pt idx="58">
                  <c:v>-328.75541725093359</c:v>
                </c:pt>
                <c:pt idx="59">
                  <c:v>-318.78951514875388</c:v>
                </c:pt>
                <c:pt idx="60">
                  <c:v>-309.32091355067269</c:v>
                </c:pt>
                <c:pt idx="61">
                  <c:v>-299.61360771062903</c:v>
                </c:pt>
                <c:pt idx="62">
                  <c:v>-295.07822711323001</c:v>
                </c:pt>
                <c:pt idx="63">
                  <c:v>-293.08902509682702</c:v>
                </c:pt>
                <c:pt idx="64">
                  <c:v>-288.99126894303618</c:v>
                </c:pt>
                <c:pt idx="65">
                  <c:v>-280.75597259512801</c:v>
                </c:pt>
                <c:pt idx="66">
                  <c:v>-267.7863754481736</c:v>
                </c:pt>
                <c:pt idx="67">
                  <c:v>-256.96511647894368</c:v>
                </c:pt>
                <c:pt idx="68">
                  <c:v>-248.80938821169511</c:v>
                </c:pt>
                <c:pt idx="69">
                  <c:v>-240.23592752099759</c:v>
                </c:pt>
                <c:pt idx="70">
                  <c:v>-230.21034935832651</c:v>
                </c:pt>
                <c:pt idx="71">
                  <c:v>-218.43427342122001</c:v>
                </c:pt>
                <c:pt idx="72">
                  <c:v>-206.33992516148939</c:v>
                </c:pt>
                <c:pt idx="73">
                  <c:v>-196.99067568439489</c:v>
                </c:pt>
                <c:pt idx="74">
                  <c:v>-187.24358580401949</c:v>
                </c:pt>
                <c:pt idx="75">
                  <c:v>-175.70621410888199</c:v>
                </c:pt>
                <c:pt idx="76">
                  <c:v>-165.6408519058823</c:v>
                </c:pt>
                <c:pt idx="77">
                  <c:v>-163.2538094861992</c:v>
                </c:pt>
                <c:pt idx="78">
                  <c:v>-146.6439726492336</c:v>
                </c:pt>
                <c:pt idx="79">
                  <c:v>-118.2381678549979</c:v>
                </c:pt>
                <c:pt idx="80">
                  <c:v>-94.208607496848913</c:v>
                </c:pt>
                <c:pt idx="81">
                  <c:v>-74.793995816754276</c:v>
                </c:pt>
                <c:pt idx="82">
                  <c:v>-59.238436048483223</c:v>
                </c:pt>
                <c:pt idx="83">
                  <c:v>-47.343007990392422</c:v>
                </c:pt>
                <c:pt idx="84">
                  <c:v>-35.924988416239238</c:v>
                </c:pt>
                <c:pt idx="85">
                  <c:v>-20.946297232723929</c:v>
                </c:pt>
                <c:pt idx="86">
                  <c:v>-6.6439347347861846</c:v>
                </c:pt>
                <c:pt idx="87">
                  <c:v>10.363742505459999</c:v>
                </c:pt>
                <c:pt idx="88">
                  <c:v>19.474287740585929</c:v>
                </c:pt>
                <c:pt idx="89">
                  <c:v>43.742552340703462</c:v>
                </c:pt>
                <c:pt idx="90">
                  <c:v>65.007121896051714</c:v>
                </c:pt>
                <c:pt idx="91">
                  <c:v>81.935231055642063</c:v>
                </c:pt>
                <c:pt idx="92">
                  <c:v>95.760185069643313</c:v>
                </c:pt>
                <c:pt idx="93">
                  <c:v>108.1728056519983</c:v>
                </c:pt>
                <c:pt idx="94">
                  <c:v>121.2617549199306</c:v>
                </c:pt>
                <c:pt idx="95">
                  <c:v>136.081309942134</c:v>
                </c:pt>
                <c:pt idx="96">
                  <c:v>149.94604799646271</c:v>
                </c:pt>
                <c:pt idx="97">
                  <c:v>163.47262170800349</c:v>
                </c:pt>
                <c:pt idx="98">
                  <c:v>164.22851847423661</c:v>
                </c:pt>
                <c:pt idx="99">
                  <c:v>167.4908097811377</c:v>
                </c:pt>
                <c:pt idx="100">
                  <c:v>196.8315395230828</c:v>
                </c:pt>
                <c:pt idx="101">
                  <c:v>222.89008593796331</c:v>
                </c:pt>
                <c:pt idx="102">
                  <c:v>236.23763146802739</c:v>
                </c:pt>
                <c:pt idx="103">
                  <c:v>240.69344398477031</c:v>
                </c:pt>
                <c:pt idx="104">
                  <c:v>244.1745475134756</c:v>
                </c:pt>
                <c:pt idx="105">
                  <c:v>250.8582662885905</c:v>
                </c:pt>
                <c:pt idx="106">
                  <c:v>260.90373647142241</c:v>
                </c:pt>
                <c:pt idx="107">
                  <c:v>272.06315978344651</c:v>
                </c:pt>
                <c:pt idx="108">
                  <c:v>281.47208532103332</c:v>
                </c:pt>
                <c:pt idx="109">
                  <c:v>288.49396843893402</c:v>
                </c:pt>
                <c:pt idx="110">
                  <c:v>293.18848519764708</c:v>
                </c:pt>
                <c:pt idx="111">
                  <c:v>298.5394386217713</c:v>
                </c:pt>
                <c:pt idx="112">
                  <c:v>306.37689456639919</c:v>
                </c:pt>
                <c:pt idx="113">
                  <c:v>313.63748192627031</c:v>
                </c:pt>
                <c:pt idx="114">
                  <c:v>321.29590968942227</c:v>
                </c:pt>
                <c:pt idx="115">
                  <c:v>324.47863291566688</c:v>
                </c:pt>
                <c:pt idx="116">
                  <c:v>325.41355786337618</c:v>
                </c:pt>
                <c:pt idx="117">
                  <c:v>327.32319179912349</c:v>
                </c:pt>
                <c:pt idx="118">
                  <c:v>329.75001825913421</c:v>
                </c:pt>
                <c:pt idx="119">
                  <c:v>332.27630481996721</c:v>
                </c:pt>
                <c:pt idx="120">
                  <c:v>333.39025794915187</c:v>
                </c:pt>
                <c:pt idx="121">
                  <c:v>330.02850654143123</c:v>
                </c:pt>
                <c:pt idx="122">
                  <c:v>324.47863291566688</c:v>
                </c:pt>
                <c:pt idx="123">
                  <c:v>318.09329444301221</c:v>
                </c:pt>
                <c:pt idx="124">
                  <c:v>308.44566466345958</c:v>
                </c:pt>
                <c:pt idx="125">
                  <c:v>298.30073437980332</c:v>
                </c:pt>
                <c:pt idx="126">
                  <c:v>293.14870115731901</c:v>
                </c:pt>
                <c:pt idx="127">
                  <c:v>288.5536444994288</c:v>
                </c:pt>
                <c:pt idx="128">
                  <c:v>282.26776612759431</c:v>
                </c:pt>
                <c:pt idx="129">
                  <c:v>275.26577502985572</c:v>
                </c:pt>
                <c:pt idx="130">
                  <c:v>265.18052080669202</c:v>
                </c:pt>
                <c:pt idx="131">
                  <c:v>255.49310698680901</c:v>
                </c:pt>
                <c:pt idx="132">
                  <c:v>245.7858011467618</c:v>
                </c:pt>
                <c:pt idx="133">
                  <c:v>236.53601177048799</c:v>
                </c:pt>
                <c:pt idx="134">
                  <c:v>227.5846026966741</c:v>
                </c:pt>
                <c:pt idx="135">
                  <c:v>217.10150807023001</c:v>
                </c:pt>
                <c:pt idx="136">
                  <c:v>204.82813162902349</c:v>
                </c:pt>
                <c:pt idx="137">
                  <c:v>193.4896801355257</c:v>
                </c:pt>
                <c:pt idx="138">
                  <c:v>184.31945883990761</c:v>
                </c:pt>
                <c:pt idx="139">
                  <c:v>174.850857241829</c:v>
                </c:pt>
                <c:pt idx="140">
                  <c:v>163.57208180882361</c:v>
                </c:pt>
                <c:pt idx="141">
                  <c:v>160.60817080438321</c:v>
                </c:pt>
                <c:pt idx="142">
                  <c:v>143.4214653826611</c:v>
                </c:pt>
                <c:pt idx="143">
                  <c:v>114.67749624563641</c:v>
                </c:pt>
                <c:pt idx="144">
                  <c:v>90.289879524534413</c:v>
                </c:pt>
                <c:pt idx="145">
                  <c:v>70.358075320175772</c:v>
                </c:pt>
                <c:pt idx="146">
                  <c:v>55.160571914856959</c:v>
                </c:pt>
                <c:pt idx="147">
                  <c:v>44.219960824640033</c:v>
                </c:pt>
                <c:pt idx="148">
                  <c:v>32.503560948026013</c:v>
                </c:pt>
                <c:pt idx="149">
                  <c:v>17.74368198631522</c:v>
                </c:pt>
                <c:pt idx="150">
                  <c:v>4.2966763554306198</c:v>
                </c:pt>
                <c:pt idx="151">
                  <c:v>-5.9676060492091807</c:v>
                </c:pt>
                <c:pt idx="152">
                  <c:v>-24.62632096306988</c:v>
                </c:pt>
                <c:pt idx="153">
                  <c:v>-52.057416769267718</c:v>
                </c:pt>
                <c:pt idx="154">
                  <c:v>-70.775807743620092</c:v>
                </c:pt>
                <c:pt idx="155">
                  <c:v>-85.456118624675497</c:v>
                </c:pt>
                <c:pt idx="156">
                  <c:v>-97.968199307850711</c:v>
                </c:pt>
                <c:pt idx="157">
                  <c:v>-109.048054539216</c:v>
                </c:pt>
                <c:pt idx="158">
                  <c:v>-121.2816469400946</c:v>
                </c:pt>
                <c:pt idx="159">
                  <c:v>-136.3399062042657</c:v>
                </c:pt>
                <c:pt idx="160">
                  <c:v>-152.1142781943399</c:v>
                </c:pt>
                <c:pt idx="161">
                  <c:v>-167.9085422045822</c:v>
                </c:pt>
                <c:pt idx="162">
                  <c:v>-168.30638260786299</c:v>
                </c:pt>
                <c:pt idx="163">
                  <c:v>-167.41124170048161</c:v>
                </c:pt>
                <c:pt idx="164">
                  <c:v>-193.76816841782221</c:v>
                </c:pt>
                <c:pt idx="165">
                  <c:v>-223.64598270419549</c:v>
                </c:pt>
                <c:pt idx="166">
                  <c:v>-240.45473974280199</c:v>
                </c:pt>
                <c:pt idx="167">
                  <c:v>-244.05519539249141</c:v>
                </c:pt>
                <c:pt idx="168">
                  <c:v>-246.52180589283131</c:v>
                </c:pt>
                <c:pt idx="169">
                  <c:v>-252.6485481033524</c:v>
                </c:pt>
                <c:pt idx="170">
                  <c:v>-262.85315444749688</c:v>
                </c:pt>
                <c:pt idx="171">
                  <c:v>-273.63462937640531</c:v>
                </c:pt>
                <c:pt idx="172">
                  <c:v>-282.78495865185897</c:v>
                </c:pt>
                <c:pt idx="173">
                  <c:v>-290.54284651583242</c:v>
                </c:pt>
                <c:pt idx="174">
                  <c:v>-297.22656529094519</c:v>
                </c:pt>
                <c:pt idx="175">
                  <c:v>-303.6914718442552</c:v>
                </c:pt>
                <c:pt idx="176">
                  <c:v>-309.85799809510468</c:v>
                </c:pt>
                <c:pt idx="177">
                  <c:v>-315.76592808382202</c:v>
                </c:pt>
                <c:pt idx="178">
                  <c:v>-320.40076878204059</c:v>
                </c:pt>
                <c:pt idx="179">
                  <c:v>-324.79690523828788</c:v>
                </c:pt>
                <c:pt idx="180">
                  <c:v>-328.83498533158979</c:v>
                </c:pt>
                <c:pt idx="181">
                  <c:v>-331.26181179160159</c:v>
                </c:pt>
                <c:pt idx="182">
                  <c:v>-333.78809835243197</c:v>
                </c:pt>
                <c:pt idx="183">
                  <c:v>-335.29989188489981</c:v>
                </c:pt>
                <c:pt idx="184">
                  <c:v>-336.01600461080483</c:v>
                </c:pt>
                <c:pt idx="185">
                  <c:v>-333.46982602980938</c:v>
                </c:pt>
                <c:pt idx="186">
                  <c:v>-328.39736088798122</c:v>
                </c:pt>
                <c:pt idx="187">
                  <c:v>-321.37547777007819</c:v>
                </c:pt>
                <c:pt idx="188">
                  <c:v>-312.64288091806981</c:v>
                </c:pt>
                <c:pt idx="189">
                  <c:v>-303.13449527966242</c:v>
                </c:pt>
                <c:pt idx="190">
                  <c:v>-296.01315206093858</c:v>
                </c:pt>
                <c:pt idx="191">
                  <c:v>-289.13051308418358</c:v>
                </c:pt>
                <c:pt idx="192">
                  <c:v>-284.49567238596569</c:v>
                </c:pt>
                <c:pt idx="193">
                  <c:v>-276.81735260264958</c:v>
                </c:pt>
                <c:pt idx="194">
                  <c:v>-267.62723928686768</c:v>
                </c:pt>
                <c:pt idx="195">
                  <c:v>-258.33766587026548</c:v>
                </c:pt>
                <c:pt idx="196">
                  <c:v>-248.29219568743031</c:v>
                </c:pt>
                <c:pt idx="197">
                  <c:v>-237.888669141642</c:v>
                </c:pt>
                <c:pt idx="198">
                  <c:v>-227.5846026966741</c:v>
                </c:pt>
                <c:pt idx="199">
                  <c:v>-219.76703877221021</c:v>
                </c:pt>
                <c:pt idx="200">
                  <c:v>-211.19357808151241</c:v>
                </c:pt>
                <c:pt idx="201">
                  <c:v>-198.56214527735361</c:v>
                </c:pt>
                <c:pt idx="202">
                  <c:v>-185.77157631188169</c:v>
                </c:pt>
                <c:pt idx="203">
                  <c:v>-173.41863179001851</c:v>
                </c:pt>
                <c:pt idx="204">
                  <c:v>-166.03869230916339</c:v>
                </c:pt>
                <c:pt idx="205">
                  <c:v>-165.024199280798</c:v>
                </c:pt>
                <c:pt idx="206">
                  <c:v>-152.49222657745909</c:v>
                </c:pt>
                <c:pt idx="207">
                  <c:v>-119.9090975487765</c:v>
                </c:pt>
                <c:pt idx="208">
                  <c:v>-93.492494770943821</c:v>
                </c:pt>
                <c:pt idx="209">
                  <c:v>-73.302094304452154</c:v>
                </c:pt>
                <c:pt idx="210">
                  <c:v>-57.607290395032493</c:v>
                </c:pt>
                <c:pt idx="211">
                  <c:v>-45.65218627645023</c:v>
                </c:pt>
                <c:pt idx="212">
                  <c:v>-33.657298117539781</c:v>
                </c:pt>
                <c:pt idx="213">
                  <c:v>-20.09094036567091</c:v>
                </c:pt>
                <c:pt idx="214">
                  <c:v>-7.1213432187229557</c:v>
                </c:pt>
                <c:pt idx="215">
                  <c:v>4.2568923151025597</c:v>
                </c:pt>
                <c:pt idx="216">
                  <c:v>18.02217026861172</c:v>
                </c:pt>
                <c:pt idx="217">
                  <c:v>45.552726175629999</c:v>
                </c:pt>
                <c:pt idx="218">
                  <c:v>67.553300477047912</c:v>
                </c:pt>
                <c:pt idx="219">
                  <c:v>84.799681959262699</c:v>
                </c:pt>
                <c:pt idx="220">
                  <c:v>96.376837694727726</c:v>
                </c:pt>
                <c:pt idx="221">
                  <c:v>106.56155201871189</c:v>
                </c:pt>
                <c:pt idx="222">
                  <c:v>119.55104118582391</c:v>
                </c:pt>
                <c:pt idx="223">
                  <c:v>134.72865257097919</c:v>
                </c:pt>
                <c:pt idx="224">
                  <c:v>150.28421233925121</c:v>
                </c:pt>
                <c:pt idx="225">
                  <c:v>164.9645232203053</c:v>
                </c:pt>
                <c:pt idx="226">
                  <c:v>163.87046211128421</c:v>
                </c:pt>
                <c:pt idx="227">
                  <c:v>166.2773965511318</c:v>
                </c:pt>
                <c:pt idx="228">
                  <c:v>196.692295381935</c:v>
                </c:pt>
                <c:pt idx="229">
                  <c:v>224.24274330911689</c:v>
                </c:pt>
                <c:pt idx="230">
                  <c:v>236.59568783098001</c:v>
                </c:pt>
                <c:pt idx="231">
                  <c:v>239.53970681525661</c:v>
                </c:pt>
                <c:pt idx="232">
                  <c:v>243.97562731183541</c:v>
                </c:pt>
                <c:pt idx="233">
                  <c:v>249.16744457464731</c:v>
                </c:pt>
                <c:pt idx="234">
                  <c:v>260.64514020929289</c:v>
                </c:pt>
                <c:pt idx="235">
                  <c:v>272.97819271098939</c:v>
                </c:pt>
                <c:pt idx="236">
                  <c:v>281.79035764365688</c:v>
                </c:pt>
                <c:pt idx="237">
                  <c:v>289.80684176976263</c:v>
                </c:pt>
                <c:pt idx="238">
                  <c:v>295.53574357700188</c:v>
                </c:pt>
                <c:pt idx="239">
                  <c:v>300.1109082147297</c:v>
                </c:pt>
                <c:pt idx="240">
                  <c:v>305.24304941704918</c:v>
                </c:pt>
                <c:pt idx="241">
                  <c:v>311.46925172839121</c:v>
                </c:pt>
                <c:pt idx="242">
                  <c:v>317.89437424137111</c:v>
                </c:pt>
                <c:pt idx="243">
                  <c:v>324.73722917779918</c:v>
                </c:pt>
                <c:pt idx="244">
                  <c:v>328.3177928073253</c:v>
                </c:pt>
                <c:pt idx="245">
                  <c:v>328.19844068634211</c:v>
                </c:pt>
                <c:pt idx="246">
                  <c:v>329.86937038011939</c:v>
                </c:pt>
                <c:pt idx="247">
                  <c:v>332.15695269898299</c:v>
                </c:pt>
                <c:pt idx="248">
                  <c:v>332.95263350554421</c:v>
                </c:pt>
                <c:pt idx="249">
                  <c:v>331.20213573110863</c:v>
                </c:pt>
                <c:pt idx="250">
                  <c:v>325.11517756091621</c:v>
                </c:pt>
                <c:pt idx="251">
                  <c:v>317.71534605989672</c:v>
                </c:pt>
                <c:pt idx="252">
                  <c:v>307.90858011902981</c:v>
                </c:pt>
                <c:pt idx="253">
                  <c:v>298.02224609750652</c:v>
                </c:pt>
                <c:pt idx="254">
                  <c:v>292.49226449190593</c:v>
                </c:pt>
              </c:numCache>
            </c:numRef>
          </c:val>
          <c:smooth val="0"/>
          <c:extLst>
            <c:ext xmlns:c16="http://schemas.microsoft.com/office/drawing/2014/chart" uri="{C3380CC4-5D6E-409C-BE32-E72D297353CC}">
              <c16:uniqueId val="{00000002-E7A5-074C-A48B-BA5014503FF4}"/>
            </c:ext>
          </c:extLst>
        </c:ser>
        <c:ser>
          <c:idx val="0"/>
          <c:order val="0"/>
          <c:tx>
            <c:strRef>
              <c:f>'UPS output'!$A$1</c:f>
              <c:strCache>
                <c:ptCount val="1"/>
                <c:pt idx="0">
                  <c:v>Voltage (1)</c:v>
                </c:pt>
              </c:strCache>
            </c:strRef>
          </c:tx>
          <c:spPr>
            <a:ln>
              <a:solidFill>
                <a:srgbClr val="FF0000"/>
              </a:solidFill>
            </a:ln>
          </c:spPr>
          <c:marker>
            <c:symbol val="none"/>
          </c:marker>
          <c:val>
            <c:numRef>
              <c:f>'UPS output'!$A$2:$A$256</c:f>
              <c:numCache>
                <c:formatCode>General</c:formatCode>
                <c:ptCount val="255"/>
                <c:pt idx="0">
                  <c:v>-4.1773242344464254</c:v>
                </c:pt>
                <c:pt idx="1">
                  <c:v>-4.1773242344464254</c:v>
                </c:pt>
                <c:pt idx="2">
                  <c:v>9.9261180618512679</c:v>
                </c:pt>
                <c:pt idx="3">
                  <c:v>33.716974178031883</c:v>
                </c:pt>
                <c:pt idx="4">
                  <c:v>56.035820802074213</c:v>
                </c:pt>
                <c:pt idx="5">
                  <c:v>74.038099050521211</c:v>
                </c:pt>
                <c:pt idx="6">
                  <c:v>88.042081245999441</c:v>
                </c:pt>
                <c:pt idx="7">
                  <c:v>98.684312033755006</c:v>
                </c:pt>
                <c:pt idx="8">
                  <c:v>111.69369322103179</c:v>
                </c:pt>
                <c:pt idx="9">
                  <c:v>125.3992951140489</c:v>
                </c:pt>
                <c:pt idx="10">
                  <c:v>141.35269528560141</c:v>
                </c:pt>
                <c:pt idx="11">
                  <c:v>156.5303066707568</c:v>
                </c:pt>
                <c:pt idx="12">
                  <c:v>168.52519482966721</c:v>
                </c:pt>
                <c:pt idx="13">
                  <c:v>166.99350927703699</c:v>
                </c:pt>
                <c:pt idx="14">
                  <c:v>173.8562562336277</c:v>
                </c:pt>
                <c:pt idx="15">
                  <c:v>207.334526169691</c:v>
                </c:pt>
                <c:pt idx="16">
                  <c:v>230.25013339865421</c:v>
                </c:pt>
                <c:pt idx="17">
                  <c:v>239.81819509755269</c:v>
                </c:pt>
                <c:pt idx="18">
                  <c:v>241.98642529543241</c:v>
                </c:pt>
                <c:pt idx="19">
                  <c:v>246.70083407430701</c:v>
                </c:pt>
                <c:pt idx="20">
                  <c:v>255.69202718844971</c:v>
                </c:pt>
                <c:pt idx="21">
                  <c:v>266.71220635932241</c:v>
                </c:pt>
                <c:pt idx="22">
                  <c:v>277.85173765117702</c:v>
                </c:pt>
                <c:pt idx="23">
                  <c:v>285.25156915219708</c:v>
                </c:pt>
                <c:pt idx="24">
                  <c:v>291.33852732239188</c:v>
                </c:pt>
                <c:pt idx="25">
                  <c:v>296.7093727666774</c:v>
                </c:pt>
                <c:pt idx="26">
                  <c:v>304.18877234835583</c:v>
                </c:pt>
                <c:pt idx="27">
                  <c:v>310.85259910330728</c:v>
                </c:pt>
                <c:pt idx="28">
                  <c:v>317.3373976767802</c:v>
                </c:pt>
                <c:pt idx="29">
                  <c:v>321.89267029434399</c:v>
                </c:pt>
                <c:pt idx="30">
                  <c:v>323.58349200828269</c:v>
                </c:pt>
                <c:pt idx="31">
                  <c:v>325.97053442796857</c:v>
                </c:pt>
                <c:pt idx="32">
                  <c:v>328.19844068634211</c:v>
                </c:pt>
                <c:pt idx="33">
                  <c:v>330.12796664225198</c:v>
                </c:pt>
                <c:pt idx="34">
                  <c:v>332.01770855783423</c:v>
                </c:pt>
                <c:pt idx="35">
                  <c:v>331.91824845701137</c:v>
                </c:pt>
                <c:pt idx="36">
                  <c:v>329.35217785585468</c:v>
                </c:pt>
                <c:pt idx="37">
                  <c:v>326.68664715387462</c:v>
                </c:pt>
                <c:pt idx="38">
                  <c:v>319.4658438343327</c:v>
                </c:pt>
                <c:pt idx="39">
                  <c:v>310.55421880084651</c:v>
                </c:pt>
                <c:pt idx="40">
                  <c:v>300.86680498096302</c:v>
                </c:pt>
                <c:pt idx="41">
                  <c:v>294.79973883093351</c:v>
                </c:pt>
                <c:pt idx="42">
                  <c:v>289.5084614673014</c:v>
                </c:pt>
                <c:pt idx="43">
                  <c:v>282.84463471235199</c:v>
                </c:pt>
                <c:pt idx="44">
                  <c:v>273.75398149738902</c:v>
                </c:pt>
                <c:pt idx="45">
                  <c:v>263.88753949602858</c:v>
                </c:pt>
                <c:pt idx="46">
                  <c:v>254.79688628106771</c:v>
                </c:pt>
                <c:pt idx="47">
                  <c:v>246.14385750971431</c:v>
                </c:pt>
                <c:pt idx="48">
                  <c:v>235.56130278245041</c:v>
                </c:pt>
                <c:pt idx="49">
                  <c:v>225.19756027699029</c:v>
                </c:pt>
                <c:pt idx="50">
                  <c:v>215.39079433612341</c:v>
                </c:pt>
                <c:pt idx="51">
                  <c:v>203.6743944595093</c:v>
                </c:pt>
                <c:pt idx="52">
                  <c:v>193.19129983306519</c:v>
                </c:pt>
                <c:pt idx="53">
                  <c:v>182.46950096465221</c:v>
                </c:pt>
                <c:pt idx="54">
                  <c:v>169.79828412016491</c:v>
                </c:pt>
                <c:pt idx="55">
                  <c:v>166.53599281326419</c:v>
                </c:pt>
                <c:pt idx="56">
                  <c:v>162.2194244376696</c:v>
                </c:pt>
                <c:pt idx="57">
                  <c:v>138.0705119585364</c:v>
                </c:pt>
                <c:pt idx="58">
                  <c:v>105.74597919198671</c:v>
                </c:pt>
                <c:pt idx="59">
                  <c:v>82.134151257282355</c:v>
                </c:pt>
                <c:pt idx="60">
                  <c:v>63.296408161945372</c:v>
                </c:pt>
                <c:pt idx="61">
                  <c:v>50.366595055325483</c:v>
                </c:pt>
                <c:pt idx="62">
                  <c:v>41.494754062167843</c:v>
                </c:pt>
                <c:pt idx="63">
                  <c:v>31.409499839004219</c:v>
                </c:pt>
                <c:pt idx="64">
                  <c:v>16.430808655489301</c:v>
                </c:pt>
                <c:pt idx="65">
                  <c:v>-1.392441411482142</c:v>
                </c:pt>
                <c:pt idx="66">
                  <c:v>-13.50668169137678</c:v>
                </c:pt>
                <c:pt idx="67">
                  <c:v>-28.84342923784428</c:v>
                </c:pt>
                <c:pt idx="68">
                  <c:v>-51.997740708776</c:v>
                </c:pt>
                <c:pt idx="69">
                  <c:v>-72.526305518054926</c:v>
                </c:pt>
                <c:pt idx="70">
                  <c:v>-89.653334879285239</c:v>
                </c:pt>
                <c:pt idx="71">
                  <c:v>-102.1455235422973</c:v>
                </c:pt>
                <c:pt idx="72">
                  <c:v>-113.5834351366144</c:v>
                </c:pt>
                <c:pt idx="73">
                  <c:v>-126.4734642029066</c:v>
                </c:pt>
                <c:pt idx="74">
                  <c:v>-140.81561074117201</c:v>
                </c:pt>
                <c:pt idx="75">
                  <c:v>-155.3566774810794</c:v>
                </c:pt>
                <c:pt idx="76">
                  <c:v>-166.8343731157247</c:v>
                </c:pt>
                <c:pt idx="77">
                  <c:v>-165.680635946211</c:v>
                </c:pt>
                <c:pt idx="78">
                  <c:v>-174.57236895953261</c:v>
                </c:pt>
                <c:pt idx="79">
                  <c:v>-207.4737703108392</c:v>
                </c:pt>
                <c:pt idx="80">
                  <c:v>-229.55391269291309</c:v>
                </c:pt>
                <c:pt idx="81">
                  <c:v>-238.32629358525099</c:v>
                </c:pt>
                <c:pt idx="82">
                  <c:v>-240.31549560165371</c:v>
                </c:pt>
                <c:pt idx="83">
                  <c:v>-245.3481767031534</c:v>
                </c:pt>
                <c:pt idx="84">
                  <c:v>-254.33936981729599</c:v>
                </c:pt>
                <c:pt idx="85">
                  <c:v>-266.51328615768159</c:v>
                </c:pt>
                <c:pt idx="86">
                  <c:v>-277.91141371166862</c:v>
                </c:pt>
                <c:pt idx="87">
                  <c:v>-284.27686016416197</c:v>
                </c:pt>
                <c:pt idx="88">
                  <c:v>-290.38371035451871</c:v>
                </c:pt>
                <c:pt idx="89">
                  <c:v>-296.09272014159518</c:v>
                </c:pt>
                <c:pt idx="90">
                  <c:v>-301.6624857875243</c:v>
                </c:pt>
                <c:pt idx="91">
                  <c:v>-308.56501678444272</c:v>
                </c:pt>
                <c:pt idx="92">
                  <c:v>-315.70625202332968</c:v>
                </c:pt>
                <c:pt idx="93">
                  <c:v>-320.83839322564887</c:v>
                </c:pt>
                <c:pt idx="94">
                  <c:v>-324.10068453255172</c:v>
                </c:pt>
                <c:pt idx="95">
                  <c:v>-325.09528554075212</c:v>
                </c:pt>
                <c:pt idx="96">
                  <c:v>-327.14416361764802</c:v>
                </c:pt>
                <c:pt idx="97">
                  <c:v>-330.60537512618862</c:v>
                </c:pt>
                <c:pt idx="98">
                  <c:v>-332.27630481996721</c:v>
                </c:pt>
                <c:pt idx="99">
                  <c:v>-331.95803249734217</c:v>
                </c:pt>
                <c:pt idx="100">
                  <c:v>-329.43174593650821</c:v>
                </c:pt>
                <c:pt idx="101">
                  <c:v>-325.15496160124502</c:v>
                </c:pt>
                <c:pt idx="102">
                  <c:v>-317.89437424137111</c:v>
                </c:pt>
                <c:pt idx="103">
                  <c:v>-309.40048163133298</c:v>
                </c:pt>
                <c:pt idx="104">
                  <c:v>-298.69857478308319</c:v>
                </c:pt>
                <c:pt idx="105">
                  <c:v>-291.23906722157159</c:v>
                </c:pt>
                <c:pt idx="106">
                  <c:v>-286.90260682581402</c:v>
                </c:pt>
                <c:pt idx="107">
                  <c:v>-280.69629653463579</c:v>
                </c:pt>
                <c:pt idx="108">
                  <c:v>-272.85884059000858</c:v>
                </c:pt>
                <c:pt idx="109">
                  <c:v>-263.21121081045283</c:v>
                </c:pt>
                <c:pt idx="110">
                  <c:v>-252.27059972023579</c:v>
                </c:pt>
                <c:pt idx="111">
                  <c:v>-242.12566943658041</c:v>
                </c:pt>
                <c:pt idx="112">
                  <c:v>-232.2194433948932</c:v>
                </c:pt>
                <c:pt idx="113">
                  <c:v>-223.16857422025831</c:v>
                </c:pt>
                <c:pt idx="114">
                  <c:v>-213.89889282382109</c:v>
                </c:pt>
                <c:pt idx="115">
                  <c:v>-203.69428647967371</c:v>
                </c:pt>
                <c:pt idx="116">
                  <c:v>-191.14242175617011</c:v>
                </c:pt>
                <c:pt idx="117">
                  <c:v>-178.51098895201099</c:v>
                </c:pt>
                <c:pt idx="118">
                  <c:v>-167.51070180130139</c:v>
                </c:pt>
                <c:pt idx="119">
                  <c:v>-167.35156563998939</c:v>
                </c:pt>
                <c:pt idx="120">
                  <c:v>-160.56838676405499</c:v>
                </c:pt>
                <c:pt idx="121">
                  <c:v>-133.09750691752919</c:v>
                </c:pt>
                <c:pt idx="122">
                  <c:v>-101.25038263491579</c:v>
                </c:pt>
                <c:pt idx="123">
                  <c:v>-79.369160454482099</c:v>
                </c:pt>
                <c:pt idx="124">
                  <c:v>-63.694248565225983</c:v>
                </c:pt>
                <c:pt idx="125">
                  <c:v>-56.911069689290933</c:v>
                </c:pt>
                <c:pt idx="126">
                  <c:v>-48.238148897774302</c:v>
                </c:pt>
                <c:pt idx="127">
                  <c:v>-33.657298117539781</c:v>
                </c:pt>
                <c:pt idx="128">
                  <c:v>-13.72549391318112</c:v>
                </c:pt>
                <c:pt idx="129">
                  <c:v>8.5336766503691273</c:v>
                </c:pt>
                <c:pt idx="130">
                  <c:v>17.42540966369079</c:v>
                </c:pt>
                <c:pt idx="131">
                  <c:v>33.398701855407353</c:v>
                </c:pt>
                <c:pt idx="132">
                  <c:v>51.361196063526997</c:v>
                </c:pt>
                <c:pt idx="133">
                  <c:v>69.781206735419346</c:v>
                </c:pt>
                <c:pt idx="134">
                  <c:v>87.266292459602326</c:v>
                </c:pt>
                <c:pt idx="135">
                  <c:v>100.7530821308147</c:v>
                </c:pt>
                <c:pt idx="136">
                  <c:v>112.9667825115295</c:v>
                </c:pt>
                <c:pt idx="137">
                  <c:v>126.9906567271716</c:v>
                </c:pt>
                <c:pt idx="138">
                  <c:v>141.61129154773431</c:v>
                </c:pt>
                <c:pt idx="139">
                  <c:v>155.5357056625549</c:v>
                </c:pt>
                <c:pt idx="140">
                  <c:v>168.54508684983131</c:v>
                </c:pt>
                <c:pt idx="141">
                  <c:v>166.99350927703699</c:v>
                </c:pt>
                <c:pt idx="142">
                  <c:v>173.21971158837789</c:v>
                </c:pt>
                <c:pt idx="143">
                  <c:v>208.48826333920499</c:v>
                </c:pt>
                <c:pt idx="144">
                  <c:v>233.09469228211029</c:v>
                </c:pt>
                <c:pt idx="145">
                  <c:v>239.06229833132011</c:v>
                </c:pt>
                <c:pt idx="146">
                  <c:v>239.8579791378811</c:v>
                </c:pt>
                <c:pt idx="147">
                  <c:v>246.0841814492226</c:v>
                </c:pt>
                <c:pt idx="148">
                  <c:v>256.78608829746992</c:v>
                </c:pt>
                <c:pt idx="149">
                  <c:v>268.24389191195269</c:v>
                </c:pt>
                <c:pt idx="150">
                  <c:v>278.96569078036532</c:v>
                </c:pt>
                <c:pt idx="151">
                  <c:v>285.35102925301902</c:v>
                </c:pt>
                <c:pt idx="152">
                  <c:v>289.80684176976263</c:v>
                </c:pt>
                <c:pt idx="153">
                  <c:v>295.85401589962731</c:v>
                </c:pt>
                <c:pt idx="154">
                  <c:v>304.20866436851958</c:v>
                </c:pt>
                <c:pt idx="155">
                  <c:v>312.12568839380498</c:v>
                </c:pt>
                <c:pt idx="156">
                  <c:v>317.51642585825618</c:v>
                </c:pt>
                <c:pt idx="157">
                  <c:v>320.18195656023659</c:v>
                </c:pt>
                <c:pt idx="158">
                  <c:v>322.8474872622167</c:v>
                </c:pt>
                <c:pt idx="159">
                  <c:v>325.91085836747658</c:v>
                </c:pt>
                <c:pt idx="160">
                  <c:v>328.47692896863339</c:v>
                </c:pt>
                <c:pt idx="161">
                  <c:v>330.56559108586072</c:v>
                </c:pt>
                <c:pt idx="162">
                  <c:v>332.65425320308378</c:v>
                </c:pt>
                <c:pt idx="163">
                  <c:v>333.01230956603632</c:v>
                </c:pt>
                <c:pt idx="164">
                  <c:v>329.71023421880687</c:v>
                </c:pt>
                <c:pt idx="165">
                  <c:v>326.94524341600697</c:v>
                </c:pt>
                <c:pt idx="166">
                  <c:v>320.55990494335379</c:v>
                </c:pt>
                <c:pt idx="167">
                  <c:v>310.55421880084651</c:v>
                </c:pt>
                <c:pt idx="168">
                  <c:v>299.77274387194132</c:v>
                </c:pt>
                <c:pt idx="169">
                  <c:v>292.11431610878918</c:v>
                </c:pt>
                <c:pt idx="170">
                  <c:v>288.61332055992</c:v>
                </c:pt>
                <c:pt idx="171">
                  <c:v>285.60962551515229</c:v>
                </c:pt>
                <c:pt idx="172">
                  <c:v>275.56415533231632</c:v>
                </c:pt>
                <c:pt idx="173">
                  <c:v>264.24559585898157</c:v>
                </c:pt>
                <c:pt idx="174">
                  <c:v>253.08617254696131</c:v>
                </c:pt>
                <c:pt idx="175">
                  <c:v>242.60307792051691</c:v>
                </c:pt>
                <c:pt idx="176">
                  <c:v>234.14896935080421</c:v>
                </c:pt>
                <c:pt idx="177">
                  <c:v>225.85399694240411</c:v>
                </c:pt>
                <c:pt idx="178">
                  <c:v>216.22625918301259</c:v>
                </c:pt>
                <c:pt idx="179">
                  <c:v>205.14640395164761</c:v>
                </c:pt>
                <c:pt idx="180">
                  <c:v>191.898318522404</c:v>
                </c:pt>
                <c:pt idx="181">
                  <c:v>179.62494208119631</c:v>
                </c:pt>
                <c:pt idx="182">
                  <c:v>169.75850007983701</c:v>
                </c:pt>
                <c:pt idx="183">
                  <c:v>165.26290352276621</c:v>
                </c:pt>
                <c:pt idx="184">
                  <c:v>160.80709100602371</c:v>
                </c:pt>
                <c:pt idx="185">
                  <c:v>137.79202367624001</c:v>
                </c:pt>
                <c:pt idx="186">
                  <c:v>105.52716697018229</c:v>
                </c:pt>
                <c:pt idx="187">
                  <c:v>81.895447015313948</c:v>
                </c:pt>
                <c:pt idx="188">
                  <c:v>63.594788464405831</c:v>
                </c:pt>
                <c:pt idx="189">
                  <c:v>50.883787579589892</c:v>
                </c:pt>
                <c:pt idx="190">
                  <c:v>42.131298707416803</c:v>
                </c:pt>
                <c:pt idx="191">
                  <c:v>33.458377915899447</c:v>
                </c:pt>
                <c:pt idx="192">
                  <c:v>16.80875703860583</c:v>
                </c:pt>
                <c:pt idx="193">
                  <c:v>0.73600474606913302</c:v>
                </c:pt>
                <c:pt idx="194">
                  <c:v>-11.994888158910451</c:v>
                </c:pt>
                <c:pt idx="195">
                  <c:v>-36.561533061488248</c:v>
                </c:pt>
                <c:pt idx="196">
                  <c:v>-57.647074435360281</c:v>
                </c:pt>
                <c:pt idx="197">
                  <c:v>-74.356371373145592</c:v>
                </c:pt>
                <c:pt idx="198">
                  <c:v>-86.550179733697149</c:v>
                </c:pt>
                <c:pt idx="199">
                  <c:v>-97.331654662601736</c:v>
                </c:pt>
                <c:pt idx="200">
                  <c:v>-111.39531291857109</c:v>
                </c:pt>
                <c:pt idx="201">
                  <c:v>-127.1100088481554</c:v>
                </c:pt>
                <c:pt idx="202">
                  <c:v>-142.6456765962632</c:v>
                </c:pt>
                <c:pt idx="203">
                  <c:v>-157.0872832353497</c:v>
                </c:pt>
                <c:pt idx="204">
                  <c:v>-166.03869230916339</c:v>
                </c:pt>
                <c:pt idx="205">
                  <c:v>-167.37145766015351</c:v>
                </c:pt>
                <c:pt idx="206">
                  <c:v>-171.86705421722471</c:v>
                </c:pt>
                <c:pt idx="207">
                  <c:v>-204.68888748787549</c:v>
                </c:pt>
                <c:pt idx="208">
                  <c:v>-228.40017552339941</c:v>
                </c:pt>
                <c:pt idx="209">
                  <c:v>-239.18165045230401</c:v>
                </c:pt>
                <c:pt idx="210">
                  <c:v>-243.19983852543811</c:v>
                </c:pt>
                <c:pt idx="211">
                  <c:v>-248.0534914454617</c:v>
                </c:pt>
                <c:pt idx="212">
                  <c:v>-255.49310698680901</c:v>
                </c:pt>
                <c:pt idx="213">
                  <c:v>-264.8423564639034</c:v>
                </c:pt>
                <c:pt idx="214">
                  <c:v>-274.72869048542668</c:v>
                </c:pt>
                <c:pt idx="215">
                  <c:v>-283.79945168022459</c:v>
                </c:pt>
                <c:pt idx="216">
                  <c:v>-289.54824550762919</c:v>
                </c:pt>
                <c:pt idx="217">
                  <c:v>-295.61531165765871</c:v>
                </c:pt>
                <c:pt idx="218">
                  <c:v>-303.3533075014667</c:v>
                </c:pt>
                <c:pt idx="219">
                  <c:v>-309.59940183297232</c:v>
                </c:pt>
                <c:pt idx="220">
                  <c:v>-316.62128495087421</c:v>
                </c:pt>
                <c:pt idx="221">
                  <c:v>-321.63407403221072</c:v>
                </c:pt>
                <c:pt idx="222">
                  <c:v>-323.8818723107471</c:v>
                </c:pt>
                <c:pt idx="223">
                  <c:v>-325.85118230698532</c:v>
                </c:pt>
                <c:pt idx="224">
                  <c:v>-326.66675513371138</c:v>
                </c:pt>
                <c:pt idx="225">
                  <c:v>-329.11347361388698</c:v>
                </c:pt>
                <c:pt idx="226">
                  <c:v>-331.361271892422</c:v>
                </c:pt>
                <c:pt idx="227">
                  <c:v>-331.99781653766888</c:v>
                </c:pt>
                <c:pt idx="228">
                  <c:v>-328.89466139208201</c:v>
                </c:pt>
                <c:pt idx="229">
                  <c:v>-326.20923866993832</c:v>
                </c:pt>
                <c:pt idx="230">
                  <c:v>-319.80400817712001</c:v>
                </c:pt>
                <c:pt idx="231">
                  <c:v>-309.91767415559679</c:v>
                </c:pt>
                <c:pt idx="232">
                  <c:v>-299.89209599292519</c:v>
                </c:pt>
                <c:pt idx="233">
                  <c:v>-292.59172459272611</c:v>
                </c:pt>
                <c:pt idx="234">
                  <c:v>-286.88271480564919</c:v>
                </c:pt>
                <c:pt idx="235">
                  <c:v>-280.45759229266719</c:v>
                </c:pt>
                <c:pt idx="236">
                  <c:v>-272.28197200525022</c:v>
                </c:pt>
                <c:pt idx="237">
                  <c:v>-262.93272252815649</c:v>
                </c:pt>
                <c:pt idx="238">
                  <c:v>-252.74800820417221</c:v>
                </c:pt>
                <c:pt idx="239">
                  <c:v>-241.88696519461189</c:v>
                </c:pt>
                <c:pt idx="240">
                  <c:v>-231.72214289079261</c:v>
                </c:pt>
                <c:pt idx="241">
                  <c:v>-222.33310937337001</c:v>
                </c:pt>
                <c:pt idx="242">
                  <c:v>-213.79943272300059</c:v>
                </c:pt>
                <c:pt idx="243">
                  <c:v>-204.74856354836629</c:v>
                </c:pt>
                <c:pt idx="244">
                  <c:v>-192.77356740962031</c:v>
                </c:pt>
                <c:pt idx="245">
                  <c:v>-179.64483410135969</c:v>
                </c:pt>
                <c:pt idx="246">
                  <c:v>-168.06767836589461</c:v>
                </c:pt>
                <c:pt idx="247">
                  <c:v>-166.11826038981951</c:v>
                </c:pt>
                <c:pt idx="248">
                  <c:v>-161.0259032278274</c:v>
                </c:pt>
                <c:pt idx="249">
                  <c:v>-137.09580297049931</c:v>
                </c:pt>
                <c:pt idx="250">
                  <c:v>-105.26857070804989</c:v>
                </c:pt>
                <c:pt idx="251">
                  <c:v>-81.835770954820958</c:v>
                </c:pt>
                <c:pt idx="252">
                  <c:v>-63.336192202273452</c:v>
                </c:pt>
                <c:pt idx="253">
                  <c:v>-50.287026974669352</c:v>
                </c:pt>
                <c:pt idx="254">
                  <c:v>-42.946871534141998</c:v>
                </c:pt>
              </c:numCache>
            </c:numRef>
          </c:val>
          <c:smooth val="0"/>
          <c:extLst>
            <c:ext xmlns:c16="http://schemas.microsoft.com/office/drawing/2014/chart" uri="{C3380CC4-5D6E-409C-BE32-E72D297353CC}">
              <c16:uniqueId val="{00000003-E7A5-074C-A48B-BA5014503FF4}"/>
            </c:ext>
          </c:extLst>
        </c:ser>
        <c:ser>
          <c:idx val="1"/>
          <c:order val="1"/>
          <c:tx>
            <c:strRef>
              <c:f>'UPS output'!$B$1</c:f>
              <c:strCache>
                <c:ptCount val="1"/>
                <c:pt idx="0">
                  <c:v>Voltage (2)</c:v>
                </c:pt>
              </c:strCache>
            </c:strRef>
          </c:tx>
          <c:marker>
            <c:symbol val="none"/>
          </c:marker>
          <c:val>
            <c:numRef>
              <c:f>'UPS output'!$B$2:$B$256</c:f>
              <c:numCache>
                <c:formatCode>General</c:formatCode>
                <c:ptCount val="255"/>
                <c:pt idx="0">
                  <c:v>-277.21519300593019</c:v>
                </c:pt>
                <c:pt idx="1">
                  <c:v>-277.21519300593019</c:v>
                </c:pt>
                <c:pt idx="2">
                  <c:v>-284.33653622465192</c:v>
                </c:pt>
                <c:pt idx="3">
                  <c:v>-292.17399216928152</c:v>
                </c:pt>
                <c:pt idx="4">
                  <c:v>-299.65339175095698</c:v>
                </c:pt>
                <c:pt idx="5">
                  <c:v>-306.49624668738318</c:v>
                </c:pt>
                <c:pt idx="6">
                  <c:v>-313.51812980528439</c:v>
                </c:pt>
                <c:pt idx="7">
                  <c:v>-316.3030126282506</c:v>
                </c:pt>
                <c:pt idx="8">
                  <c:v>-318.03361838252113</c:v>
                </c:pt>
                <c:pt idx="9">
                  <c:v>-322.70824312106902</c:v>
                </c:pt>
                <c:pt idx="10">
                  <c:v>-326.82589129502281</c:v>
                </c:pt>
                <c:pt idx="11">
                  <c:v>-329.82958633979229</c:v>
                </c:pt>
                <c:pt idx="12">
                  <c:v>-331.91824845701137</c:v>
                </c:pt>
                <c:pt idx="13">
                  <c:v>-332.29619684012778</c:v>
                </c:pt>
                <c:pt idx="14">
                  <c:v>-331.8585723965225</c:v>
                </c:pt>
                <c:pt idx="15">
                  <c:v>-327.58178806125522</c:v>
                </c:pt>
                <c:pt idx="16">
                  <c:v>-324.10068453255172</c:v>
                </c:pt>
                <c:pt idx="17">
                  <c:v>-316.24333656775849</c:v>
                </c:pt>
                <c:pt idx="18">
                  <c:v>-305.38229355819658</c:v>
                </c:pt>
                <c:pt idx="19">
                  <c:v>-294.74006277044202</c:v>
                </c:pt>
                <c:pt idx="20">
                  <c:v>-288.9514849027085</c:v>
                </c:pt>
                <c:pt idx="21">
                  <c:v>-284.83383672875419</c:v>
                </c:pt>
                <c:pt idx="22">
                  <c:v>-278.30925411495298</c:v>
                </c:pt>
                <c:pt idx="23">
                  <c:v>-271.60564331967402</c:v>
                </c:pt>
                <c:pt idx="24">
                  <c:v>-262.09725768126719</c:v>
                </c:pt>
                <c:pt idx="25">
                  <c:v>-251.554486994331</c:v>
                </c:pt>
                <c:pt idx="26">
                  <c:v>-240.61387590411331</c:v>
                </c:pt>
                <c:pt idx="27">
                  <c:v>-230.09099723734201</c:v>
                </c:pt>
                <c:pt idx="28">
                  <c:v>-220.08531109483459</c:v>
                </c:pt>
                <c:pt idx="29">
                  <c:v>-211.09411798069311</c:v>
                </c:pt>
                <c:pt idx="30">
                  <c:v>-201.30724405999021</c:v>
                </c:pt>
                <c:pt idx="31">
                  <c:v>-190.7047973125614</c:v>
                </c:pt>
                <c:pt idx="32">
                  <c:v>-179.58515804086821</c:v>
                </c:pt>
                <c:pt idx="33">
                  <c:v>-166.25750453096751</c:v>
                </c:pt>
                <c:pt idx="34">
                  <c:v>-165.52149978489859</c:v>
                </c:pt>
                <c:pt idx="35">
                  <c:v>-155.75451788435959</c:v>
                </c:pt>
                <c:pt idx="36">
                  <c:v>-125.2600509729007</c:v>
                </c:pt>
                <c:pt idx="37">
                  <c:v>-98.982692336216147</c:v>
                </c:pt>
                <c:pt idx="38">
                  <c:v>-77.936935002671746</c:v>
                </c:pt>
                <c:pt idx="39">
                  <c:v>-61.30720614554199</c:v>
                </c:pt>
                <c:pt idx="40">
                  <c:v>-50.028430712537052</c:v>
                </c:pt>
                <c:pt idx="41">
                  <c:v>-41.077021638723203</c:v>
                </c:pt>
                <c:pt idx="42">
                  <c:v>-29.32083772178111</c:v>
                </c:pt>
                <c:pt idx="43">
                  <c:v>-13.86473805432937</c:v>
                </c:pt>
                <c:pt idx="44">
                  <c:v>6.6041506944581601</c:v>
                </c:pt>
                <c:pt idx="45">
                  <c:v>20.92640521256012</c:v>
                </c:pt>
                <c:pt idx="46">
                  <c:v>40.897993457246301</c:v>
                </c:pt>
                <c:pt idx="47">
                  <c:v>59.497032310615531</c:v>
                </c:pt>
                <c:pt idx="48">
                  <c:v>74.694535715934848</c:v>
                </c:pt>
                <c:pt idx="49">
                  <c:v>88.002297205671383</c:v>
                </c:pt>
                <c:pt idx="50">
                  <c:v>101.7476831390167</c:v>
                </c:pt>
                <c:pt idx="51">
                  <c:v>116.1693977579385</c:v>
                </c:pt>
                <c:pt idx="52">
                  <c:v>130.5513283365334</c:v>
                </c:pt>
                <c:pt idx="53">
                  <c:v>145.80850780234459</c:v>
                </c:pt>
                <c:pt idx="54">
                  <c:v>160.34957454225039</c:v>
                </c:pt>
                <c:pt idx="55">
                  <c:v>165.66074392604651</c:v>
                </c:pt>
                <c:pt idx="56">
                  <c:v>165.56128382522681</c:v>
                </c:pt>
                <c:pt idx="57">
                  <c:v>182.03187652104401</c:v>
                </c:pt>
                <c:pt idx="58">
                  <c:v>217.28053625170631</c:v>
                </c:pt>
                <c:pt idx="59">
                  <c:v>236.5757958108158</c:v>
                </c:pt>
                <c:pt idx="60">
                  <c:v>239.83808711771749</c:v>
                </c:pt>
                <c:pt idx="61">
                  <c:v>243.10037842461799</c:v>
                </c:pt>
                <c:pt idx="62">
                  <c:v>250.79859022809751</c:v>
                </c:pt>
                <c:pt idx="63">
                  <c:v>259.59086314059931</c:v>
                </c:pt>
                <c:pt idx="64">
                  <c:v>268.10464777080472</c:v>
                </c:pt>
                <c:pt idx="65">
                  <c:v>276.91681270346959</c:v>
                </c:pt>
                <c:pt idx="66">
                  <c:v>286.48487440236869</c:v>
                </c:pt>
                <c:pt idx="67">
                  <c:v>295.81423185929901</c:v>
                </c:pt>
                <c:pt idx="68">
                  <c:v>301.38399750522723</c:v>
                </c:pt>
                <c:pt idx="69">
                  <c:v>305.30272547754168</c:v>
                </c:pt>
                <c:pt idx="70">
                  <c:v>310.99184324445389</c:v>
                </c:pt>
                <c:pt idx="71">
                  <c:v>316.32290464841418</c:v>
                </c:pt>
                <c:pt idx="72">
                  <c:v>320.71904110466602</c:v>
                </c:pt>
                <c:pt idx="73">
                  <c:v>324.59798503665172</c:v>
                </c:pt>
                <c:pt idx="74">
                  <c:v>328.21833270650183</c:v>
                </c:pt>
                <c:pt idx="75">
                  <c:v>330.14785866241681</c:v>
                </c:pt>
                <c:pt idx="76">
                  <c:v>332.59457714259008</c:v>
                </c:pt>
                <c:pt idx="77">
                  <c:v>333.52950209030132</c:v>
                </c:pt>
                <c:pt idx="78">
                  <c:v>331.71932825537363</c:v>
                </c:pt>
                <c:pt idx="79">
                  <c:v>328.0194125048647</c:v>
                </c:pt>
                <c:pt idx="80">
                  <c:v>322.946947363037</c:v>
                </c:pt>
                <c:pt idx="81">
                  <c:v>314.45305475299239</c:v>
                </c:pt>
                <c:pt idx="82">
                  <c:v>305.97905416311869</c:v>
                </c:pt>
                <c:pt idx="83">
                  <c:v>297.66418973455438</c:v>
                </c:pt>
                <c:pt idx="84">
                  <c:v>290.74176671747131</c:v>
                </c:pt>
                <c:pt idx="85">
                  <c:v>283.44139531726961</c:v>
                </c:pt>
                <c:pt idx="86">
                  <c:v>275.76307553395702</c:v>
                </c:pt>
                <c:pt idx="87">
                  <c:v>270.07395776704323</c:v>
                </c:pt>
                <c:pt idx="88">
                  <c:v>263.37034697176529</c:v>
                </c:pt>
                <c:pt idx="89">
                  <c:v>253.78239325270241</c:v>
                </c:pt>
                <c:pt idx="90">
                  <c:v>242.44394175920499</c:v>
                </c:pt>
                <c:pt idx="91">
                  <c:v>229.07650420897599</c:v>
                </c:pt>
                <c:pt idx="92">
                  <c:v>217.1214000903943</c:v>
                </c:pt>
                <c:pt idx="93">
                  <c:v>209.10491596428949</c:v>
                </c:pt>
                <c:pt idx="94">
                  <c:v>200.6706994147404</c:v>
                </c:pt>
                <c:pt idx="95">
                  <c:v>190.66501327223341</c:v>
                </c:pt>
                <c:pt idx="96">
                  <c:v>178.80936925447111</c:v>
                </c:pt>
                <c:pt idx="97">
                  <c:v>164.7457109985009</c:v>
                </c:pt>
                <c:pt idx="98">
                  <c:v>164.94463120014109</c:v>
                </c:pt>
                <c:pt idx="99">
                  <c:v>152.969635061395</c:v>
                </c:pt>
                <c:pt idx="100">
                  <c:v>121.87840754501551</c:v>
                </c:pt>
                <c:pt idx="101">
                  <c:v>96.197809513251514</c:v>
                </c:pt>
                <c:pt idx="102">
                  <c:v>75.490216522496112</c:v>
                </c:pt>
                <c:pt idx="103">
                  <c:v>59.855088673567778</c:v>
                </c:pt>
                <c:pt idx="104">
                  <c:v>49.988646672208837</c:v>
                </c:pt>
                <c:pt idx="105">
                  <c:v>40.937777497574977</c:v>
                </c:pt>
                <c:pt idx="106">
                  <c:v>25.56124591077927</c:v>
                </c:pt>
                <c:pt idx="107">
                  <c:v>8.8121649326655564</c:v>
                </c:pt>
                <c:pt idx="108">
                  <c:v>-8.0363761462683634</c:v>
                </c:pt>
                <c:pt idx="109">
                  <c:v>-20.946297232723929</c:v>
                </c:pt>
                <c:pt idx="110">
                  <c:v>-40.699073255606443</c:v>
                </c:pt>
                <c:pt idx="111">
                  <c:v>-59.596492411435683</c:v>
                </c:pt>
                <c:pt idx="112">
                  <c:v>-77.936935002671746</c:v>
                </c:pt>
                <c:pt idx="113">
                  <c:v>-94.1688234565204</c:v>
                </c:pt>
                <c:pt idx="114">
                  <c:v>-106.3228477767433</c:v>
                </c:pt>
                <c:pt idx="115">
                  <c:v>-116.3882099797431</c:v>
                </c:pt>
                <c:pt idx="116">
                  <c:v>-128.20406995717721</c:v>
                </c:pt>
                <c:pt idx="117">
                  <c:v>-144.69455467315561</c:v>
                </c:pt>
                <c:pt idx="118">
                  <c:v>-162.79629302242651</c:v>
                </c:pt>
                <c:pt idx="119">
                  <c:v>-166.69512897457639</c:v>
                </c:pt>
                <c:pt idx="120">
                  <c:v>-165.08387534129</c:v>
                </c:pt>
                <c:pt idx="121">
                  <c:v>-184.0807545979392</c:v>
                </c:pt>
                <c:pt idx="122">
                  <c:v>-216.40528736448931</c:v>
                </c:pt>
                <c:pt idx="123">
                  <c:v>-235.72043894376259</c:v>
                </c:pt>
                <c:pt idx="124">
                  <c:v>-239.30100257328809</c:v>
                </c:pt>
                <c:pt idx="125">
                  <c:v>-241.58858489215149</c:v>
                </c:pt>
                <c:pt idx="126">
                  <c:v>-248.19273558660981</c:v>
                </c:pt>
                <c:pt idx="127">
                  <c:v>-258.59626213239773</c:v>
                </c:pt>
                <c:pt idx="128">
                  <c:v>-268.52238019424931</c:v>
                </c:pt>
                <c:pt idx="129">
                  <c:v>-278.6872024980687</c:v>
                </c:pt>
                <c:pt idx="130">
                  <c:v>-287.7778557130307</c:v>
                </c:pt>
                <c:pt idx="131">
                  <c:v>-294.70027873011333</c:v>
                </c:pt>
                <c:pt idx="132">
                  <c:v>-300.15069225505772</c:v>
                </c:pt>
                <c:pt idx="133">
                  <c:v>-304.10920426769923</c:v>
                </c:pt>
                <c:pt idx="134">
                  <c:v>-310.69346294199357</c:v>
                </c:pt>
                <c:pt idx="135">
                  <c:v>-315.90517222496959</c:v>
                </c:pt>
                <c:pt idx="136">
                  <c:v>-319.00832737055867</c:v>
                </c:pt>
                <c:pt idx="137">
                  <c:v>-323.1259755445131</c:v>
                </c:pt>
                <c:pt idx="138">
                  <c:v>-327.28340775879258</c:v>
                </c:pt>
                <c:pt idx="139">
                  <c:v>-330.44623896487462</c:v>
                </c:pt>
                <c:pt idx="140">
                  <c:v>-333.11176966685701</c:v>
                </c:pt>
                <c:pt idx="141">
                  <c:v>-332.23652077963823</c:v>
                </c:pt>
                <c:pt idx="142">
                  <c:v>-330.16775068257971</c:v>
                </c:pt>
                <c:pt idx="143">
                  <c:v>-326.48772695223079</c:v>
                </c:pt>
                <c:pt idx="144">
                  <c:v>-322.92705534286978</c:v>
                </c:pt>
                <c:pt idx="145">
                  <c:v>-315.82560414431401</c:v>
                </c:pt>
                <c:pt idx="146">
                  <c:v>-306.07851426393859</c:v>
                </c:pt>
                <c:pt idx="147">
                  <c:v>-296.74915680700849</c:v>
                </c:pt>
                <c:pt idx="148">
                  <c:v>-289.56813752779323</c:v>
                </c:pt>
                <c:pt idx="149">
                  <c:v>-284.13761602301332</c:v>
                </c:pt>
                <c:pt idx="150">
                  <c:v>-277.99098179232772</c:v>
                </c:pt>
                <c:pt idx="151">
                  <c:v>-270.01428170655208</c:v>
                </c:pt>
                <c:pt idx="152">
                  <c:v>-260.86395243109689</c:v>
                </c:pt>
                <c:pt idx="153">
                  <c:v>-250.24161366350441</c:v>
                </c:pt>
                <c:pt idx="154">
                  <c:v>-238.92305419017069</c:v>
                </c:pt>
                <c:pt idx="155">
                  <c:v>-229.37488451143699</c:v>
                </c:pt>
                <c:pt idx="156">
                  <c:v>-221.6567806877934</c:v>
                </c:pt>
                <c:pt idx="157">
                  <c:v>-212.68547959381519</c:v>
                </c:pt>
                <c:pt idx="158">
                  <c:v>-201.22767597933361</c:v>
                </c:pt>
                <c:pt idx="159">
                  <c:v>-187.86023842910501</c:v>
                </c:pt>
                <c:pt idx="160">
                  <c:v>-176.4422188549517</c:v>
                </c:pt>
                <c:pt idx="161">
                  <c:v>-166.93383321654451</c:v>
                </c:pt>
                <c:pt idx="162">
                  <c:v>-166.63545291408431</c:v>
                </c:pt>
                <c:pt idx="163">
                  <c:v>-155.8937620255073</c:v>
                </c:pt>
                <c:pt idx="164">
                  <c:v>-126.075623799626</c:v>
                </c:pt>
                <c:pt idx="165">
                  <c:v>-99.340748699168813</c:v>
                </c:pt>
                <c:pt idx="166">
                  <c:v>-78.155747224475405</c:v>
                </c:pt>
                <c:pt idx="167">
                  <c:v>-61.28731412537828</c:v>
                </c:pt>
                <c:pt idx="168">
                  <c:v>-49.272533946304002</c:v>
                </c:pt>
                <c:pt idx="169">
                  <c:v>-40.062528610357631</c:v>
                </c:pt>
                <c:pt idx="170">
                  <c:v>-27.590231967510441</c:v>
                </c:pt>
                <c:pt idx="171">
                  <c:v>-7.5390756421675977</c:v>
                </c:pt>
                <c:pt idx="172">
                  <c:v>8.8121649326655564</c:v>
                </c:pt>
                <c:pt idx="173">
                  <c:v>21.662409958629219</c:v>
                </c:pt>
                <c:pt idx="174">
                  <c:v>40.480261033801987</c:v>
                </c:pt>
                <c:pt idx="175">
                  <c:v>57.289018072408133</c:v>
                </c:pt>
                <c:pt idx="176">
                  <c:v>74.575183594950445</c:v>
                </c:pt>
                <c:pt idx="177">
                  <c:v>89.374846596988661</c:v>
                </c:pt>
                <c:pt idx="178">
                  <c:v>103.2196926311548</c:v>
                </c:pt>
                <c:pt idx="179">
                  <c:v>118.47687209696601</c:v>
                </c:pt>
                <c:pt idx="180">
                  <c:v>132.6996665142477</c:v>
                </c:pt>
                <c:pt idx="181">
                  <c:v>145.96764396365651</c:v>
                </c:pt>
                <c:pt idx="182">
                  <c:v>160.130762320446</c:v>
                </c:pt>
                <c:pt idx="183">
                  <c:v>164.88495513964961</c:v>
                </c:pt>
                <c:pt idx="184">
                  <c:v>164.7258189783374</c:v>
                </c:pt>
                <c:pt idx="185">
                  <c:v>182.66842116629331</c:v>
                </c:pt>
                <c:pt idx="186">
                  <c:v>217.75794473564301</c:v>
                </c:pt>
                <c:pt idx="187">
                  <c:v>236.39676762933971</c:v>
                </c:pt>
                <c:pt idx="188">
                  <c:v>239.08219035148451</c:v>
                </c:pt>
                <c:pt idx="189">
                  <c:v>241.36977267034669</c:v>
                </c:pt>
                <c:pt idx="190">
                  <c:v>249.80398921989621</c:v>
                </c:pt>
                <c:pt idx="191">
                  <c:v>261.08276465290169</c:v>
                </c:pt>
                <c:pt idx="192">
                  <c:v>270.07395776704323</c:v>
                </c:pt>
                <c:pt idx="193">
                  <c:v>279.0452588610213</c:v>
                </c:pt>
                <c:pt idx="194">
                  <c:v>286.18649409990832</c:v>
                </c:pt>
                <c:pt idx="195">
                  <c:v>292.43258843141359</c:v>
                </c:pt>
                <c:pt idx="196">
                  <c:v>301.16518528342402</c:v>
                </c:pt>
                <c:pt idx="197">
                  <c:v>308.02793224001363</c:v>
                </c:pt>
                <c:pt idx="198">
                  <c:v>313.0606133415136</c:v>
                </c:pt>
                <c:pt idx="199">
                  <c:v>316.08420040644631</c:v>
                </c:pt>
                <c:pt idx="200">
                  <c:v>319.24703161252711</c:v>
                </c:pt>
                <c:pt idx="201">
                  <c:v>322.54910695975678</c:v>
                </c:pt>
                <c:pt idx="202">
                  <c:v>327.06459553699131</c:v>
                </c:pt>
                <c:pt idx="203">
                  <c:v>330.96343148914121</c:v>
                </c:pt>
                <c:pt idx="204">
                  <c:v>333.21122976767282</c:v>
                </c:pt>
                <c:pt idx="205">
                  <c:v>333.52950209030132</c:v>
                </c:pt>
                <c:pt idx="206">
                  <c:v>332.59457714259008</c:v>
                </c:pt>
                <c:pt idx="207">
                  <c:v>328.45703694846958</c:v>
                </c:pt>
                <c:pt idx="208">
                  <c:v>322.62867504041219</c:v>
                </c:pt>
                <c:pt idx="209">
                  <c:v>313.91597020856659</c:v>
                </c:pt>
                <c:pt idx="210">
                  <c:v>304.16888032819202</c:v>
                </c:pt>
                <c:pt idx="211">
                  <c:v>296.47066852471232</c:v>
                </c:pt>
                <c:pt idx="212">
                  <c:v>290.84122681829132</c:v>
                </c:pt>
                <c:pt idx="213">
                  <c:v>286.00746591843199</c:v>
                </c:pt>
                <c:pt idx="214">
                  <c:v>279.0452588610213</c:v>
                </c:pt>
                <c:pt idx="215">
                  <c:v>269.41752110163043</c:v>
                </c:pt>
                <c:pt idx="216">
                  <c:v>261.54028111667441</c:v>
                </c:pt>
                <c:pt idx="217">
                  <c:v>252.7281161840088</c:v>
                </c:pt>
                <c:pt idx="218">
                  <c:v>242.12566943658041</c:v>
                </c:pt>
                <c:pt idx="219">
                  <c:v>230.8866780439036</c:v>
                </c:pt>
                <c:pt idx="220">
                  <c:v>218.5536255422042</c:v>
                </c:pt>
                <c:pt idx="221">
                  <c:v>207.83182667379211</c:v>
                </c:pt>
                <c:pt idx="222">
                  <c:v>198.66160537817359</c:v>
                </c:pt>
                <c:pt idx="223">
                  <c:v>189.80965640517999</c:v>
                </c:pt>
                <c:pt idx="224">
                  <c:v>180.28137874660959</c:v>
                </c:pt>
                <c:pt idx="225">
                  <c:v>167.03329331736501</c:v>
                </c:pt>
                <c:pt idx="226">
                  <c:v>164.66614291784541</c:v>
                </c:pt>
                <c:pt idx="227">
                  <c:v>152.9099590009032</c:v>
                </c:pt>
                <c:pt idx="228">
                  <c:v>122.6343043112487</c:v>
                </c:pt>
                <c:pt idx="229">
                  <c:v>95.799969109971599</c:v>
                </c:pt>
                <c:pt idx="230">
                  <c:v>74.89345591757521</c:v>
                </c:pt>
                <c:pt idx="231">
                  <c:v>59.51692433077956</c:v>
                </c:pt>
                <c:pt idx="232">
                  <c:v>50.645083337621912</c:v>
                </c:pt>
                <c:pt idx="233">
                  <c:v>42.111406687252291</c:v>
                </c:pt>
                <c:pt idx="234">
                  <c:v>29.06224145964871</c:v>
                </c:pt>
                <c:pt idx="235">
                  <c:v>9.0906532149620194</c:v>
                </c:pt>
                <c:pt idx="236">
                  <c:v>-7.9767000857762902</c:v>
                </c:pt>
                <c:pt idx="237">
                  <c:v>-23.154311470931621</c:v>
                </c:pt>
                <c:pt idx="238">
                  <c:v>-43.324819917258587</c:v>
                </c:pt>
                <c:pt idx="239">
                  <c:v>-59.218544028319101</c:v>
                </c:pt>
                <c:pt idx="240">
                  <c:v>-74.933239957903325</c:v>
                </c:pt>
                <c:pt idx="241">
                  <c:v>-90.488799726175202</c:v>
                </c:pt>
                <c:pt idx="242">
                  <c:v>-105.30835474837799</c:v>
                </c:pt>
                <c:pt idx="243">
                  <c:v>-118.834928459919</c:v>
                </c:pt>
                <c:pt idx="244">
                  <c:v>-131.38679318342221</c:v>
                </c:pt>
                <c:pt idx="245">
                  <c:v>-144.81390679414051</c:v>
                </c:pt>
                <c:pt idx="246">
                  <c:v>-161.0259032278274</c:v>
                </c:pt>
                <c:pt idx="247">
                  <c:v>-165.6010678655548</c:v>
                </c:pt>
                <c:pt idx="248">
                  <c:v>-165.7204199865395</c:v>
                </c:pt>
                <c:pt idx="249">
                  <c:v>-182.74798924694869</c:v>
                </c:pt>
                <c:pt idx="250">
                  <c:v>-214.79403373120181</c:v>
                </c:pt>
                <c:pt idx="251">
                  <c:v>-234.40756561293659</c:v>
                </c:pt>
                <c:pt idx="252">
                  <c:v>-240.05689933952141</c:v>
                </c:pt>
                <c:pt idx="253">
                  <c:v>-242.3245896382208</c:v>
                </c:pt>
                <c:pt idx="254">
                  <c:v>-248.92874033267981</c:v>
                </c:pt>
              </c:numCache>
            </c:numRef>
          </c:val>
          <c:smooth val="0"/>
          <c:extLst>
            <c:ext xmlns:c16="http://schemas.microsoft.com/office/drawing/2014/chart" uri="{C3380CC4-5D6E-409C-BE32-E72D297353CC}">
              <c16:uniqueId val="{00000004-E7A5-074C-A48B-BA5014503FF4}"/>
            </c:ext>
          </c:extLst>
        </c:ser>
        <c:ser>
          <c:idx val="2"/>
          <c:order val="2"/>
          <c:tx>
            <c:strRef>
              <c:f>'UPS output'!$C$1</c:f>
              <c:strCache>
                <c:ptCount val="1"/>
                <c:pt idx="0">
                  <c:v>Voltage (3)</c:v>
                </c:pt>
              </c:strCache>
            </c:strRef>
          </c:tx>
          <c:spPr>
            <a:ln>
              <a:solidFill>
                <a:srgbClr val="008000"/>
              </a:solidFill>
            </a:ln>
          </c:spPr>
          <c:marker>
            <c:symbol val="none"/>
          </c:marker>
          <c:val>
            <c:numRef>
              <c:f>'UPS output'!$C$2:$C$256</c:f>
              <c:numCache>
                <c:formatCode>General</c:formatCode>
                <c:ptCount val="255"/>
                <c:pt idx="0">
                  <c:v>277.57324936888222</c:v>
                </c:pt>
                <c:pt idx="1">
                  <c:v>277.57324936888222</c:v>
                </c:pt>
                <c:pt idx="2">
                  <c:v>265.89663353259658</c:v>
                </c:pt>
                <c:pt idx="3">
                  <c:v>255.39364688598971</c:v>
                </c:pt>
                <c:pt idx="4">
                  <c:v>245.88526124758241</c:v>
                </c:pt>
                <c:pt idx="5">
                  <c:v>236.5559037906516</c:v>
                </c:pt>
                <c:pt idx="6">
                  <c:v>226.47064956748841</c:v>
                </c:pt>
                <c:pt idx="7">
                  <c:v>217.28053625170631</c:v>
                </c:pt>
                <c:pt idx="8">
                  <c:v>206.9565777865744</c:v>
                </c:pt>
                <c:pt idx="9">
                  <c:v>195.93639861570171</c:v>
                </c:pt>
                <c:pt idx="10">
                  <c:v>185.15492368679679</c:v>
                </c:pt>
                <c:pt idx="11">
                  <c:v>174.21431259657959</c:v>
                </c:pt>
                <c:pt idx="12">
                  <c:v>163.45272968783999</c:v>
                </c:pt>
                <c:pt idx="13">
                  <c:v>161.00601120766399</c:v>
                </c:pt>
                <c:pt idx="14">
                  <c:v>143.9784419472542</c:v>
                </c:pt>
                <c:pt idx="15">
                  <c:v>115.1549047295731</c:v>
                </c:pt>
                <c:pt idx="16">
                  <c:v>91.105452351259402</c:v>
                </c:pt>
                <c:pt idx="17">
                  <c:v>71.153756126736553</c:v>
                </c:pt>
                <c:pt idx="18">
                  <c:v>55.777224539941813</c:v>
                </c:pt>
                <c:pt idx="19">
                  <c:v>43.682876280211197</c:v>
                </c:pt>
                <c:pt idx="20">
                  <c:v>27.888612269970679</c:v>
                </c:pt>
                <c:pt idx="21">
                  <c:v>14.302362497938001</c:v>
                </c:pt>
                <c:pt idx="22">
                  <c:v>5.1719252426479354</c:v>
                </c:pt>
                <c:pt idx="23">
                  <c:v>-7.1412352388869529</c:v>
                </c:pt>
                <c:pt idx="24">
                  <c:v>-20.110832385834939</c:v>
                </c:pt>
                <c:pt idx="25">
                  <c:v>-47.880092534821657</c:v>
                </c:pt>
                <c:pt idx="26">
                  <c:v>-68.547901485249795</c:v>
                </c:pt>
                <c:pt idx="27">
                  <c:v>-86.11255529008848</c:v>
                </c:pt>
                <c:pt idx="28">
                  <c:v>-99.221396578184084</c:v>
                </c:pt>
                <c:pt idx="29">
                  <c:v>-109.70449120462879</c:v>
                </c:pt>
                <c:pt idx="30">
                  <c:v>-120.5257501738611</c:v>
                </c:pt>
                <c:pt idx="31">
                  <c:v>-133.9727558047457</c:v>
                </c:pt>
                <c:pt idx="32">
                  <c:v>-151.7761138515535</c:v>
                </c:pt>
                <c:pt idx="33">
                  <c:v>-168.84346715229199</c:v>
                </c:pt>
                <c:pt idx="34">
                  <c:v>-168.56497886999529</c:v>
                </c:pt>
                <c:pt idx="35">
                  <c:v>-167.03329331736501</c:v>
                </c:pt>
                <c:pt idx="36">
                  <c:v>-194.0267646799542</c:v>
                </c:pt>
                <c:pt idx="37">
                  <c:v>-223.90457896632799</c:v>
                </c:pt>
                <c:pt idx="38">
                  <c:v>-239.7784110572255</c:v>
                </c:pt>
                <c:pt idx="39">
                  <c:v>-243.69713902953899</c:v>
                </c:pt>
                <c:pt idx="40">
                  <c:v>-245.60677296528581</c:v>
                </c:pt>
                <c:pt idx="41">
                  <c:v>-251.31578275236231</c:v>
                </c:pt>
                <c:pt idx="42">
                  <c:v>-263.58915919356951</c:v>
                </c:pt>
                <c:pt idx="43">
                  <c:v>-273.61473735624071</c:v>
                </c:pt>
                <c:pt idx="44">
                  <c:v>-283.48117935759512</c:v>
                </c:pt>
                <c:pt idx="45">
                  <c:v>-291.89550388698422</c:v>
                </c:pt>
                <c:pt idx="46">
                  <c:v>-298.77814286373962</c:v>
                </c:pt>
                <c:pt idx="47">
                  <c:v>-304.48715265081631</c:v>
                </c:pt>
                <c:pt idx="48">
                  <c:v>-309.12199334903562</c:v>
                </c:pt>
                <c:pt idx="49">
                  <c:v>-314.03532232955132</c:v>
                </c:pt>
                <c:pt idx="50">
                  <c:v>-320.40076878204059</c:v>
                </c:pt>
                <c:pt idx="51">
                  <c:v>-325.75172220616503</c:v>
                </c:pt>
                <c:pt idx="52">
                  <c:v>-329.41185391634679</c:v>
                </c:pt>
                <c:pt idx="53">
                  <c:v>-330.86397138832132</c:v>
                </c:pt>
                <c:pt idx="54">
                  <c:v>-332.83328138456062</c:v>
                </c:pt>
                <c:pt idx="55">
                  <c:v>-334.04669461456677</c:v>
                </c:pt>
                <c:pt idx="56">
                  <c:v>-336.41384501408561</c:v>
                </c:pt>
                <c:pt idx="57">
                  <c:v>-335.97622057047658</c:v>
                </c:pt>
                <c:pt idx="58">
                  <c:v>-328.75541725093359</c:v>
                </c:pt>
                <c:pt idx="59">
                  <c:v>-318.78951514875388</c:v>
                </c:pt>
                <c:pt idx="60">
                  <c:v>-309.32091355067269</c:v>
                </c:pt>
                <c:pt idx="61">
                  <c:v>-299.61360771062903</c:v>
                </c:pt>
                <c:pt idx="62">
                  <c:v>-295.07822711323001</c:v>
                </c:pt>
                <c:pt idx="63">
                  <c:v>-293.08902509682702</c:v>
                </c:pt>
                <c:pt idx="64">
                  <c:v>-288.99126894303618</c:v>
                </c:pt>
                <c:pt idx="65">
                  <c:v>-280.75597259512801</c:v>
                </c:pt>
                <c:pt idx="66">
                  <c:v>-267.7863754481736</c:v>
                </c:pt>
                <c:pt idx="67">
                  <c:v>-256.96511647894368</c:v>
                </c:pt>
                <c:pt idx="68">
                  <c:v>-248.80938821169511</c:v>
                </c:pt>
                <c:pt idx="69">
                  <c:v>-240.23592752099759</c:v>
                </c:pt>
                <c:pt idx="70">
                  <c:v>-230.21034935832651</c:v>
                </c:pt>
                <c:pt idx="71">
                  <c:v>-218.43427342122001</c:v>
                </c:pt>
                <c:pt idx="72">
                  <c:v>-206.33992516148939</c:v>
                </c:pt>
                <c:pt idx="73">
                  <c:v>-196.99067568439489</c:v>
                </c:pt>
                <c:pt idx="74">
                  <c:v>-187.24358580401949</c:v>
                </c:pt>
                <c:pt idx="75">
                  <c:v>-175.70621410888199</c:v>
                </c:pt>
                <c:pt idx="76">
                  <c:v>-165.6408519058823</c:v>
                </c:pt>
                <c:pt idx="77">
                  <c:v>-163.2538094861992</c:v>
                </c:pt>
                <c:pt idx="78">
                  <c:v>-146.6439726492336</c:v>
                </c:pt>
                <c:pt idx="79">
                  <c:v>-118.2381678549979</c:v>
                </c:pt>
                <c:pt idx="80">
                  <c:v>-94.208607496848913</c:v>
                </c:pt>
                <c:pt idx="81">
                  <c:v>-74.793995816754276</c:v>
                </c:pt>
                <c:pt idx="82">
                  <c:v>-59.238436048483223</c:v>
                </c:pt>
                <c:pt idx="83">
                  <c:v>-47.343007990392422</c:v>
                </c:pt>
                <c:pt idx="84">
                  <c:v>-35.924988416239238</c:v>
                </c:pt>
                <c:pt idx="85">
                  <c:v>-20.946297232723929</c:v>
                </c:pt>
                <c:pt idx="86">
                  <c:v>-6.6439347347861846</c:v>
                </c:pt>
                <c:pt idx="87">
                  <c:v>10.363742505459999</c:v>
                </c:pt>
                <c:pt idx="88">
                  <c:v>19.474287740585929</c:v>
                </c:pt>
                <c:pt idx="89">
                  <c:v>43.742552340703462</c:v>
                </c:pt>
                <c:pt idx="90">
                  <c:v>65.007121896051714</c:v>
                </c:pt>
                <c:pt idx="91">
                  <c:v>81.935231055642063</c:v>
                </c:pt>
                <c:pt idx="92">
                  <c:v>95.760185069643313</c:v>
                </c:pt>
                <c:pt idx="93">
                  <c:v>108.1728056519983</c:v>
                </c:pt>
                <c:pt idx="94">
                  <c:v>121.2617549199306</c:v>
                </c:pt>
                <c:pt idx="95">
                  <c:v>136.081309942134</c:v>
                </c:pt>
                <c:pt idx="96">
                  <c:v>149.94604799646271</c:v>
                </c:pt>
                <c:pt idx="97">
                  <c:v>163.47262170800349</c:v>
                </c:pt>
                <c:pt idx="98">
                  <c:v>164.22851847423661</c:v>
                </c:pt>
                <c:pt idx="99">
                  <c:v>167.4908097811377</c:v>
                </c:pt>
                <c:pt idx="100">
                  <c:v>196.8315395230828</c:v>
                </c:pt>
                <c:pt idx="101">
                  <c:v>222.89008593796331</c:v>
                </c:pt>
                <c:pt idx="102">
                  <c:v>236.23763146802739</c:v>
                </c:pt>
                <c:pt idx="103">
                  <c:v>240.69344398477031</c:v>
                </c:pt>
                <c:pt idx="104">
                  <c:v>244.1745475134756</c:v>
                </c:pt>
                <c:pt idx="105">
                  <c:v>250.8582662885905</c:v>
                </c:pt>
                <c:pt idx="106">
                  <c:v>260.90373647142241</c:v>
                </c:pt>
                <c:pt idx="107">
                  <c:v>272.06315978344651</c:v>
                </c:pt>
                <c:pt idx="108">
                  <c:v>281.47208532103332</c:v>
                </c:pt>
                <c:pt idx="109">
                  <c:v>288.49396843893402</c:v>
                </c:pt>
                <c:pt idx="110">
                  <c:v>293.18848519764708</c:v>
                </c:pt>
                <c:pt idx="111">
                  <c:v>298.5394386217713</c:v>
                </c:pt>
                <c:pt idx="112">
                  <c:v>306.37689456639919</c:v>
                </c:pt>
                <c:pt idx="113">
                  <c:v>313.63748192627031</c:v>
                </c:pt>
                <c:pt idx="114">
                  <c:v>321.29590968942227</c:v>
                </c:pt>
                <c:pt idx="115">
                  <c:v>324.47863291566688</c:v>
                </c:pt>
                <c:pt idx="116">
                  <c:v>325.41355786337618</c:v>
                </c:pt>
                <c:pt idx="117">
                  <c:v>327.32319179912349</c:v>
                </c:pt>
                <c:pt idx="118">
                  <c:v>329.75001825913421</c:v>
                </c:pt>
                <c:pt idx="119">
                  <c:v>332.27630481996721</c:v>
                </c:pt>
                <c:pt idx="120">
                  <c:v>333.39025794915187</c:v>
                </c:pt>
                <c:pt idx="121">
                  <c:v>330.02850654143123</c:v>
                </c:pt>
                <c:pt idx="122">
                  <c:v>324.47863291566688</c:v>
                </c:pt>
                <c:pt idx="123">
                  <c:v>318.09329444301221</c:v>
                </c:pt>
                <c:pt idx="124">
                  <c:v>308.44566466345958</c:v>
                </c:pt>
                <c:pt idx="125">
                  <c:v>298.30073437980332</c:v>
                </c:pt>
                <c:pt idx="126">
                  <c:v>293.14870115731901</c:v>
                </c:pt>
                <c:pt idx="127">
                  <c:v>288.5536444994288</c:v>
                </c:pt>
                <c:pt idx="128">
                  <c:v>282.26776612759431</c:v>
                </c:pt>
                <c:pt idx="129">
                  <c:v>275.26577502985572</c:v>
                </c:pt>
                <c:pt idx="130">
                  <c:v>265.18052080669202</c:v>
                </c:pt>
                <c:pt idx="131">
                  <c:v>255.49310698680901</c:v>
                </c:pt>
                <c:pt idx="132">
                  <c:v>245.7858011467618</c:v>
                </c:pt>
                <c:pt idx="133">
                  <c:v>236.53601177048799</c:v>
                </c:pt>
                <c:pt idx="134">
                  <c:v>227.5846026966741</c:v>
                </c:pt>
                <c:pt idx="135">
                  <c:v>217.10150807023001</c:v>
                </c:pt>
                <c:pt idx="136">
                  <c:v>204.82813162902349</c:v>
                </c:pt>
                <c:pt idx="137">
                  <c:v>193.4896801355257</c:v>
                </c:pt>
                <c:pt idx="138">
                  <c:v>184.31945883990761</c:v>
                </c:pt>
                <c:pt idx="139">
                  <c:v>174.850857241829</c:v>
                </c:pt>
                <c:pt idx="140">
                  <c:v>163.57208180882361</c:v>
                </c:pt>
                <c:pt idx="141">
                  <c:v>160.60817080438321</c:v>
                </c:pt>
                <c:pt idx="142">
                  <c:v>143.4214653826611</c:v>
                </c:pt>
                <c:pt idx="143">
                  <c:v>114.67749624563641</c:v>
                </c:pt>
                <c:pt idx="144">
                  <c:v>90.289879524534413</c:v>
                </c:pt>
                <c:pt idx="145">
                  <c:v>70.358075320175772</c:v>
                </c:pt>
                <c:pt idx="146">
                  <c:v>55.160571914856959</c:v>
                </c:pt>
                <c:pt idx="147">
                  <c:v>44.219960824640033</c:v>
                </c:pt>
                <c:pt idx="148">
                  <c:v>32.503560948026013</c:v>
                </c:pt>
                <c:pt idx="149">
                  <c:v>17.74368198631522</c:v>
                </c:pt>
                <c:pt idx="150">
                  <c:v>4.2966763554306198</c:v>
                </c:pt>
                <c:pt idx="151">
                  <c:v>-5.9676060492091807</c:v>
                </c:pt>
                <c:pt idx="152">
                  <c:v>-24.62632096306988</c:v>
                </c:pt>
                <c:pt idx="153">
                  <c:v>-52.057416769267718</c:v>
                </c:pt>
                <c:pt idx="154">
                  <c:v>-70.775807743620092</c:v>
                </c:pt>
                <c:pt idx="155">
                  <c:v>-85.456118624675497</c:v>
                </c:pt>
                <c:pt idx="156">
                  <c:v>-97.968199307850711</c:v>
                </c:pt>
                <c:pt idx="157">
                  <c:v>-109.048054539216</c:v>
                </c:pt>
                <c:pt idx="158">
                  <c:v>-121.2816469400946</c:v>
                </c:pt>
                <c:pt idx="159">
                  <c:v>-136.3399062042657</c:v>
                </c:pt>
                <c:pt idx="160">
                  <c:v>-152.1142781943399</c:v>
                </c:pt>
                <c:pt idx="161">
                  <c:v>-167.9085422045822</c:v>
                </c:pt>
                <c:pt idx="162">
                  <c:v>-168.30638260786299</c:v>
                </c:pt>
                <c:pt idx="163">
                  <c:v>-167.41124170048161</c:v>
                </c:pt>
                <c:pt idx="164">
                  <c:v>-193.76816841782221</c:v>
                </c:pt>
                <c:pt idx="165">
                  <c:v>-223.64598270419549</c:v>
                </c:pt>
                <c:pt idx="166">
                  <c:v>-240.45473974280199</c:v>
                </c:pt>
                <c:pt idx="167">
                  <c:v>-244.05519539249141</c:v>
                </c:pt>
                <c:pt idx="168">
                  <c:v>-246.52180589283131</c:v>
                </c:pt>
                <c:pt idx="169">
                  <c:v>-252.6485481033524</c:v>
                </c:pt>
                <c:pt idx="170">
                  <c:v>-262.85315444749688</c:v>
                </c:pt>
                <c:pt idx="171">
                  <c:v>-273.63462937640531</c:v>
                </c:pt>
                <c:pt idx="172">
                  <c:v>-282.78495865185897</c:v>
                </c:pt>
                <c:pt idx="173">
                  <c:v>-290.54284651583242</c:v>
                </c:pt>
                <c:pt idx="174">
                  <c:v>-297.22656529094519</c:v>
                </c:pt>
                <c:pt idx="175">
                  <c:v>-303.6914718442552</c:v>
                </c:pt>
                <c:pt idx="176">
                  <c:v>-309.85799809510468</c:v>
                </c:pt>
                <c:pt idx="177">
                  <c:v>-315.76592808382202</c:v>
                </c:pt>
                <c:pt idx="178">
                  <c:v>-320.40076878204059</c:v>
                </c:pt>
                <c:pt idx="179">
                  <c:v>-324.79690523828788</c:v>
                </c:pt>
                <c:pt idx="180">
                  <c:v>-328.83498533158979</c:v>
                </c:pt>
                <c:pt idx="181">
                  <c:v>-331.26181179160159</c:v>
                </c:pt>
                <c:pt idx="182">
                  <c:v>-333.78809835243197</c:v>
                </c:pt>
                <c:pt idx="183">
                  <c:v>-335.29989188489981</c:v>
                </c:pt>
                <c:pt idx="184">
                  <c:v>-336.01600461080483</c:v>
                </c:pt>
                <c:pt idx="185">
                  <c:v>-333.46982602980938</c:v>
                </c:pt>
                <c:pt idx="186">
                  <c:v>-328.39736088798122</c:v>
                </c:pt>
                <c:pt idx="187">
                  <c:v>-321.37547777007819</c:v>
                </c:pt>
                <c:pt idx="188">
                  <c:v>-312.64288091806981</c:v>
                </c:pt>
                <c:pt idx="189">
                  <c:v>-303.13449527966242</c:v>
                </c:pt>
                <c:pt idx="190">
                  <c:v>-296.01315206093858</c:v>
                </c:pt>
                <c:pt idx="191">
                  <c:v>-289.13051308418358</c:v>
                </c:pt>
                <c:pt idx="192">
                  <c:v>-284.49567238596569</c:v>
                </c:pt>
                <c:pt idx="193">
                  <c:v>-276.81735260264958</c:v>
                </c:pt>
                <c:pt idx="194">
                  <c:v>-267.62723928686768</c:v>
                </c:pt>
                <c:pt idx="195">
                  <c:v>-258.33766587026548</c:v>
                </c:pt>
                <c:pt idx="196">
                  <c:v>-248.29219568743031</c:v>
                </c:pt>
                <c:pt idx="197">
                  <c:v>-237.888669141642</c:v>
                </c:pt>
                <c:pt idx="198">
                  <c:v>-227.5846026966741</c:v>
                </c:pt>
                <c:pt idx="199">
                  <c:v>-219.76703877221021</c:v>
                </c:pt>
                <c:pt idx="200">
                  <c:v>-211.19357808151241</c:v>
                </c:pt>
                <c:pt idx="201">
                  <c:v>-198.56214527735361</c:v>
                </c:pt>
                <c:pt idx="202">
                  <c:v>-185.77157631188169</c:v>
                </c:pt>
                <c:pt idx="203">
                  <c:v>-173.41863179001851</c:v>
                </c:pt>
                <c:pt idx="204">
                  <c:v>-166.03869230916339</c:v>
                </c:pt>
                <c:pt idx="205">
                  <c:v>-165.024199280798</c:v>
                </c:pt>
                <c:pt idx="206">
                  <c:v>-152.49222657745909</c:v>
                </c:pt>
                <c:pt idx="207">
                  <c:v>-119.9090975487765</c:v>
                </c:pt>
                <c:pt idx="208">
                  <c:v>-93.492494770943821</c:v>
                </c:pt>
                <c:pt idx="209">
                  <c:v>-73.302094304452154</c:v>
                </c:pt>
                <c:pt idx="210">
                  <c:v>-57.607290395032493</c:v>
                </c:pt>
                <c:pt idx="211">
                  <c:v>-45.65218627645023</c:v>
                </c:pt>
                <c:pt idx="212">
                  <c:v>-33.657298117539781</c:v>
                </c:pt>
                <c:pt idx="213">
                  <c:v>-20.09094036567091</c:v>
                </c:pt>
                <c:pt idx="214">
                  <c:v>-7.1213432187229557</c:v>
                </c:pt>
                <c:pt idx="215">
                  <c:v>4.2568923151025597</c:v>
                </c:pt>
                <c:pt idx="216">
                  <c:v>18.02217026861172</c:v>
                </c:pt>
                <c:pt idx="217">
                  <c:v>45.552726175629999</c:v>
                </c:pt>
                <c:pt idx="218">
                  <c:v>67.553300477047912</c:v>
                </c:pt>
                <c:pt idx="219">
                  <c:v>84.799681959262699</c:v>
                </c:pt>
                <c:pt idx="220">
                  <c:v>96.376837694727726</c:v>
                </c:pt>
                <c:pt idx="221">
                  <c:v>106.56155201871189</c:v>
                </c:pt>
                <c:pt idx="222">
                  <c:v>119.55104118582391</c:v>
                </c:pt>
                <c:pt idx="223">
                  <c:v>134.72865257097919</c:v>
                </c:pt>
                <c:pt idx="224">
                  <c:v>150.28421233925121</c:v>
                </c:pt>
                <c:pt idx="225">
                  <c:v>164.9645232203053</c:v>
                </c:pt>
                <c:pt idx="226">
                  <c:v>163.87046211128421</c:v>
                </c:pt>
                <c:pt idx="227">
                  <c:v>166.2773965511318</c:v>
                </c:pt>
                <c:pt idx="228">
                  <c:v>196.692295381935</c:v>
                </c:pt>
                <c:pt idx="229">
                  <c:v>224.24274330911689</c:v>
                </c:pt>
                <c:pt idx="230">
                  <c:v>236.59568783098001</c:v>
                </c:pt>
                <c:pt idx="231">
                  <c:v>239.53970681525661</c:v>
                </c:pt>
                <c:pt idx="232">
                  <c:v>243.97562731183541</c:v>
                </c:pt>
                <c:pt idx="233">
                  <c:v>249.16744457464731</c:v>
                </c:pt>
                <c:pt idx="234">
                  <c:v>260.64514020929289</c:v>
                </c:pt>
                <c:pt idx="235">
                  <c:v>272.97819271098939</c:v>
                </c:pt>
                <c:pt idx="236">
                  <c:v>281.79035764365688</c:v>
                </c:pt>
                <c:pt idx="237">
                  <c:v>289.80684176976263</c:v>
                </c:pt>
                <c:pt idx="238">
                  <c:v>295.53574357700188</c:v>
                </c:pt>
                <c:pt idx="239">
                  <c:v>300.1109082147297</c:v>
                </c:pt>
                <c:pt idx="240">
                  <c:v>305.24304941704918</c:v>
                </c:pt>
                <c:pt idx="241">
                  <c:v>311.46925172839121</c:v>
                </c:pt>
                <c:pt idx="242">
                  <c:v>317.89437424137111</c:v>
                </c:pt>
                <c:pt idx="243">
                  <c:v>324.73722917779918</c:v>
                </c:pt>
                <c:pt idx="244">
                  <c:v>328.3177928073253</c:v>
                </c:pt>
                <c:pt idx="245">
                  <c:v>328.19844068634211</c:v>
                </c:pt>
                <c:pt idx="246">
                  <c:v>329.86937038011939</c:v>
                </c:pt>
                <c:pt idx="247">
                  <c:v>332.15695269898299</c:v>
                </c:pt>
                <c:pt idx="248">
                  <c:v>332.95263350554421</c:v>
                </c:pt>
                <c:pt idx="249">
                  <c:v>331.20213573110863</c:v>
                </c:pt>
                <c:pt idx="250">
                  <c:v>325.11517756091621</c:v>
                </c:pt>
                <c:pt idx="251">
                  <c:v>317.71534605989672</c:v>
                </c:pt>
                <c:pt idx="252">
                  <c:v>307.90858011902981</c:v>
                </c:pt>
                <c:pt idx="253">
                  <c:v>298.02224609750652</c:v>
                </c:pt>
                <c:pt idx="254">
                  <c:v>292.49226449190593</c:v>
                </c:pt>
              </c:numCache>
            </c:numRef>
          </c:val>
          <c:smooth val="0"/>
          <c:extLst>
            <c:ext xmlns:c16="http://schemas.microsoft.com/office/drawing/2014/chart" uri="{C3380CC4-5D6E-409C-BE32-E72D297353CC}">
              <c16:uniqueId val="{00000005-E7A5-074C-A48B-BA5014503FF4}"/>
            </c:ext>
          </c:extLst>
        </c:ser>
        <c:dLbls>
          <c:showLegendKey val="0"/>
          <c:showVal val="0"/>
          <c:showCatName val="0"/>
          <c:showSerName val="0"/>
          <c:showPercent val="0"/>
          <c:showBubbleSize val="0"/>
        </c:dLbls>
        <c:smooth val="0"/>
        <c:axId val="1839939096"/>
        <c:axId val="1839942232"/>
      </c:lineChart>
      <c:catAx>
        <c:axId val="1839939096"/>
        <c:scaling>
          <c:orientation val="minMax"/>
        </c:scaling>
        <c:delete val="1"/>
        <c:axPos val="b"/>
        <c:majorTickMark val="out"/>
        <c:minorTickMark val="none"/>
        <c:tickLblPos val="nextTo"/>
        <c:crossAx val="1839942232"/>
        <c:crosses val="autoZero"/>
        <c:auto val="1"/>
        <c:lblAlgn val="ctr"/>
        <c:lblOffset val="100"/>
        <c:noMultiLvlLbl val="0"/>
      </c:catAx>
      <c:valAx>
        <c:axId val="1839942232"/>
        <c:scaling>
          <c:orientation val="minMax"/>
        </c:scaling>
        <c:delete val="0"/>
        <c:axPos val="l"/>
        <c:majorGridlines/>
        <c:title>
          <c:tx>
            <c:rich>
              <a:bodyPr/>
              <a:lstStyle/>
              <a:p>
                <a:pPr>
                  <a:defRPr/>
                </a:pPr>
                <a:r>
                  <a:rPr lang="en-US" dirty="0"/>
                  <a:t>Phase Voltages (V)</a:t>
                </a:r>
              </a:p>
            </c:rich>
          </c:tx>
          <c:overlay val="0"/>
        </c:title>
        <c:numFmt formatCode="General" sourceLinked="1"/>
        <c:majorTickMark val="out"/>
        <c:minorTickMark val="none"/>
        <c:tickLblPos val="nextTo"/>
        <c:crossAx val="1839939096"/>
        <c:crosses val="autoZero"/>
        <c:crossBetween val="between"/>
      </c:valAx>
    </c:plotArea>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Three phase line-currents in a 400 V power system</a:t>
            </a:r>
          </a:p>
        </c:rich>
      </c:tx>
      <c:overlay val="0"/>
    </c:title>
    <c:autoTitleDeleted val="0"/>
    <c:plotArea>
      <c:layout/>
      <c:lineChart>
        <c:grouping val="standard"/>
        <c:varyColors val="0"/>
        <c:ser>
          <c:idx val="0"/>
          <c:order val="0"/>
          <c:tx>
            <c:strRef>
              <c:f>'UPS output'!$D$1</c:f>
              <c:strCache>
                <c:ptCount val="1"/>
                <c:pt idx="0">
                  <c:v>Current (1)</c:v>
                </c:pt>
              </c:strCache>
            </c:strRef>
          </c:tx>
          <c:spPr>
            <a:ln>
              <a:solidFill>
                <a:srgbClr val="FF0000"/>
              </a:solidFill>
            </a:ln>
          </c:spPr>
          <c:marker>
            <c:symbol val="none"/>
          </c:marker>
          <c:val>
            <c:numRef>
              <c:f>'UPS output'!$D$2:$D$256</c:f>
              <c:numCache>
                <c:formatCode>General</c:formatCode>
                <c:ptCount val="255"/>
                <c:pt idx="0">
                  <c:v>3.3050567143768861</c:v>
                </c:pt>
                <c:pt idx="1">
                  <c:v>3.3050567143768861</c:v>
                </c:pt>
                <c:pt idx="2">
                  <c:v>6.2502887058175904</c:v>
                </c:pt>
                <c:pt idx="3">
                  <c:v>5.7838492501595624</c:v>
                </c:pt>
                <c:pt idx="4">
                  <c:v>5.5039855767646966</c:v>
                </c:pt>
                <c:pt idx="5">
                  <c:v>4.8642971804337334</c:v>
                </c:pt>
                <c:pt idx="6">
                  <c:v>3.3050567143768861</c:v>
                </c:pt>
                <c:pt idx="7">
                  <c:v>3.7848230116251562</c:v>
                </c:pt>
                <c:pt idx="8">
                  <c:v>4.6777213981705223</c:v>
                </c:pt>
                <c:pt idx="9">
                  <c:v>4.9442582299751088</c:v>
                </c:pt>
                <c:pt idx="10">
                  <c:v>5.1708145370089396</c:v>
                </c:pt>
                <c:pt idx="11">
                  <c:v>4.9975655963360257</c:v>
                </c:pt>
                <c:pt idx="12">
                  <c:v>14.472949966989161</c:v>
                </c:pt>
                <c:pt idx="13">
                  <c:v>28.346192062417931</c:v>
                </c:pt>
                <c:pt idx="14">
                  <c:v>45.831008228798908</c:v>
                </c:pt>
                <c:pt idx="15">
                  <c:v>43.97857724775703</c:v>
                </c:pt>
                <c:pt idx="16">
                  <c:v>41.473131028793901</c:v>
                </c:pt>
                <c:pt idx="17">
                  <c:v>41.339862612891537</c:v>
                </c:pt>
                <c:pt idx="18">
                  <c:v>43.792001465493797</c:v>
                </c:pt>
                <c:pt idx="19">
                  <c:v>46.217486634915552</c:v>
                </c:pt>
                <c:pt idx="20">
                  <c:v>50.468749102198821</c:v>
                </c:pt>
                <c:pt idx="21">
                  <c:v>52.014662726665243</c:v>
                </c:pt>
                <c:pt idx="22">
                  <c:v>55.46631469853488</c:v>
                </c:pt>
                <c:pt idx="23">
                  <c:v>58.877986145633074</c:v>
                </c:pt>
                <c:pt idx="24">
                  <c:v>63.155902296097153</c:v>
                </c:pt>
                <c:pt idx="25">
                  <c:v>66.074480604357376</c:v>
                </c:pt>
                <c:pt idx="26">
                  <c:v>68.140141050842942</c:v>
                </c:pt>
                <c:pt idx="27">
                  <c:v>68.633234189681247</c:v>
                </c:pt>
                <c:pt idx="28">
                  <c:v>68.966405229437399</c:v>
                </c:pt>
                <c:pt idx="29">
                  <c:v>69.912610982343793</c:v>
                </c:pt>
                <c:pt idx="30">
                  <c:v>69.379537318733227</c:v>
                </c:pt>
                <c:pt idx="31">
                  <c:v>68.793156288764223</c:v>
                </c:pt>
                <c:pt idx="32">
                  <c:v>66.207749020259669</c:v>
                </c:pt>
                <c:pt idx="33">
                  <c:v>61.383432364596587</c:v>
                </c:pt>
                <c:pt idx="34">
                  <c:v>55.946080995782893</c:v>
                </c:pt>
                <c:pt idx="35">
                  <c:v>48.682952329108133</c:v>
                </c:pt>
                <c:pt idx="36">
                  <c:v>43.672059891181881</c:v>
                </c:pt>
                <c:pt idx="37">
                  <c:v>39.980524770687992</c:v>
                </c:pt>
                <c:pt idx="38">
                  <c:v>37.38179066059314</c:v>
                </c:pt>
                <c:pt idx="39">
                  <c:v>39.260875324816013</c:v>
                </c:pt>
                <c:pt idx="40">
                  <c:v>42.445990464880587</c:v>
                </c:pt>
                <c:pt idx="41">
                  <c:v>45.284607723599393</c:v>
                </c:pt>
                <c:pt idx="42">
                  <c:v>47.296960803724161</c:v>
                </c:pt>
                <c:pt idx="43">
                  <c:v>48.443069180483853</c:v>
                </c:pt>
                <c:pt idx="44">
                  <c:v>52.027989568255393</c:v>
                </c:pt>
                <c:pt idx="45">
                  <c:v>54.786645777433037</c:v>
                </c:pt>
                <c:pt idx="46">
                  <c:v>57.625263036152013</c:v>
                </c:pt>
                <c:pt idx="47">
                  <c:v>59.584308749915657</c:v>
                </c:pt>
                <c:pt idx="48">
                  <c:v>61.783237612303438</c:v>
                </c:pt>
                <c:pt idx="49">
                  <c:v>62.489560216585673</c:v>
                </c:pt>
                <c:pt idx="50">
                  <c:v>61.836544978664243</c:v>
                </c:pt>
                <c:pt idx="51">
                  <c:v>60.197343463065998</c:v>
                </c:pt>
                <c:pt idx="52">
                  <c:v>58.23829774930249</c:v>
                </c:pt>
                <c:pt idx="53">
                  <c:v>54.05366948997014</c:v>
                </c:pt>
                <c:pt idx="54">
                  <c:v>48.80289390342007</c:v>
                </c:pt>
                <c:pt idx="55">
                  <c:v>26.293858457522639</c:v>
                </c:pt>
                <c:pt idx="56">
                  <c:v>-2.0923141296660162</c:v>
                </c:pt>
                <c:pt idx="57">
                  <c:v>-8.5291786177468172</c:v>
                </c:pt>
                <c:pt idx="58">
                  <c:v>-7.3430897162163946</c:v>
                </c:pt>
                <c:pt idx="59">
                  <c:v>-5.2507755865503842</c:v>
                </c:pt>
                <c:pt idx="60">
                  <c:v>-3.5849203877717168</c:v>
                </c:pt>
                <c:pt idx="61">
                  <c:v>-2.5987341100947341</c:v>
                </c:pt>
                <c:pt idx="62">
                  <c:v>-1.9990262385344071</c:v>
                </c:pt>
                <c:pt idx="63">
                  <c:v>-2.1856020207976221</c:v>
                </c:pt>
                <c:pt idx="64">
                  <c:v>-3.1717882984745982</c:v>
                </c:pt>
                <c:pt idx="65">
                  <c:v>-5.2907561113210724</c:v>
                </c:pt>
                <c:pt idx="66">
                  <c:v>-3.4649788134596391</c:v>
                </c:pt>
                <c:pt idx="67">
                  <c:v>-5.7172150422083936</c:v>
                </c:pt>
                <c:pt idx="68">
                  <c:v>-5.3174097945015406</c:v>
                </c:pt>
                <c:pt idx="69">
                  <c:v>-4.83764349725329</c:v>
                </c:pt>
                <c:pt idx="70">
                  <c:v>-4.3578772000049772</c:v>
                </c:pt>
                <c:pt idx="71">
                  <c:v>-3.83813037798607</c:v>
                </c:pt>
                <c:pt idx="72">
                  <c:v>-4.1446477345613504</c:v>
                </c:pt>
                <c:pt idx="73">
                  <c:v>-4.3845308831854268</c:v>
                </c:pt>
                <c:pt idx="74">
                  <c:v>-4.7843361308923553</c:v>
                </c:pt>
                <c:pt idx="75">
                  <c:v>-5.2374487449601803</c:v>
                </c:pt>
                <c:pt idx="76">
                  <c:v>-16.938415661181569</c:v>
                </c:pt>
                <c:pt idx="77">
                  <c:v>-31.1181751131857</c:v>
                </c:pt>
                <c:pt idx="78">
                  <c:v>-44.085191980478982</c:v>
                </c:pt>
                <c:pt idx="79">
                  <c:v>-42.326048890568579</c:v>
                </c:pt>
                <c:pt idx="80">
                  <c:v>-39.953871087507522</c:v>
                </c:pt>
                <c:pt idx="81">
                  <c:v>-39.847256354785912</c:v>
                </c:pt>
                <c:pt idx="82">
                  <c:v>-42.459317306470957</c:v>
                </c:pt>
                <c:pt idx="83">
                  <c:v>-44.871475634302293</c:v>
                </c:pt>
                <c:pt idx="84">
                  <c:v>-48.043263932777002</c:v>
                </c:pt>
                <c:pt idx="85">
                  <c:v>-51.908047993943242</c:v>
                </c:pt>
                <c:pt idx="86">
                  <c:v>-54.586743153579633</c:v>
                </c:pt>
                <c:pt idx="87">
                  <c:v>-56.279252035538882</c:v>
                </c:pt>
                <c:pt idx="88">
                  <c:v>-60.93031975052893</c:v>
                </c:pt>
                <c:pt idx="89">
                  <c:v>-64.448605930349601</c:v>
                </c:pt>
                <c:pt idx="90">
                  <c:v>-66.034500079586678</c:v>
                </c:pt>
                <c:pt idx="91">
                  <c:v>-67.327203713838941</c:v>
                </c:pt>
                <c:pt idx="92">
                  <c:v>-67.633721070413728</c:v>
                </c:pt>
                <c:pt idx="93">
                  <c:v>-67.993545793350407</c:v>
                </c:pt>
                <c:pt idx="94">
                  <c:v>-68.113487367662145</c:v>
                </c:pt>
                <c:pt idx="95">
                  <c:v>-66.14111481230853</c:v>
                </c:pt>
                <c:pt idx="96">
                  <c:v>-63.315824395179902</c:v>
                </c:pt>
                <c:pt idx="97">
                  <c:v>-61.156876057562243</c:v>
                </c:pt>
                <c:pt idx="98">
                  <c:v>-55.959407837373043</c:v>
                </c:pt>
                <c:pt idx="99">
                  <c:v>-48.749586537059152</c:v>
                </c:pt>
                <c:pt idx="100">
                  <c:v>-43.778674623903598</c:v>
                </c:pt>
                <c:pt idx="101">
                  <c:v>-38.554552720533657</c:v>
                </c:pt>
                <c:pt idx="102">
                  <c:v>-36.54219964040913</c:v>
                </c:pt>
                <c:pt idx="103">
                  <c:v>-39.100953225733058</c:v>
                </c:pt>
                <c:pt idx="104">
                  <c:v>-41.086652622677249</c:v>
                </c:pt>
                <c:pt idx="105">
                  <c:v>-44.431689861824736</c:v>
                </c:pt>
                <c:pt idx="106">
                  <c:v>-45.764374020847782</c:v>
                </c:pt>
                <c:pt idx="107">
                  <c:v>-48.669625487517777</c:v>
                </c:pt>
                <c:pt idx="108">
                  <c:v>-52.254545875289438</c:v>
                </c:pt>
                <c:pt idx="109">
                  <c:v>-54.306879480184797</c:v>
                </c:pt>
                <c:pt idx="110">
                  <c:v>-56.026042045324409</c:v>
                </c:pt>
                <c:pt idx="111">
                  <c:v>-58.651429838599597</c:v>
                </c:pt>
                <c:pt idx="112">
                  <c:v>-59.677596641047238</c:v>
                </c:pt>
                <c:pt idx="113">
                  <c:v>-60.730417126675412</c:v>
                </c:pt>
                <c:pt idx="114">
                  <c:v>-61.330124998235711</c:v>
                </c:pt>
                <c:pt idx="115">
                  <c:v>-59.584308749915657</c:v>
                </c:pt>
                <c:pt idx="116">
                  <c:v>-56.7590183327871</c:v>
                </c:pt>
                <c:pt idx="117">
                  <c:v>-52.827600063668989</c:v>
                </c:pt>
                <c:pt idx="118">
                  <c:v>-47.430229219626142</c:v>
                </c:pt>
                <c:pt idx="119">
                  <c:v>-27.43996683428233</c:v>
                </c:pt>
                <c:pt idx="120">
                  <c:v>2.172275179207392</c:v>
                </c:pt>
                <c:pt idx="121">
                  <c:v>8.7424080831904227</c:v>
                </c:pt>
                <c:pt idx="122">
                  <c:v>6.8499965773778726</c:v>
                </c:pt>
                <c:pt idx="123">
                  <c:v>4.5577798238584446</c:v>
                </c:pt>
                <c:pt idx="124">
                  <c:v>2.5320999021435822</c:v>
                </c:pt>
                <c:pt idx="125">
                  <c:v>1.985699396944157</c:v>
                </c:pt>
                <c:pt idx="126">
                  <c:v>2.6920220012263401</c:v>
                </c:pt>
                <c:pt idx="127">
                  <c:v>5.9037908244716419</c:v>
                </c:pt>
                <c:pt idx="128">
                  <c:v>4.7177019229412087</c:v>
                </c:pt>
                <c:pt idx="129">
                  <c:v>4.4378382495463846</c:v>
                </c:pt>
                <c:pt idx="130">
                  <c:v>2.5320999021435822</c:v>
                </c:pt>
                <c:pt idx="131">
                  <c:v>4.9442582299751088</c:v>
                </c:pt>
                <c:pt idx="132">
                  <c:v>4.4378382495463846</c:v>
                </c:pt>
                <c:pt idx="133">
                  <c:v>5.0108924379262456</c:v>
                </c:pt>
                <c:pt idx="134">
                  <c:v>4.6643945565802181</c:v>
                </c:pt>
                <c:pt idx="135">
                  <c:v>4.0247061602492664</c:v>
                </c:pt>
                <c:pt idx="136">
                  <c:v>4.3712040415952442</c:v>
                </c:pt>
                <c:pt idx="137">
                  <c:v>4.9309313883848898</c:v>
                </c:pt>
                <c:pt idx="138">
                  <c:v>4.6110871902193731</c:v>
                </c:pt>
                <c:pt idx="139">
                  <c:v>4.5444529822682274</c:v>
                </c:pt>
                <c:pt idx="140">
                  <c:v>12.47392372845472</c:v>
                </c:pt>
                <c:pt idx="141">
                  <c:v>26.640356338868571</c:v>
                </c:pt>
                <c:pt idx="142">
                  <c:v>44.378382495463903</c:v>
                </c:pt>
                <c:pt idx="143">
                  <c:v>43.138986227572573</c:v>
                </c:pt>
                <c:pt idx="144">
                  <c:v>40.060485820229601</c:v>
                </c:pt>
                <c:pt idx="145">
                  <c:v>39.167587433683899</c:v>
                </c:pt>
                <c:pt idx="146">
                  <c:v>42.779161504636143</c:v>
                </c:pt>
                <c:pt idx="147">
                  <c:v>45.751047179257029</c:v>
                </c:pt>
                <c:pt idx="148">
                  <c:v>49.335967567029194</c:v>
                </c:pt>
                <c:pt idx="149">
                  <c:v>52.361160608011303</c:v>
                </c:pt>
                <c:pt idx="150">
                  <c:v>55.399680490583393</c:v>
                </c:pt>
                <c:pt idx="151">
                  <c:v>57.851819343185852</c:v>
                </c:pt>
                <c:pt idx="152">
                  <c:v>62.049774444108103</c:v>
                </c:pt>
                <c:pt idx="153">
                  <c:v>65.114948009860868</c:v>
                </c:pt>
                <c:pt idx="154">
                  <c:v>66.660861634327475</c:v>
                </c:pt>
                <c:pt idx="155">
                  <c:v>68.1268142092527</c:v>
                </c:pt>
                <c:pt idx="156">
                  <c:v>68.193448417203371</c:v>
                </c:pt>
                <c:pt idx="157">
                  <c:v>68.366697357876646</c:v>
                </c:pt>
                <c:pt idx="158">
                  <c:v>68.046853159711333</c:v>
                </c:pt>
                <c:pt idx="159">
                  <c:v>67.500452654511776</c:v>
                </c:pt>
                <c:pt idx="160">
                  <c:v>65.594714307109115</c:v>
                </c:pt>
                <c:pt idx="161">
                  <c:v>61.396759206186928</c:v>
                </c:pt>
                <c:pt idx="162">
                  <c:v>56.106003094865812</c:v>
                </c:pt>
                <c:pt idx="163">
                  <c:v>49.1893723095368</c:v>
                </c:pt>
                <c:pt idx="164">
                  <c:v>43.938596722986361</c:v>
                </c:pt>
                <c:pt idx="165">
                  <c:v>39.91389056273669</c:v>
                </c:pt>
                <c:pt idx="166">
                  <c:v>37.235195403101059</c:v>
                </c:pt>
                <c:pt idx="167">
                  <c:v>39.287529007996042</c:v>
                </c:pt>
                <c:pt idx="168">
                  <c:v>42.032858375583551</c:v>
                </c:pt>
                <c:pt idx="169">
                  <c:v>44.724880376809949</c:v>
                </c:pt>
                <c:pt idx="170">
                  <c:v>47.416902378036212</c:v>
                </c:pt>
                <c:pt idx="171">
                  <c:v>49.375948091799927</c:v>
                </c:pt>
                <c:pt idx="172">
                  <c:v>52.467775340733162</c:v>
                </c:pt>
                <c:pt idx="173">
                  <c:v>55.119816817188813</c:v>
                </c:pt>
                <c:pt idx="174">
                  <c:v>57.811838818415147</c:v>
                </c:pt>
                <c:pt idx="175">
                  <c:v>59.930806631261298</c:v>
                </c:pt>
                <c:pt idx="176">
                  <c:v>61.396759206186928</c:v>
                </c:pt>
                <c:pt idx="177">
                  <c:v>62.676135998849063</c:v>
                </c:pt>
                <c:pt idx="178">
                  <c:v>61.996467077746672</c:v>
                </c:pt>
                <c:pt idx="179">
                  <c:v>60.410572928510028</c:v>
                </c:pt>
                <c:pt idx="180">
                  <c:v>58.531488264287219</c:v>
                </c:pt>
                <c:pt idx="181">
                  <c:v>54.693357886301513</c:v>
                </c:pt>
                <c:pt idx="182">
                  <c:v>49.375948091799927</c:v>
                </c:pt>
                <c:pt idx="183">
                  <c:v>25.414286912567469</c:v>
                </c:pt>
                <c:pt idx="184">
                  <c:v>-3.1184809321136782</c:v>
                </c:pt>
                <c:pt idx="185">
                  <c:v>-9.1821938556680767</c:v>
                </c:pt>
                <c:pt idx="186">
                  <c:v>-7.5030118152991534</c:v>
                </c:pt>
                <c:pt idx="187">
                  <c:v>-4.8509703388434682</c:v>
                </c:pt>
                <c:pt idx="188">
                  <c:v>-3.5049593382303348</c:v>
                </c:pt>
                <c:pt idx="189">
                  <c:v>-2.5587535853240442</c:v>
                </c:pt>
                <c:pt idx="190">
                  <c:v>-2.07898728807579</c:v>
                </c:pt>
                <c:pt idx="191">
                  <c:v>-3.3850177639182681</c:v>
                </c:pt>
                <c:pt idx="192">
                  <c:v>-4.0113793186590501</c:v>
                </c:pt>
                <c:pt idx="193">
                  <c:v>-3.5582667045912482</c:v>
                </c:pt>
                <c:pt idx="194">
                  <c:v>-5.1041803290578134</c:v>
                </c:pt>
                <c:pt idx="195">
                  <c:v>-5.8638102997009236</c:v>
                </c:pt>
                <c:pt idx="196">
                  <c:v>-4.9309313883848898</c:v>
                </c:pt>
                <c:pt idx="197">
                  <c:v>-4.2246087841027329</c:v>
                </c:pt>
                <c:pt idx="198">
                  <c:v>-3.091827248933221</c:v>
                </c:pt>
                <c:pt idx="199">
                  <c:v>-3.7048619620837742</c:v>
                </c:pt>
                <c:pt idx="200">
                  <c:v>-4.477818774317079</c:v>
                </c:pt>
                <c:pt idx="201">
                  <c:v>-5.3307366360917436</c:v>
                </c:pt>
                <c:pt idx="202">
                  <c:v>-5.0508729626969364</c:v>
                </c:pt>
                <c:pt idx="203">
                  <c:v>-4.9309313883848898</c:v>
                </c:pt>
                <c:pt idx="204">
                  <c:v>-18.52430981041887</c:v>
                </c:pt>
                <c:pt idx="205">
                  <c:v>-28.91924625079772</c:v>
                </c:pt>
                <c:pt idx="206">
                  <c:v>-43.898616198215649</c:v>
                </c:pt>
                <c:pt idx="207">
                  <c:v>-43.831981990264161</c:v>
                </c:pt>
                <c:pt idx="208">
                  <c:v>-40.526925275887614</c:v>
                </c:pt>
                <c:pt idx="209">
                  <c:v>-40.646866850199586</c:v>
                </c:pt>
                <c:pt idx="210">
                  <c:v>-43.245600960294396</c:v>
                </c:pt>
                <c:pt idx="211">
                  <c:v>-45.990930327881799</c:v>
                </c:pt>
                <c:pt idx="212">
                  <c:v>-49.402601774980397</c:v>
                </c:pt>
                <c:pt idx="213">
                  <c:v>-51.374974330334346</c:v>
                </c:pt>
                <c:pt idx="214">
                  <c:v>-55.159797341959511</c:v>
                </c:pt>
                <c:pt idx="215">
                  <c:v>-57.838492501595603</c:v>
                </c:pt>
                <c:pt idx="216">
                  <c:v>-62.396272325454063</c:v>
                </c:pt>
                <c:pt idx="217">
                  <c:v>-65.341504316894344</c:v>
                </c:pt>
                <c:pt idx="218">
                  <c:v>-67.487125812921576</c:v>
                </c:pt>
                <c:pt idx="219">
                  <c:v>-68.060180001301561</c:v>
                </c:pt>
                <c:pt idx="220">
                  <c:v>-68.579926823320449</c:v>
                </c:pt>
                <c:pt idx="221">
                  <c:v>-69.366210477144037</c:v>
                </c:pt>
                <c:pt idx="222">
                  <c:v>-69.299576269192926</c:v>
                </c:pt>
                <c:pt idx="223">
                  <c:v>-68.033526318121048</c:v>
                </c:pt>
                <c:pt idx="224">
                  <c:v>-64.168742256953379</c:v>
                </c:pt>
                <c:pt idx="225">
                  <c:v>-60.077401888754153</c:v>
                </c:pt>
                <c:pt idx="226">
                  <c:v>-55.74617837192968</c:v>
                </c:pt>
                <c:pt idx="227">
                  <c:v>-49.629158082014378</c:v>
                </c:pt>
                <c:pt idx="228">
                  <c:v>-44.085191980478982</c:v>
                </c:pt>
                <c:pt idx="229">
                  <c:v>-40.686847374970363</c:v>
                </c:pt>
                <c:pt idx="230">
                  <c:v>-37.555039601266088</c:v>
                </c:pt>
                <c:pt idx="231">
                  <c:v>-40.340349493624039</c:v>
                </c:pt>
                <c:pt idx="232">
                  <c:v>-42.952410445309347</c:v>
                </c:pt>
                <c:pt idx="233">
                  <c:v>-45.257954040419051</c:v>
                </c:pt>
                <c:pt idx="234">
                  <c:v>-47.163692387821982</c:v>
                </c:pt>
                <c:pt idx="235">
                  <c:v>-49.429255458160853</c:v>
                </c:pt>
                <c:pt idx="236">
                  <c:v>-52.840926905259487</c:v>
                </c:pt>
                <c:pt idx="237">
                  <c:v>-55.106489975598443</c:v>
                </c:pt>
                <c:pt idx="238">
                  <c:v>-57.838492501595603</c:v>
                </c:pt>
                <c:pt idx="239">
                  <c:v>-59.770884532178883</c:v>
                </c:pt>
                <c:pt idx="240">
                  <c:v>-61.050261324840903</c:v>
                </c:pt>
                <c:pt idx="241">
                  <c:v>-61.450066572547307</c:v>
                </c:pt>
                <c:pt idx="242">
                  <c:v>-61.423412889367313</c:v>
                </c:pt>
                <c:pt idx="243">
                  <c:v>-60.184016621475983</c:v>
                </c:pt>
                <c:pt idx="244">
                  <c:v>-57.158823580493838</c:v>
                </c:pt>
                <c:pt idx="245">
                  <c:v>-53.773805816575802</c:v>
                </c:pt>
                <c:pt idx="246">
                  <c:v>-48.776240220239607</c:v>
                </c:pt>
                <c:pt idx="247">
                  <c:v>-26.706990546819721</c:v>
                </c:pt>
                <c:pt idx="248">
                  <c:v>2.3588509614705981</c:v>
                </c:pt>
                <c:pt idx="249">
                  <c:v>8.6224665088784267</c:v>
                </c:pt>
                <c:pt idx="250">
                  <c:v>6.9432844685095176</c:v>
                </c:pt>
                <c:pt idx="251">
                  <c:v>5.1441608538285246</c:v>
                </c:pt>
                <c:pt idx="252">
                  <c:v>3.6115740709521682</c:v>
                </c:pt>
                <c:pt idx="253">
                  <c:v>2.5320999021435822</c:v>
                </c:pt>
                <c:pt idx="254">
                  <c:v>1.932392030583266</c:v>
                </c:pt>
              </c:numCache>
            </c:numRef>
          </c:val>
          <c:smooth val="0"/>
          <c:extLst>
            <c:ext xmlns:c16="http://schemas.microsoft.com/office/drawing/2014/chart" uri="{C3380CC4-5D6E-409C-BE32-E72D297353CC}">
              <c16:uniqueId val="{00000000-E35E-C54A-B795-6AB0ABA63777}"/>
            </c:ext>
          </c:extLst>
        </c:ser>
        <c:ser>
          <c:idx val="1"/>
          <c:order val="1"/>
          <c:tx>
            <c:strRef>
              <c:f>'UPS output'!$E$1</c:f>
              <c:strCache>
                <c:ptCount val="1"/>
                <c:pt idx="0">
                  <c:v>Current (2)</c:v>
                </c:pt>
              </c:strCache>
            </c:strRef>
          </c:tx>
          <c:marker>
            <c:symbol val="none"/>
          </c:marker>
          <c:val>
            <c:numRef>
              <c:f>'UPS output'!$E$2:$E$256</c:f>
              <c:numCache>
                <c:formatCode>General</c:formatCode>
                <c:ptCount val="255"/>
                <c:pt idx="0">
                  <c:v>-56.479154659391988</c:v>
                </c:pt>
                <c:pt idx="1">
                  <c:v>-56.479154659391988</c:v>
                </c:pt>
                <c:pt idx="2">
                  <c:v>-60.93031975052893</c:v>
                </c:pt>
                <c:pt idx="3">
                  <c:v>-63.662322276526098</c:v>
                </c:pt>
                <c:pt idx="4">
                  <c:v>-65.261543267353602</c:v>
                </c:pt>
                <c:pt idx="5">
                  <c:v>-67.36718423860961</c:v>
                </c:pt>
                <c:pt idx="6">
                  <c:v>-68.473312090598185</c:v>
                </c:pt>
                <c:pt idx="7">
                  <c:v>-69.046366278978553</c:v>
                </c:pt>
                <c:pt idx="8">
                  <c:v>-68.966405229437399</c:v>
                </c:pt>
                <c:pt idx="9">
                  <c:v>-67.793643169496974</c:v>
                </c:pt>
                <c:pt idx="10">
                  <c:v>-65.754636406191878</c:v>
                </c:pt>
                <c:pt idx="11">
                  <c:v>-62.716116523619547</c:v>
                </c:pt>
                <c:pt idx="12">
                  <c:v>-58.01174144226821</c:v>
                </c:pt>
                <c:pt idx="13">
                  <c:v>-49.842387547457953</c:v>
                </c:pt>
                <c:pt idx="14">
                  <c:v>-44.578285119317243</c:v>
                </c:pt>
                <c:pt idx="15">
                  <c:v>-38.141420631236088</c:v>
                </c:pt>
                <c:pt idx="16">
                  <c:v>-36.688794897901552</c:v>
                </c:pt>
                <c:pt idx="17">
                  <c:v>-37.608346967627377</c:v>
                </c:pt>
                <c:pt idx="18">
                  <c:v>-40.446964226345997</c:v>
                </c:pt>
                <c:pt idx="19">
                  <c:v>-42.832468870997303</c:v>
                </c:pt>
                <c:pt idx="20">
                  <c:v>-45.497837189042862</c:v>
                </c:pt>
                <c:pt idx="21">
                  <c:v>-48.536357071615242</c:v>
                </c:pt>
                <c:pt idx="22">
                  <c:v>-51.241705914432053</c:v>
                </c:pt>
                <c:pt idx="23">
                  <c:v>-54.640050519940488</c:v>
                </c:pt>
                <c:pt idx="24">
                  <c:v>-56.279252035538882</c:v>
                </c:pt>
                <c:pt idx="25">
                  <c:v>-58.544815105877781</c:v>
                </c:pt>
                <c:pt idx="26">
                  <c:v>-60.850358700987449</c:v>
                </c:pt>
                <c:pt idx="27">
                  <c:v>-61.916506028205802</c:v>
                </c:pt>
                <c:pt idx="28">
                  <c:v>-62.849384939521862</c:v>
                </c:pt>
                <c:pt idx="29">
                  <c:v>-62.422926008634498</c:v>
                </c:pt>
                <c:pt idx="30">
                  <c:v>-60.677109760314437</c:v>
                </c:pt>
                <c:pt idx="31">
                  <c:v>-57.491994620249493</c:v>
                </c:pt>
                <c:pt idx="32">
                  <c:v>-52.241219033699252</c:v>
                </c:pt>
                <c:pt idx="33">
                  <c:v>-42.819142029407047</c:v>
                </c:pt>
                <c:pt idx="34">
                  <c:v>-25.534228486879531</c:v>
                </c:pt>
                <c:pt idx="35">
                  <c:v>2.8119635755384031</c:v>
                </c:pt>
                <c:pt idx="36">
                  <c:v>6.8366697357877104</c:v>
                </c:pt>
                <c:pt idx="37">
                  <c:v>4.7976629724825903</c:v>
                </c:pt>
                <c:pt idx="38">
                  <c:v>2.9185783082602388</c:v>
                </c:pt>
                <c:pt idx="39">
                  <c:v>1.8391041394516581</c:v>
                </c:pt>
                <c:pt idx="40">
                  <c:v>1.1061278519890421</c:v>
                </c:pt>
                <c:pt idx="41">
                  <c:v>1.279376792662019</c:v>
                </c:pt>
                <c:pt idx="42">
                  <c:v>2.7453293675872641</c:v>
                </c:pt>
                <c:pt idx="43">
                  <c:v>3.9047645859372202</c:v>
                </c:pt>
                <c:pt idx="44">
                  <c:v>2.9852125162113872</c:v>
                </c:pt>
                <c:pt idx="45">
                  <c:v>2.9319051498504671</c:v>
                </c:pt>
                <c:pt idx="46">
                  <c:v>3.3983446055084978</c:v>
                </c:pt>
                <c:pt idx="47">
                  <c:v>2.8252904171286328</c:v>
                </c:pt>
                <c:pt idx="48">
                  <c:v>2.51877306055336</c:v>
                </c:pt>
                <c:pt idx="49">
                  <c:v>2.3188704366999131</c:v>
                </c:pt>
                <c:pt idx="50">
                  <c:v>2.958558833030918</c:v>
                </c:pt>
                <c:pt idx="51">
                  <c:v>2.785309892357954</c:v>
                </c:pt>
                <c:pt idx="52">
                  <c:v>2.7186756844067972</c:v>
                </c:pt>
                <c:pt idx="53">
                  <c:v>2.6253877932751948</c:v>
                </c:pt>
                <c:pt idx="54">
                  <c:v>2.6253877932751948</c:v>
                </c:pt>
                <c:pt idx="55">
                  <c:v>19.843667127851631</c:v>
                </c:pt>
                <c:pt idx="56">
                  <c:v>40.726827899741053</c:v>
                </c:pt>
                <c:pt idx="57">
                  <c:v>44.098518822069302</c:v>
                </c:pt>
                <c:pt idx="58">
                  <c:v>40.940057365184728</c:v>
                </c:pt>
                <c:pt idx="59">
                  <c:v>39.740641622064047</c:v>
                </c:pt>
                <c:pt idx="60">
                  <c:v>40.39365685998532</c:v>
                </c:pt>
                <c:pt idx="61">
                  <c:v>41.886263118090987</c:v>
                </c:pt>
                <c:pt idx="62">
                  <c:v>44.898129317482862</c:v>
                </c:pt>
                <c:pt idx="63">
                  <c:v>46.977116605558642</c:v>
                </c:pt>
                <c:pt idx="64">
                  <c:v>50.508729626969433</c:v>
                </c:pt>
                <c:pt idx="65">
                  <c:v>54.626723678350331</c:v>
                </c:pt>
                <c:pt idx="66">
                  <c:v>57.025555164591701</c:v>
                </c:pt>
                <c:pt idx="67">
                  <c:v>61.050261324840903</c:v>
                </c:pt>
                <c:pt idx="68">
                  <c:v>62.382945483863743</c:v>
                </c:pt>
                <c:pt idx="69">
                  <c:v>63.888878583559759</c:v>
                </c:pt>
                <c:pt idx="70">
                  <c:v>64.755123286924672</c:v>
                </c:pt>
                <c:pt idx="71">
                  <c:v>65.434792208026352</c:v>
                </c:pt>
                <c:pt idx="72">
                  <c:v>65.288196950533646</c:v>
                </c:pt>
                <c:pt idx="73">
                  <c:v>64.395298563988376</c:v>
                </c:pt>
                <c:pt idx="74">
                  <c:v>62.556194424536812</c:v>
                </c:pt>
                <c:pt idx="75">
                  <c:v>58.344912482024327</c:v>
                </c:pt>
                <c:pt idx="76">
                  <c:v>54.093650014741151</c:v>
                </c:pt>
                <c:pt idx="77">
                  <c:v>46.550657674671193</c:v>
                </c:pt>
                <c:pt idx="78">
                  <c:v>39.607373206161903</c:v>
                </c:pt>
                <c:pt idx="79">
                  <c:v>33.716909223280368</c:v>
                </c:pt>
                <c:pt idx="80">
                  <c:v>31.864478242238501</c:v>
                </c:pt>
                <c:pt idx="81">
                  <c:v>33.810197114411999</c:v>
                </c:pt>
                <c:pt idx="82">
                  <c:v>36.595507006770013</c:v>
                </c:pt>
                <c:pt idx="83">
                  <c:v>38.887723760289099</c:v>
                </c:pt>
                <c:pt idx="84">
                  <c:v>41.126633147447933</c:v>
                </c:pt>
                <c:pt idx="85">
                  <c:v>43.645406208001312</c:v>
                </c:pt>
                <c:pt idx="86">
                  <c:v>45.804354545618089</c:v>
                </c:pt>
                <c:pt idx="87">
                  <c:v>49.949002280179933</c:v>
                </c:pt>
                <c:pt idx="88">
                  <c:v>52.747639014128012</c:v>
                </c:pt>
                <c:pt idx="89">
                  <c:v>54.426821054496493</c:v>
                </c:pt>
                <c:pt idx="90">
                  <c:v>56.172637302816931</c:v>
                </c:pt>
                <c:pt idx="91">
                  <c:v>57.345399362757121</c:v>
                </c:pt>
                <c:pt idx="92">
                  <c:v>58.065048808629513</c:v>
                </c:pt>
                <c:pt idx="93">
                  <c:v>57.412033570708253</c:v>
                </c:pt>
                <c:pt idx="94">
                  <c:v>54.986548401286022</c:v>
                </c:pt>
                <c:pt idx="95">
                  <c:v>51.734799053270443</c:v>
                </c:pt>
                <c:pt idx="96">
                  <c:v>47.057077655099661</c:v>
                </c:pt>
                <c:pt idx="97">
                  <c:v>39.367490057537289</c:v>
                </c:pt>
                <c:pt idx="98">
                  <c:v>19.657091345588402</c:v>
                </c:pt>
                <c:pt idx="99">
                  <c:v>-6.6234402703439796</c:v>
                </c:pt>
                <c:pt idx="100">
                  <c:v>-9.4220770042921682</c:v>
                </c:pt>
                <c:pt idx="101">
                  <c:v>-7.3564165578065817</c:v>
                </c:pt>
                <c:pt idx="102">
                  <c:v>-5.9837518740130013</c:v>
                </c:pt>
                <c:pt idx="103">
                  <c:v>-4.5177992990877671</c:v>
                </c:pt>
                <c:pt idx="104">
                  <c:v>-4.1179940513808466</c:v>
                </c:pt>
                <c:pt idx="105">
                  <c:v>-3.8647840611665321</c:v>
                </c:pt>
                <c:pt idx="106">
                  <c:v>-6.4635181712612546</c:v>
                </c:pt>
                <c:pt idx="107">
                  <c:v>-5.6639076758474491</c:v>
                </c:pt>
                <c:pt idx="108">
                  <c:v>-4.7843361308923553</c:v>
                </c:pt>
                <c:pt idx="109">
                  <c:v>-6.0370592403739156</c:v>
                </c:pt>
                <c:pt idx="110">
                  <c:v>-6.0903666067348414</c:v>
                </c:pt>
                <c:pt idx="111">
                  <c:v>-6.3835571217198854</c:v>
                </c:pt>
                <c:pt idx="112">
                  <c:v>-6.1436739730957548</c:v>
                </c:pt>
                <c:pt idx="113">
                  <c:v>-5.6106003094865766</c:v>
                </c:pt>
                <c:pt idx="114">
                  <c:v>-4.704375081350979</c:v>
                </c:pt>
                <c:pt idx="115">
                  <c:v>-4.4378382495463846</c:v>
                </c:pt>
                <c:pt idx="116">
                  <c:v>-5.3307366360917436</c:v>
                </c:pt>
                <c:pt idx="117">
                  <c:v>-6.1036934483250684</c:v>
                </c:pt>
                <c:pt idx="118">
                  <c:v>-6.2236350226371311</c:v>
                </c:pt>
                <c:pt idx="119">
                  <c:v>-20.270126058738889</c:v>
                </c:pt>
                <c:pt idx="120">
                  <c:v>-41.87293627650088</c:v>
                </c:pt>
                <c:pt idx="121">
                  <c:v>-46.097545060603437</c:v>
                </c:pt>
                <c:pt idx="122">
                  <c:v>-42.539278356012247</c:v>
                </c:pt>
                <c:pt idx="123">
                  <c:v>-41.72634101900826</c:v>
                </c:pt>
                <c:pt idx="124">
                  <c:v>-41.486457870384037</c:v>
                </c:pt>
                <c:pt idx="125">
                  <c:v>-44.391709337054152</c:v>
                </c:pt>
                <c:pt idx="126">
                  <c:v>-47.350268170085037</c:v>
                </c:pt>
                <c:pt idx="127">
                  <c:v>-50.975169082627453</c:v>
                </c:pt>
                <c:pt idx="128">
                  <c:v>-53.600556875902647</c:v>
                </c:pt>
                <c:pt idx="129">
                  <c:v>-56.119329936456012</c:v>
                </c:pt>
                <c:pt idx="130">
                  <c:v>-58.464854056335987</c:v>
                </c:pt>
                <c:pt idx="131">
                  <c:v>-62.143062335239712</c:v>
                </c:pt>
                <c:pt idx="132">
                  <c:v>-64.475259613529545</c:v>
                </c:pt>
                <c:pt idx="133">
                  <c:v>-66.38099796093266</c:v>
                </c:pt>
                <c:pt idx="134">
                  <c:v>-67.460472129741149</c:v>
                </c:pt>
                <c:pt idx="135">
                  <c:v>-67.72700896154582</c:v>
                </c:pt>
                <c:pt idx="136">
                  <c:v>-67.513779496102146</c:v>
                </c:pt>
                <c:pt idx="137">
                  <c:v>-66.367671119342432</c:v>
                </c:pt>
                <c:pt idx="138">
                  <c:v>-64.208722781725257</c:v>
                </c:pt>
                <c:pt idx="139">
                  <c:v>-61.570008146859998</c:v>
                </c:pt>
                <c:pt idx="140">
                  <c:v>-57.50532146183987</c:v>
                </c:pt>
                <c:pt idx="141">
                  <c:v>-48.336454447761938</c:v>
                </c:pt>
                <c:pt idx="142">
                  <c:v>-41.113306305857712</c:v>
                </c:pt>
                <c:pt idx="143">
                  <c:v>-36.595507006770013</c:v>
                </c:pt>
                <c:pt idx="144">
                  <c:v>-34.849690758449867</c:v>
                </c:pt>
                <c:pt idx="145">
                  <c:v>-35.995799135209623</c:v>
                </c:pt>
                <c:pt idx="146">
                  <c:v>-39.620700047752031</c:v>
                </c:pt>
                <c:pt idx="147">
                  <c:v>-42.352702573748893</c:v>
                </c:pt>
                <c:pt idx="148">
                  <c:v>-44.898129317482862</c:v>
                </c:pt>
                <c:pt idx="149">
                  <c:v>-47.416902378036212</c:v>
                </c:pt>
                <c:pt idx="150">
                  <c:v>-50.775266458774027</c:v>
                </c:pt>
                <c:pt idx="151">
                  <c:v>-53.627210559083103</c:v>
                </c:pt>
                <c:pt idx="152">
                  <c:v>-54.906587351744797</c:v>
                </c:pt>
                <c:pt idx="153">
                  <c:v>-57.545301986610554</c:v>
                </c:pt>
                <c:pt idx="154">
                  <c:v>-59.864172423310343</c:v>
                </c:pt>
                <c:pt idx="155">
                  <c:v>-61.476720255728203</c:v>
                </c:pt>
                <c:pt idx="156">
                  <c:v>-62.063101285698288</c:v>
                </c:pt>
                <c:pt idx="157">
                  <c:v>-61.503373938908901</c:v>
                </c:pt>
                <c:pt idx="158">
                  <c:v>-59.104542452667069</c:v>
                </c:pt>
                <c:pt idx="159">
                  <c:v>-55.359699965812418</c:v>
                </c:pt>
                <c:pt idx="160">
                  <c:v>-51.521569587826853</c:v>
                </c:pt>
                <c:pt idx="161">
                  <c:v>-44.231787237971403</c:v>
                </c:pt>
                <c:pt idx="162">
                  <c:v>-25.640843219601329</c:v>
                </c:pt>
                <c:pt idx="163">
                  <c:v>2.4121583278315182</c:v>
                </c:pt>
                <c:pt idx="164">
                  <c:v>6.8233428941974541</c:v>
                </c:pt>
                <c:pt idx="165">
                  <c:v>4.7177019229412087</c:v>
                </c:pt>
                <c:pt idx="166">
                  <c:v>3.158461456884369</c:v>
                </c:pt>
                <c:pt idx="167">
                  <c:v>2.1456214960269402</c:v>
                </c:pt>
                <c:pt idx="168">
                  <c:v>1.652528357188443</c:v>
                </c:pt>
                <c:pt idx="169">
                  <c:v>1.3193573174327109</c:v>
                </c:pt>
                <c:pt idx="170">
                  <c:v>2.958558833030918</c:v>
                </c:pt>
                <c:pt idx="171">
                  <c:v>3.7048619620837742</c:v>
                </c:pt>
                <c:pt idx="172">
                  <c:v>1.7724699315005119</c:v>
                </c:pt>
                <c:pt idx="173">
                  <c:v>2.7320025259970269</c:v>
                </c:pt>
                <c:pt idx="174">
                  <c:v>3.4116714470987222</c:v>
                </c:pt>
                <c:pt idx="175">
                  <c:v>3.1051540905234511</c:v>
                </c:pt>
                <c:pt idx="176">
                  <c:v>3.0385198825723099</c:v>
                </c:pt>
                <c:pt idx="177">
                  <c:v>2.2922167535194582</c:v>
                </c:pt>
                <c:pt idx="178">
                  <c:v>2.8252904171286328</c:v>
                </c:pt>
                <c:pt idx="179">
                  <c:v>3.2117688232452628</c:v>
                </c:pt>
                <c:pt idx="180">
                  <c:v>2.6120609516849629</c:v>
                </c:pt>
                <c:pt idx="181">
                  <c:v>2.5054462189631281</c:v>
                </c:pt>
                <c:pt idx="182">
                  <c:v>2.4121583278315182</c:v>
                </c:pt>
                <c:pt idx="183">
                  <c:v>20.923141296660081</c:v>
                </c:pt>
                <c:pt idx="184">
                  <c:v>42.179453633076058</c:v>
                </c:pt>
                <c:pt idx="185">
                  <c:v>44.391709337054152</c:v>
                </c:pt>
                <c:pt idx="186">
                  <c:v>41.539765236745062</c:v>
                </c:pt>
                <c:pt idx="187">
                  <c:v>39.980524770687992</c:v>
                </c:pt>
                <c:pt idx="188">
                  <c:v>40.913403682004237</c:v>
                </c:pt>
                <c:pt idx="189">
                  <c:v>43.418849900967338</c:v>
                </c:pt>
                <c:pt idx="190">
                  <c:v>46.324101367637091</c:v>
                </c:pt>
                <c:pt idx="191">
                  <c:v>49.176045467946111</c:v>
                </c:pt>
                <c:pt idx="192">
                  <c:v>51.854740627582231</c:v>
                </c:pt>
                <c:pt idx="193">
                  <c:v>54.906587351744797</c:v>
                </c:pt>
                <c:pt idx="194">
                  <c:v>57.825165660005382</c:v>
                </c:pt>
                <c:pt idx="195">
                  <c:v>61.330124998235711</c:v>
                </c:pt>
                <c:pt idx="196">
                  <c:v>63.382458603131042</c:v>
                </c:pt>
                <c:pt idx="197">
                  <c:v>64.195395940135029</c:v>
                </c:pt>
                <c:pt idx="198">
                  <c:v>65.208235900992463</c:v>
                </c:pt>
                <c:pt idx="199">
                  <c:v>66.527593218425181</c:v>
                </c:pt>
                <c:pt idx="200">
                  <c:v>66.167768495488644</c:v>
                </c:pt>
                <c:pt idx="201">
                  <c:v>64.928372227596853</c:v>
                </c:pt>
                <c:pt idx="202">
                  <c:v>63.222536504048357</c:v>
                </c:pt>
                <c:pt idx="203">
                  <c:v>60.037421363983192</c:v>
                </c:pt>
                <c:pt idx="204">
                  <c:v>55.9327541541928</c:v>
                </c:pt>
                <c:pt idx="205">
                  <c:v>47.816707625742609</c:v>
                </c:pt>
                <c:pt idx="206">
                  <c:v>40.633540008609451</c:v>
                </c:pt>
                <c:pt idx="207">
                  <c:v>34.30329025325014</c:v>
                </c:pt>
                <c:pt idx="208">
                  <c:v>32.104361390862493</c:v>
                </c:pt>
                <c:pt idx="209">
                  <c:v>33.876831322363117</c:v>
                </c:pt>
                <c:pt idx="210">
                  <c:v>37.021965937657278</c:v>
                </c:pt>
                <c:pt idx="211">
                  <c:v>39.86058319637614</c:v>
                </c:pt>
                <c:pt idx="212">
                  <c:v>42.206107316256521</c:v>
                </c:pt>
                <c:pt idx="213">
                  <c:v>45.11135878292653</c:v>
                </c:pt>
                <c:pt idx="214">
                  <c:v>47.510190269167822</c:v>
                </c:pt>
                <c:pt idx="215">
                  <c:v>50.8685543499058</c:v>
                </c:pt>
                <c:pt idx="216">
                  <c:v>52.68100480617683</c:v>
                </c:pt>
                <c:pt idx="217">
                  <c:v>55.239758391501063</c:v>
                </c:pt>
                <c:pt idx="218">
                  <c:v>57.30541883798643</c:v>
                </c:pt>
                <c:pt idx="219">
                  <c:v>58.47818089792662</c:v>
                </c:pt>
                <c:pt idx="220">
                  <c:v>59.117869294257268</c:v>
                </c:pt>
                <c:pt idx="221">
                  <c:v>58.211644066121998</c:v>
                </c:pt>
                <c:pt idx="222">
                  <c:v>56.265925193948561</c:v>
                </c:pt>
                <c:pt idx="223">
                  <c:v>52.960868479571587</c:v>
                </c:pt>
                <c:pt idx="224">
                  <c:v>48.429742338893661</c:v>
                </c:pt>
                <c:pt idx="225">
                  <c:v>40.433637384755997</c:v>
                </c:pt>
                <c:pt idx="226">
                  <c:v>18.590944018370021</c:v>
                </c:pt>
                <c:pt idx="227">
                  <c:v>-6.1570008146859356</c:v>
                </c:pt>
                <c:pt idx="228">
                  <c:v>-9.8618627767697724</c:v>
                </c:pt>
                <c:pt idx="229">
                  <c:v>-7.4896849737089264</c:v>
                </c:pt>
                <c:pt idx="230">
                  <c:v>-5.9037908244716419</c:v>
                </c:pt>
                <c:pt idx="231">
                  <c:v>-4.5044724574975374</c:v>
                </c:pt>
                <c:pt idx="232">
                  <c:v>-3.7714961700349212</c:v>
                </c:pt>
                <c:pt idx="233">
                  <c:v>-3.9847256354785912</c:v>
                </c:pt>
                <c:pt idx="234">
                  <c:v>-6.7700355278365256</c:v>
                </c:pt>
                <c:pt idx="235">
                  <c:v>-6.8100160526071871</c:v>
                </c:pt>
                <c:pt idx="236">
                  <c:v>-4.8509703388434682</c:v>
                </c:pt>
                <c:pt idx="237">
                  <c:v>-6.7300550030658481</c:v>
                </c:pt>
                <c:pt idx="238">
                  <c:v>-5.7571955669790471</c:v>
                </c:pt>
                <c:pt idx="239">
                  <c:v>-5.4906587351745397</c:v>
                </c:pt>
                <c:pt idx="240">
                  <c:v>-5.7305418837986526</c:v>
                </c:pt>
                <c:pt idx="241">
                  <c:v>-5.5173124183549724</c:v>
                </c:pt>
                <c:pt idx="242">
                  <c:v>-5.2374487449601803</c:v>
                </c:pt>
                <c:pt idx="243">
                  <c:v>-5.3840440024526783</c:v>
                </c:pt>
                <c:pt idx="244">
                  <c:v>-5.1175071706480528</c:v>
                </c:pt>
                <c:pt idx="245">
                  <c:v>-5.6372539926670404</c:v>
                </c:pt>
                <c:pt idx="246">
                  <c:v>-5.8904639828814034</c:v>
                </c:pt>
                <c:pt idx="247">
                  <c:v>-22.00261546546874</c:v>
                </c:pt>
                <c:pt idx="248">
                  <c:v>-43.752020940723163</c:v>
                </c:pt>
                <c:pt idx="249">
                  <c:v>-46.470696625129932</c:v>
                </c:pt>
                <c:pt idx="250">
                  <c:v>-43.218947277113948</c:v>
                </c:pt>
                <c:pt idx="251">
                  <c:v>-42.112819425124911</c:v>
                </c:pt>
                <c:pt idx="252">
                  <c:v>-42.179453633076058</c:v>
                </c:pt>
                <c:pt idx="253">
                  <c:v>-44.431689861824736</c:v>
                </c:pt>
                <c:pt idx="254">
                  <c:v>-47.710092893021262</c:v>
                </c:pt>
              </c:numCache>
            </c:numRef>
          </c:val>
          <c:smooth val="0"/>
          <c:extLst>
            <c:ext xmlns:c16="http://schemas.microsoft.com/office/drawing/2014/chart" uri="{C3380CC4-5D6E-409C-BE32-E72D297353CC}">
              <c16:uniqueId val="{00000001-E35E-C54A-B795-6AB0ABA63777}"/>
            </c:ext>
          </c:extLst>
        </c:ser>
        <c:ser>
          <c:idx val="2"/>
          <c:order val="2"/>
          <c:tx>
            <c:strRef>
              <c:f>'UPS output'!$F$1</c:f>
              <c:strCache>
                <c:ptCount val="1"/>
                <c:pt idx="0">
                  <c:v>Current (3)</c:v>
                </c:pt>
              </c:strCache>
            </c:strRef>
          </c:tx>
          <c:spPr>
            <a:ln>
              <a:solidFill>
                <a:srgbClr val="008000"/>
              </a:solidFill>
            </a:ln>
          </c:spPr>
          <c:marker>
            <c:symbol val="none"/>
          </c:marker>
          <c:val>
            <c:numRef>
              <c:f>'UPS output'!$F$2:$F$256</c:f>
              <c:numCache>
                <c:formatCode>General</c:formatCode>
                <c:ptCount val="255"/>
                <c:pt idx="0">
                  <c:v>52.840926905259487</c:v>
                </c:pt>
                <c:pt idx="1">
                  <c:v>52.840926905259487</c:v>
                </c:pt>
                <c:pt idx="2">
                  <c:v>54.946567876515829</c:v>
                </c:pt>
                <c:pt idx="3">
                  <c:v>57.905126709546757</c:v>
                </c:pt>
                <c:pt idx="4">
                  <c:v>60.077401888754153</c:v>
                </c:pt>
                <c:pt idx="5">
                  <c:v>62.409599167044043</c:v>
                </c:pt>
                <c:pt idx="6">
                  <c:v>64.182069098544545</c:v>
                </c:pt>
                <c:pt idx="7">
                  <c:v>63.262517028819133</c:v>
                </c:pt>
                <c:pt idx="8">
                  <c:v>62.023120760927661</c:v>
                </c:pt>
                <c:pt idx="9">
                  <c:v>59.690923482637437</c:v>
                </c:pt>
                <c:pt idx="10">
                  <c:v>55.919427312602188</c:v>
                </c:pt>
                <c:pt idx="11">
                  <c:v>50.935188557856783</c:v>
                </c:pt>
                <c:pt idx="12">
                  <c:v>35.516032837961362</c:v>
                </c:pt>
                <c:pt idx="13">
                  <c:v>13.726646837936309</c:v>
                </c:pt>
                <c:pt idx="14">
                  <c:v>-7.7962023302842107</c:v>
                </c:pt>
                <c:pt idx="15">
                  <c:v>-7.009918676460666</c:v>
                </c:pt>
                <c:pt idx="16">
                  <c:v>-5.2241219033699258</c:v>
                </c:pt>
                <c:pt idx="17">
                  <c:v>-3.7581693284446911</c:v>
                </c:pt>
                <c:pt idx="18">
                  <c:v>-3.1451346152941402</c:v>
                </c:pt>
                <c:pt idx="19">
                  <c:v>-2.8252904171286328</c:v>
                </c:pt>
                <c:pt idx="20">
                  <c:v>-4.3845308831854268</c:v>
                </c:pt>
                <c:pt idx="21">
                  <c:v>-1.5459136244666121</c:v>
                </c:pt>
                <c:pt idx="22">
                  <c:v>-2.3588509614705981</c:v>
                </c:pt>
                <c:pt idx="23">
                  <c:v>-2.0923141296660162</c:v>
                </c:pt>
                <c:pt idx="24">
                  <c:v>-5.2107950617796961</c:v>
                </c:pt>
                <c:pt idx="25">
                  <c:v>-6.0237323987836904</c:v>
                </c:pt>
                <c:pt idx="26">
                  <c:v>-5.1175071706480528</c:v>
                </c:pt>
                <c:pt idx="27">
                  <c:v>-4.2112819425124908</c:v>
                </c:pt>
                <c:pt idx="28">
                  <c:v>-3.3183835559671211</c:v>
                </c:pt>
                <c:pt idx="29">
                  <c:v>-3.2917298727866671</c:v>
                </c:pt>
                <c:pt idx="30">
                  <c:v>-3.34503723914758</c:v>
                </c:pt>
                <c:pt idx="31">
                  <c:v>-4.7576824477118969</c:v>
                </c:pt>
                <c:pt idx="32">
                  <c:v>-5.8771371412911684</c:v>
                </c:pt>
                <c:pt idx="33">
                  <c:v>-8.4358907266152148</c:v>
                </c:pt>
                <c:pt idx="34">
                  <c:v>-18.07119719635109</c:v>
                </c:pt>
                <c:pt idx="35">
                  <c:v>-39.407470582308193</c:v>
                </c:pt>
                <c:pt idx="36">
                  <c:v>-44.365055653873682</c:v>
                </c:pt>
                <c:pt idx="37">
                  <c:v>-41.68636049423727</c:v>
                </c:pt>
                <c:pt idx="38">
                  <c:v>-40.513598434297293</c:v>
                </c:pt>
                <c:pt idx="39">
                  <c:v>-41.393169979252242</c:v>
                </c:pt>
                <c:pt idx="40">
                  <c:v>-44.524977752956403</c:v>
                </c:pt>
                <c:pt idx="41">
                  <c:v>-48.083244457547053</c:v>
                </c:pt>
                <c:pt idx="42">
                  <c:v>-51.948028518714203</c:v>
                </c:pt>
                <c:pt idx="43">
                  <c:v>-54.666704203121078</c:v>
                </c:pt>
                <c:pt idx="44">
                  <c:v>-58.158336699761122</c:v>
                </c:pt>
                <c:pt idx="45">
                  <c:v>-60.996953958480013</c:v>
                </c:pt>
                <c:pt idx="46">
                  <c:v>-64.355318039217778</c:v>
                </c:pt>
                <c:pt idx="47">
                  <c:v>-65.9278853468644</c:v>
                </c:pt>
                <c:pt idx="48">
                  <c:v>-67.753662644726276</c:v>
                </c:pt>
                <c:pt idx="49">
                  <c:v>-68.353370516285452</c:v>
                </c:pt>
                <c:pt idx="50">
                  <c:v>-68.833136813533827</c:v>
                </c:pt>
                <c:pt idx="51">
                  <c:v>-66.740822683868913</c:v>
                </c:pt>
                <c:pt idx="52">
                  <c:v>-65.3148506337143</c:v>
                </c:pt>
                <c:pt idx="53">
                  <c:v>-61.49004709731814</c:v>
                </c:pt>
                <c:pt idx="54">
                  <c:v>-57.425360412298502</c:v>
                </c:pt>
                <c:pt idx="55">
                  <c:v>-51.641511162138933</c:v>
                </c:pt>
                <c:pt idx="56">
                  <c:v>-46.65727240739276</c:v>
                </c:pt>
                <c:pt idx="57">
                  <c:v>-42.139473108305381</c:v>
                </c:pt>
                <c:pt idx="58">
                  <c:v>-35.062920223893563</c:v>
                </c:pt>
                <c:pt idx="59">
                  <c:v>-36.142394392702151</c:v>
                </c:pt>
                <c:pt idx="60">
                  <c:v>-38.314669571909008</c:v>
                </c:pt>
                <c:pt idx="61">
                  <c:v>-40.446964226345997</c:v>
                </c:pt>
                <c:pt idx="62">
                  <c:v>-44.045211455707943</c:v>
                </c:pt>
                <c:pt idx="63">
                  <c:v>-46.057564535832377</c:v>
                </c:pt>
                <c:pt idx="64">
                  <c:v>-48.389761814122963</c:v>
                </c:pt>
                <c:pt idx="65">
                  <c:v>-50.255519636755203</c:v>
                </c:pt>
                <c:pt idx="66">
                  <c:v>-53.65386424226319</c:v>
                </c:pt>
                <c:pt idx="67">
                  <c:v>-56.359213085080043</c:v>
                </c:pt>
                <c:pt idx="68">
                  <c:v>-58.318258798843857</c:v>
                </c:pt>
                <c:pt idx="69">
                  <c:v>-60.223997146246653</c:v>
                </c:pt>
                <c:pt idx="70">
                  <c:v>-60.996953958480013</c:v>
                </c:pt>
                <c:pt idx="71">
                  <c:v>-60.610475552363027</c:v>
                </c:pt>
                <c:pt idx="72">
                  <c:v>-58.984600878355288</c:v>
                </c:pt>
                <c:pt idx="73">
                  <c:v>-57.078862530952527</c:v>
                </c:pt>
                <c:pt idx="74">
                  <c:v>-52.827600063668989</c:v>
                </c:pt>
                <c:pt idx="75">
                  <c:v>-46.9504629223782</c:v>
                </c:pt>
                <c:pt idx="76">
                  <c:v>-29.705529904621041</c:v>
                </c:pt>
                <c:pt idx="77">
                  <c:v>-7.5429923400698424</c:v>
                </c:pt>
                <c:pt idx="78">
                  <c:v>9.5686722617847106</c:v>
                </c:pt>
                <c:pt idx="79">
                  <c:v>8.9556375486341899</c:v>
                </c:pt>
                <c:pt idx="80">
                  <c:v>6.9566113100997482</c:v>
                </c:pt>
                <c:pt idx="81">
                  <c:v>5.2774292697308454</c:v>
                </c:pt>
                <c:pt idx="82">
                  <c:v>4.704375081350979</c:v>
                </c:pt>
                <c:pt idx="83">
                  <c:v>4.4378382495463846</c:v>
                </c:pt>
                <c:pt idx="84">
                  <c:v>5.3707171608624487</c:v>
                </c:pt>
                <c:pt idx="85">
                  <c:v>6.3569034385394252</c:v>
                </c:pt>
                <c:pt idx="86">
                  <c:v>6.7034013198853897</c:v>
                </c:pt>
                <c:pt idx="87">
                  <c:v>3.4516519718694152</c:v>
                </c:pt>
                <c:pt idx="88">
                  <c:v>5.4506782104038418</c:v>
                </c:pt>
                <c:pt idx="89">
                  <c:v>7.7562218055135297</c:v>
                </c:pt>
                <c:pt idx="90">
                  <c:v>7.0498992012313701</c:v>
                </c:pt>
                <c:pt idx="91">
                  <c:v>6.3569034385394252</c:v>
                </c:pt>
                <c:pt idx="92">
                  <c:v>5.8771371412911684</c:v>
                </c:pt>
                <c:pt idx="93">
                  <c:v>5.5572929431256624</c:v>
                </c:pt>
                <c:pt idx="94">
                  <c:v>5.8504834581107046</c:v>
                </c:pt>
                <c:pt idx="95">
                  <c:v>6.410210804900343</c:v>
                </c:pt>
                <c:pt idx="96">
                  <c:v>6.6767476367049303</c:v>
                </c:pt>
                <c:pt idx="97">
                  <c:v>8.7957154495513983</c:v>
                </c:pt>
                <c:pt idx="98">
                  <c:v>20.803199722348101</c:v>
                </c:pt>
                <c:pt idx="99">
                  <c:v>41.313208929711116</c:v>
                </c:pt>
                <c:pt idx="100">
                  <c:v>44.831495109531708</c:v>
                </c:pt>
                <c:pt idx="101">
                  <c:v>41.939570484451963</c:v>
                </c:pt>
                <c:pt idx="102">
                  <c:v>41.939570484451963</c:v>
                </c:pt>
                <c:pt idx="103">
                  <c:v>43.165639910753107</c:v>
                </c:pt>
                <c:pt idx="104">
                  <c:v>45.604451921764998</c:v>
                </c:pt>
                <c:pt idx="105">
                  <c:v>48.962816002502862</c:v>
                </c:pt>
                <c:pt idx="106">
                  <c:v>53.254058994556779</c:v>
                </c:pt>
                <c:pt idx="107">
                  <c:v>55.772832055110051</c:v>
                </c:pt>
                <c:pt idx="108">
                  <c:v>59.091215611077182</c:v>
                </c:pt>
                <c:pt idx="109">
                  <c:v>62.382945483863743</c:v>
                </c:pt>
                <c:pt idx="110">
                  <c:v>63.968839633101133</c:v>
                </c:pt>
                <c:pt idx="111">
                  <c:v>67.273896347477674</c:v>
                </c:pt>
                <c:pt idx="112">
                  <c:v>68.673214714451404</c:v>
                </c:pt>
                <c:pt idx="113">
                  <c:v>69.139654170110134</c:v>
                </c:pt>
                <c:pt idx="114">
                  <c:v>69.139654170110134</c:v>
                </c:pt>
                <c:pt idx="115">
                  <c:v>66.967378990902745</c:v>
                </c:pt>
                <c:pt idx="116">
                  <c:v>65.021660118729045</c:v>
                </c:pt>
                <c:pt idx="117">
                  <c:v>62.636155474078301</c:v>
                </c:pt>
                <c:pt idx="118">
                  <c:v>58.784698254501912</c:v>
                </c:pt>
                <c:pt idx="119">
                  <c:v>54.093650014741151</c:v>
                </c:pt>
                <c:pt idx="120">
                  <c:v>46.830521348066121</c:v>
                </c:pt>
                <c:pt idx="121">
                  <c:v>40.247061602492487</c:v>
                </c:pt>
                <c:pt idx="122">
                  <c:v>36.288989650194637</c:v>
                </c:pt>
                <c:pt idx="123">
                  <c:v>37.768269066710133</c:v>
                </c:pt>
                <c:pt idx="124">
                  <c:v>39.340836374357202</c:v>
                </c:pt>
                <c:pt idx="125">
                  <c:v>42.6059125639634</c:v>
                </c:pt>
                <c:pt idx="126">
                  <c:v>44.938109842253553</c:v>
                </c:pt>
                <c:pt idx="127">
                  <c:v>45.990930327881799</c:v>
                </c:pt>
                <c:pt idx="128">
                  <c:v>48.842874428190747</c:v>
                </c:pt>
                <c:pt idx="129">
                  <c:v>51.761452736451162</c:v>
                </c:pt>
                <c:pt idx="130">
                  <c:v>55.413007332173862</c:v>
                </c:pt>
                <c:pt idx="131">
                  <c:v>56.972247798230512</c:v>
                </c:pt>
                <c:pt idx="132">
                  <c:v>59.997440839212523</c:v>
                </c:pt>
                <c:pt idx="133">
                  <c:v>61.570008146859998</c:v>
                </c:pt>
                <c:pt idx="134">
                  <c:v>62.649482315668337</c:v>
                </c:pt>
                <c:pt idx="135">
                  <c:v>61.743257087532832</c:v>
                </c:pt>
                <c:pt idx="136">
                  <c:v>60.490533978051381</c:v>
                </c:pt>
                <c:pt idx="137">
                  <c:v>58.158336699761122</c:v>
                </c:pt>
                <c:pt idx="138">
                  <c:v>54.533435787218707</c:v>
                </c:pt>
                <c:pt idx="139">
                  <c:v>49.962329121770033</c:v>
                </c:pt>
                <c:pt idx="140">
                  <c:v>36.02245281839015</c:v>
                </c:pt>
                <c:pt idx="141">
                  <c:v>13.726646837936309</c:v>
                </c:pt>
                <c:pt idx="142">
                  <c:v>-8.4358907266152148</c:v>
                </c:pt>
                <c:pt idx="143">
                  <c:v>-7.3297628746261712</c:v>
                </c:pt>
                <c:pt idx="144">
                  <c:v>-5.1308340122383136</c:v>
                </c:pt>
                <c:pt idx="145">
                  <c:v>-3.4249982886889612</c:v>
                </c:pt>
                <c:pt idx="146">
                  <c:v>-2.865270941899321</c:v>
                </c:pt>
                <c:pt idx="147">
                  <c:v>-2.5054462189631281</c:v>
                </c:pt>
                <c:pt idx="148">
                  <c:v>-3.2250956648355178</c:v>
                </c:pt>
                <c:pt idx="149">
                  <c:v>-3.5982472293619381</c:v>
                </c:pt>
                <c:pt idx="150">
                  <c:v>-2.6920220012263401</c:v>
                </c:pt>
                <c:pt idx="151">
                  <c:v>-2.1189678128464822</c:v>
                </c:pt>
                <c:pt idx="152">
                  <c:v>-6.2236350226371311</c:v>
                </c:pt>
                <c:pt idx="153">
                  <c:v>-6.0104055571934207</c:v>
                </c:pt>
                <c:pt idx="154">
                  <c:v>-4.3312235168245703</c:v>
                </c:pt>
                <c:pt idx="155">
                  <c:v>-3.7315156452642331</c:v>
                </c:pt>
                <c:pt idx="156">
                  <c:v>-3.1318077737039101</c:v>
                </c:pt>
                <c:pt idx="157">
                  <c:v>-3.1984419816550571</c:v>
                </c:pt>
                <c:pt idx="158">
                  <c:v>-3.8248035363958381</c:v>
                </c:pt>
                <c:pt idx="159">
                  <c:v>-5.0775266458773984</c:v>
                </c:pt>
                <c:pt idx="160">
                  <c:v>-5.1308340122383136</c:v>
                </c:pt>
                <c:pt idx="161">
                  <c:v>-5.9970787156032408</c:v>
                </c:pt>
                <c:pt idx="162">
                  <c:v>-16.445322522342781</c:v>
                </c:pt>
                <c:pt idx="163">
                  <c:v>-37.38179066059314</c:v>
                </c:pt>
                <c:pt idx="164">
                  <c:v>-43.898616198215649</c:v>
                </c:pt>
                <c:pt idx="165">
                  <c:v>-40.753481582921488</c:v>
                </c:pt>
                <c:pt idx="166">
                  <c:v>-40.446964226345997</c:v>
                </c:pt>
                <c:pt idx="167">
                  <c:v>-41.752994702188801</c:v>
                </c:pt>
                <c:pt idx="168">
                  <c:v>-44.764860901580548</c:v>
                </c:pt>
                <c:pt idx="169">
                  <c:v>-47.670112368250649</c:v>
                </c:pt>
                <c:pt idx="170">
                  <c:v>-51.934701677123982</c:v>
                </c:pt>
                <c:pt idx="171">
                  <c:v>-54.706684727891528</c:v>
                </c:pt>
                <c:pt idx="172">
                  <c:v>-57.705224085692969</c:v>
                </c:pt>
                <c:pt idx="173">
                  <c:v>-60.983627116889743</c:v>
                </c:pt>
                <c:pt idx="174">
                  <c:v>-64.728469603744202</c:v>
                </c:pt>
                <c:pt idx="175">
                  <c:v>-66.460959010474028</c:v>
                </c:pt>
                <c:pt idx="176">
                  <c:v>-67.913584743809096</c:v>
                </c:pt>
                <c:pt idx="177">
                  <c:v>-68.579926823320449</c:v>
                </c:pt>
                <c:pt idx="178">
                  <c:v>-68.246755783564751</c:v>
                </c:pt>
                <c:pt idx="179">
                  <c:v>-67.12730108998548</c:v>
                </c:pt>
                <c:pt idx="180">
                  <c:v>-65.581387465518887</c:v>
                </c:pt>
                <c:pt idx="181">
                  <c:v>-62.702789682029362</c:v>
                </c:pt>
                <c:pt idx="182">
                  <c:v>-58.864659304043187</c:v>
                </c:pt>
                <c:pt idx="183">
                  <c:v>-53.360673727278503</c:v>
                </c:pt>
                <c:pt idx="184">
                  <c:v>-46.190832951735111</c:v>
                </c:pt>
                <c:pt idx="185">
                  <c:v>-39.474104790259467</c:v>
                </c:pt>
                <c:pt idx="186">
                  <c:v>-35.942491768848512</c:v>
                </c:pt>
                <c:pt idx="187">
                  <c:v>-36.995312254477099</c:v>
                </c:pt>
                <c:pt idx="188">
                  <c:v>-38.874396918699148</c:v>
                </c:pt>
                <c:pt idx="189">
                  <c:v>-42.126146266715153</c:v>
                </c:pt>
                <c:pt idx="190">
                  <c:v>-45.21797351564804</c:v>
                </c:pt>
                <c:pt idx="191">
                  <c:v>-46.603965041032197</c:v>
                </c:pt>
                <c:pt idx="192">
                  <c:v>-48.936162319322356</c:v>
                </c:pt>
                <c:pt idx="193">
                  <c:v>-52.201238508928583</c:v>
                </c:pt>
                <c:pt idx="194">
                  <c:v>-53.853766866116793</c:v>
                </c:pt>
                <c:pt idx="195">
                  <c:v>-56.452500976211752</c:v>
                </c:pt>
                <c:pt idx="196">
                  <c:v>-59.357752442881761</c:v>
                </c:pt>
                <c:pt idx="197">
                  <c:v>-60.890339225758161</c:v>
                </c:pt>
                <c:pt idx="198">
                  <c:v>-62.076428127288487</c:v>
                </c:pt>
                <c:pt idx="199">
                  <c:v>-62.156389176829933</c:v>
                </c:pt>
                <c:pt idx="200">
                  <c:v>-60.277304512607493</c:v>
                </c:pt>
                <c:pt idx="201">
                  <c:v>-57.092189372542762</c:v>
                </c:pt>
                <c:pt idx="202">
                  <c:v>-54.066996331560802</c:v>
                </c:pt>
                <c:pt idx="203">
                  <c:v>-48.069917615957458</c:v>
                </c:pt>
                <c:pt idx="204">
                  <c:v>-29.212436765782829</c:v>
                </c:pt>
                <c:pt idx="205">
                  <c:v>-11.10125904466109</c:v>
                </c:pt>
                <c:pt idx="206">
                  <c:v>9.2621549052094547</c:v>
                </c:pt>
                <c:pt idx="207">
                  <c:v>10.368282757198481</c:v>
                </c:pt>
                <c:pt idx="208">
                  <c:v>7.2098213003141298</c:v>
                </c:pt>
                <c:pt idx="209">
                  <c:v>5.7705224085693407</c:v>
                </c:pt>
                <c:pt idx="210">
                  <c:v>4.9442582299751088</c:v>
                </c:pt>
                <c:pt idx="211">
                  <c:v>4.5844335070388844</c:v>
                </c:pt>
                <c:pt idx="212">
                  <c:v>5.9037908244716419</c:v>
                </c:pt>
                <c:pt idx="213">
                  <c:v>4.1713014177418124</c:v>
                </c:pt>
                <c:pt idx="214">
                  <c:v>5.1175071706480528</c:v>
                </c:pt>
                <c:pt idx="215">
                  <c:v>3.9580719522981331</c:v>
                </c:pt>
                <c:pt idx="216">
                  <c:v>7.3963970825773302</c:v>
                </c:pt>
                <c:pt idx="217">
                  <c:v>7.7962023302842107</c:v>
                </c:pt>
                <c:pt idx="218">
                  <c:v>7.2631286666750254</c:v>
                </c:pt>
                <c:pt idx="219">
                  <c:v>6.0370592403739156</c:v>
                </c:pt>
                <c:pt idx="220">
                  <c:v>5.4106976856331697</c:v>
                </c:pt>
                <c:pt idx="221">
                  <c:v>5.3840440024526783</c:v>
                </c:pt>
                <c:pt idx="222">
                  <c:v>5.8904639828814034</c:v>
                </c:pt>
                <c:pt idx="223">
                  <c:v>6.6634207951147024</c:v>
                </c:pt>
                <c:pt idx="224">
                  <c:v>6.4368644880808201</c:v>
                </c:pt>
                <c:pt idx="225">
                  <c:v>8.2626417859422272</c:v>
                </c:pt>
                <c:pt idx="226">
                  <c:v>23.015455426326199</c:v>
                </c:pt>
                <c:pt idx="227">
                  <c:v>41.339862612891537</c:v>
                </c:pt>
                <c:pt idx="228">
                  <c:v>46.284120842866713</c:v>
                </c:pt>
                <c:pt idx="229">
                  <c:v>43.245600960294396</c:v>
                </c:pt>
                <c:pt idx="230">
                  <c:v>42.206107316256521</c:v>
                </c:pt>
                <c:pt idx="231">
                  <c:v>44.431689861824736</c:v>
                </c:pt>
                <c:pt idx="232">
                  <c:v>47.177019229412053</c:v>
                </c:pt>
                <c:pt idx="233">
                  <c:v>50.028963329721257</c:v>
                </c:pt>
                <c:pt idx="234">
                  <c:v>55.119816817188813</c:v>
                </c:pt>
                <c:pt idx="235">
                  <c:v>57.705224085692969</c:v>
                </c:pt>
                <c:pt idx="236">
                  <c:v>59.744230848998413</c:v>
                </c:pt>
                <c:pt idx="237">
                  <c:v>64.275356989676411</c:v>
                </c:pt>
                <c:pt idx="238">
                  <c:v>65.847924297323701</c:v>
                </c:pt>
                <c:pt idx="239">
                  <c:v>67.487125812921576</c:v>
                </c:pt>
                <c:pt idx="240">
                  <c:v>69.206288378061146</c:v>
                </c:pt>
                <c:pt idx="241">
                  <c:v>69.699381516898725</c:v>
                </c:pt>
                <c:pt idx="242">
                  <c:v>69.659400992128425</c:v>
                </c:pt>
                <c:pt idx="243">
                  <c:v>69.299576269192926</c:v>
                </c:pt>
                <c:pt idx="244">
                  <c:v>67.500452654511776</c:v>
                </c:pt>
                <c:pt idx="245">
                  <c:v>63.675649118116077</c:v>
                </c:pt>
                <c:pt idx="246">
                  <c:v>59.664269799457017</c:v>
                </c:pt>
                <c:pt idx="247">
                  <c:v>54.506782104038258</c:v>
                </c:pt>
                <c:pt idx="248">
                  <c:v>47.416902378036212</c:v>
                </c:pt>
                <c:pt idx="249">
                  <c:v>41.539765236745062</c:v>
                </c:pt>
                <c:pt idx="250">
                  <c:v>37.141907511969237</c:v>
                </c:pt>
                <c:pt idx="251">
                  <c:v>37.515059076495781</c:v>
                </c:pt>
                <c:pt idx="252">
                  <c:v>39.127606908913528</c:v>
                </c:pt>
                <c:pt idx="253">
                  <c:v>42.086165741944463</c:v>
                </c:pt>
                <c:pt idx="254">
                  <c:v>46.270794001276393</c:v>
                </c:pt>
              </c:numCache>
            </c:numRef>
          </c:val>
          <c:smooth val="0"/>
          <c:extLst>
            <c:ext xmlns:c16="http://schemas.microsoft.com/office/drawing/2014/chart" uri="{C3380CC4-5D6E-409C-BE32-E72D297353CC}">
              <c16:uniqueId val="{00000002-E35E-C54A-B795-6AB0ABA63777}"/>
            </c:ext>
          </c:extLst>
        </c:ser>
        <c:dLbls>
          <c:showLegendKey val="0"/>
          <c:showVal val="0"/>
          <c:showCatName val="0"/>
          <c:showSerName val="0"/>
          <c:showPercent val="0"/>
          <c:showBubbleSize val="0"/>
        </c:dLbls>
        <c:smooth val="0"/>
        <c:axId val="1839844280"/>
        <c:axId val="1839838408"/>
      </c:lineChart>
      <c:catAx>
        <c:axId val="1839844280"/>
        <c:scaling>
          <c:orientation val="minMax"/>
        </c:scaling>
        <c:delete val="1"/>
        <c:axPos val="b"/>
        <c:majorTickMark val="out"/>
        <c:minorTickMark val="none"/>
        <c:tickLblPos val="nextTo"/>
        <c:crossAx val="1839838408"/>
        <c:crosses val="autoZero"/>
        <c:auto val="1"/>
        <c:lblAlgn val="ctr"/>
        <c:lblOffset val="100"/>
        <c:noMultiLvlLbl val="0"/>
      </c:catAx>
      <c:valAx>
        <c:axId val="1839838408"/>
        <c:scaling>
          <c:orientation val="minMax"/>
        </c:scaling>
        <c:delete val="0"/>
        <c:axPos val="l"/>
        <c:majorGridlines/>
        <c:title>
          <c:tx>
            <c:rich>
              <a:bodyPr/>
              <a:lstStyle/>
              <a:p>
                <a:pPr>
                  <a:defRPr/>
                </a:pPr>
                <a:r>
                  <a:rPr lang="en-US" dirty="0"/>
                  <a:t>Phase currents (A)</a:t>
                </a:r>
              </a:p>
            </c:rich>
          </c:tx>
          <c:overlay val="0"/>
        </c:title>
        <c:numFmt formatCode="General" sourceLinked="1"/>
        <c:majorTickMark val="out"/>
        <c:minorTickMark val="none"/>
        <c:tickLblPos val="nextTo"/>
        <c:crossAx val="1839844280"/>
        <c:crosses val="autoZero"/>
        <c:crossBetween val="between"/>
      </c:valAx>
    </c:plotArea>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b="1" i="0" baseline="0" dirty="0"/>
              <a:t>Load Currents withdrawn by Arc Furnace</a:t>
            </a:r>
            <a:endParaRPr lang="en-US" dirty="0"/>
          </a:p>
        </c:rich>
      </c:tx>
      <c:overlay val="1"/>
    </c:title>
    <c:autoTitleDeleted val="0"/>
    <c:plotArea>
      <c:layout>
        <c:manualLayout>
          <c:layoutTarget val="inner"/>
          <c:xMode val="edge"/>
          <c:yMode val="edge"/>
          <c:x val="0.13613917613245799"/>
          <c:y val="8.4866846697360096E-2"/>
          <c:w val="0.77242302373493399"/>
          <c:h val="0.89830378289233503"/>
        </c:manualLayout>
      </c:layout>
      <c:lineChart>
        <c:grouping val="standard"/>
        <c:varyColors val="0"/>
        <c:ser>
          <c:idx val="0"/>
          <c:order val="0"/>
          <c:tx>
            <c:strRef>
              <c:f>Sheet1!$K$1</c:f>
              <c:strCache>
                <c:ptCount val="1"/>
                <c:pt idx="0">
                  <c:v>Ia</c:v>
                </c:pt>
              </c:strCache>
            </c:strRef>
          </c:tx>
          <c:spPr>
            <a:ln w="25400">
              <a:solidFill>
                <a:srgbClr val="666699"/>
              </a:solidFill>
              <a:prstDash val="solid"/>
            </a:ln>
          </c:spPr>
          <c:marker>
            <c:symbol val="none"/>
          </c:marker>
          <c:val>
            <c:numRef>
              <c:f>Sheet1!$K$2:$K$500</c:f>
              <c:numCache>
                <c:formatCode>General</c:formatCode>
                <c:ptCount val="499"/>
                <c:pt idx="0">
                  <c:v>-475.69069628388002</c:v>
                </c:pt>
                <c:pt idx="1">
                  <c:v>-475.69069628388002</c:v>
                </c:pt>
                <c:pt idx="2">
                  <c:v>-463.17252006588302</c:v>
                </c:pt>
                <c:pt idx="3">
                  <c:v>-448.67778970820223</c:v>
                </c:pt>
                <c:pt idx="4">
                  <c:v>-433.52420797062757</c:v>
                </c:pt>
                <c:pt idx="5">
                  <c:v>-417.05292347326332</c:v>
                </c:pt>
                <c:pt idx="6">
                  <c:v>-399.92278759600401</c:v>
                </c:pt>
                <c:pt idx="7">
                  <c:v>-380.81609757906199</c:v>
                </c:pt>
                <c:pt idx="8">
                  <c:v>-361.05055618222423</c:v>
                </c:pt>
                <c:pt idx="9">
                  <c:v>-339.96731202559693</c:v>
                </c:pt>
                <c:pt idx="10">
                  <c:v>-316.90751372928662</c:v>
                </c:pt>
                <c:pt idx="11">
                  <c:v>-292.53001267318871</c:v>
                </c:pt>
                <c:pt idx="12">
                  <c:v>-268.15251161709</c:v>
                </c:pt>
                <c:pt idx="13">
                  <c:v>-242.45730780120249</c:v>
                </c:pt>
                <c:pt idx="14">
                  <c:v>-216.10325260541859</c:v>
                </c:pt>
                <c:pt idx="15">
                  <c:v>-190.40804878953131</c:v>
                </c:pt>
                <c:pt idx="16">
                  <c:v>-163.39514221385301</c:v>
                </c:pt>
                <c:pt idx="17">
                  <c:v>-136.38223563817601</c:v>
                </c:pt>
                <c:pt idx="18">
                  <c:v>-108.71047768260399</c:v>
                </c:pt>
                <c:pt idx="19">
                  <c:v>-81.038719727032202</c:v>
                </c:pt>
                <c:pt idx="20">
                  <c:v>-52.049259011671097</c:v>
                </c:pt>
                <c:pt idx="21">
                  <c:v>-25.036352435993699</c:v>
                </c:pt>
                <c:pt idx="22">
                  <c:v>3.2942568994728472</c:v>
                </c:pt>
                <c:pt idx="23">
                  <c:v>31.6248662349394</c:v>
                </c:pt>
                <c:pt idx="24">
                  <c:v>59.955475570406001</c:v>
                </c:pt>
                <c:pt idx="25">
                  <c:v>86.309530766188544</c:v>
                </c:pt>
                <c:pt idx="26">
                  <c:v>113.32243734186569</c:v>
                </c:pt>
                <c:pt idx="27">
                  <c:v>139.67649253764901</c:v>
                </c:pt>
                <c:pt idx="28">
                  <c:v>164.71284497364201</c:v>
                </c:pt>
                <c:pt idx="29">
                  <c:v>190.40804878953131</c:v>
                </c:pt>
                <c:pt idx="30">
                  <c:v>215.44440122552399</c:v>
                </c:pt>
                <c:pt idx="31">
                  <c:v>239.82190228162449</c:v>
                </c:pt>
                <c:pt idx="32">
                  <c:v>264.85825471761689</c:v>
                </c:pt>
                <c:pt idx="33">
                  <c:v>288.57690439382202</c:v>
                </c:pt>
                <c:pt idx="34">
                  <c:v>311.63670269013198</c:v>
                </c:pt>
                <c:pt idx="35">
                  <c:v>333.37879822665258</c:v>
                </c:pt>
                <c:pt idx="36">
                  <c:v>353.80319100338397</c:v>
                </c:pt>
                <c:pt idx="37">
                  <c:v>372.90988102032799</c:v>
                </c:pt>
                <c:pt idx="38">
                  <c:v>392.01657103726887</c:v>
                </c:pt>
                <c:pt idx="39">
                  <c:v>409.80555829442301</c:v>
                </c:pt>
                <c:pt idx="40">
                  <c:v>427.59454555157402</c:v>
                </c:pt>
                <c:pt idx="41">
                  <c:v>444.065830048941</c:v>
                </c:pt>
                <c:pt idx="42">
                  <c:v>459.21941178651599</c:v>
                </c:pt>
                <c:pt idx="43">
                  <c:v>473.05529076430201</c:v>
                </c:pt>
                <c:pt idx="44">
                  <c:v>485.57346698229708</c:v>
                </c:pt>
                <c:pt idx="45">
                  <c:v>497.43279182040101</c:v>
                </c:pt>
                <c:pt idx="46">
                  <c:v>507.31556251882</c:v>
                </c:pt>
                <c:pt idx="47">
                  <c:v>515.880630457449</c:v>
                </c:pt>
                <c:pt idx="48">
                  <c:v>524.44569839607789</c:v>
                </c:pt>
                <c:pt idx="49">
                  <c:v>531.69306357491905</c:v>
                </c:pt>
                <c:pt idx="50">
                  <c:v>536.96387461407505</c:v>
                </c:pt>
                <c:pt idx="51">
                  <c:v>541.57583427333998</c:v>
                </c:pt>
                <c:pt idx="52">
                  <c:v>544.87009117281002</c:v>
                </c:pt>
                <c:pt idx="53">
                  <c:v>547.50549669238808</c:v>
                </c:pt>
                <c:pt idx="54">
                  <c:v>546.84664531249155</c:v>
                </c:pt>
                <c:pt idx="55">
                  <c:v>546.18779393260047</c:v>
                </c:pt>
                <c:pt idx="56">
                  <c:v>544.21123979291247</c:v>
                </c:pt>
                <c:pt idx="57">
                  <c:v>540.25813151354805</c:v>
                </c:pt>
                <c:pt idx="58">
                  <c:v>534.98732047439205</c:v>
                </c:pt>
                <c:pt idx="59">
                  <c:v>528.39880667544605</c:v>
                </c:pt>
                <c:pt idx="60">
                  <c:v>521.15144149660603</c:v>
                </c:pt>
                <c:pt idx="61">
                  <c:v>511.92752217808157</c:v>
                </c:pt>
                <c:pt idx="62">
                  <c:v>502.70360285955832</c:v>
                </c:pt>
                <c:pt idx="63">
                  <c:v>491.50312940134921</c:v>
                </c:pt>
                <c:pt idx="64">
                  <c:v>479.64380456324881</c:v>
                </c:pt>
                <c:pt idx="65">
                  <c:v>467.12562834525102</c:v>
                </c:pt>
                <c:pt idx="66">
                  <c:v>453.28974936746499</c:v>
                </c:pt>
                <c:pt idx="67">
                  <c:v>438.13616762989</c:v>
                </c:pt>
                <c:pt idx="68">
                  <c:v>424.30028865210397</c:v>
                </c:pt>
                <c:pt idx="69">
                  <c:v>409.80555829442301</c:v>
                </c:pt>
                <c:pt idx="70">
                  <c:v>393.99312517695222</c:v>
                </c:pt>
                <c:pt idx="71">
                  <c:v>376.86298929969399</c:v>
                </c:pt>
                <c:pt idx="72">
                  <c:v>357.75629928275202</c:v>
                </c:pt>
                <c:pt idx="73">
                  <c:v>337.99075788591392</c:v>
                </c:pt>
                <c:pt idx="74">
                  <c:v>314.93095958960362</c:v>
                </c:pt>
                <c:pt idx="75">
                  <c:v>292.53001267318871</c:v>
                </c:pt>
                <c:pt idx="76">
                  <c:v>268.15251161709</c:v>
                </c:pt>
                <c:pt idx="77">
                  <c:v>243.11615918109601</c:v>
                </c:pt>
                <c:pt idx="78">
                  <c:v>218.07980674510259</c:v>
                </c:pt>
                <c:pt idx="79">
                  <c:v>191.72575154931971</c:v>
                </c:pt>
                <c:pt idx="80">
                  <c:v>166.030547733432</c:v>
                </c:pt>
                <c:pt idx="81">
                  <c:v>140.99419529743801</c:v>
                </c:pt>
                <c:pt idx="82">
                  <c:v>115.95784286144401</c:v>
                </c:pt>
                <c:pt idx="83">
                  <c:v>90.921490425450799</c:v>
                </c:pt>
                <c:pt idx="84">
                  <c:v>67.202840749246207</c:v>
                </c:pt>
                <c:pt idx="85">
                  <c:v>42.166488313252437</c:v>
                </c:pt>
                <c:pt idx="86">
                  <c:v>17.130135877258809</c:v>
                </c:pt>
                <c:pt idx="87">
                  <c:v>-9.2239193185240005</c:v>
                </c:pt>
                <c:pt idx="88">
                  <c:v>-33.601420374623103</c:v>
                </c:pt>
                <c:pt idx="89">
                  <c:v>-61.2731783301953</c:v>
                </c:pt>
                <c:pt idx="90">
                  <c:v>-89.603787665661358</c:v>
                </c:pt>
                <c:pt idx="91">
                  <c:v>-118.59324838102199</c:v>
                </c:pt>
                <c:pt idx="92">
                  <c:v>-148.2415604762775</c:v>
                </c:pt>
                <c:pt idx="93">
                  <c:v>-177.231021191639</c:v>
                </c:pt>
                <c:pt idx="94">
                  <c:v>-205.56163052710599</c:v>
                </c:pt>
                <c:pt idx="95">
                  <c:v>-233.23338848267801</c:v>
                </c:pt>
                <c:pt idx="96">
                  <c:v>-259.5874436784618</c:v>
                </c:pt>
                <c:pt idx="97">
                  <c:v>-285.28264749434902</c:v>
                </c:pt>
                <c:pt idx="98">
                  <c:v>-309.00129717055398</c:v>
                </c:pt>
                <c:pt idx="99">
                  <c:v>-332.71994684675832</c:v>
                </c:pt>
                <c:pt idx="100">
                  <c:v>-354.46204238327903</c:v>
                </c:pt>
                <c:pt idx="101">
                  <c:v>-374.88643516001099</c:v>
                </c:pt>
                <c:pt idx="102">
                  <c:v>-395.31082793674238</c:v>
                </c:pt>
                <c:pt idx="103">
                  <c:v>-413.75866657379032</c:v>
                </c:pt>
                <c:pt idx="104">
                  <c:v>-432.20650521083758</c:v>
                </c:pt>
                <c:pt idx="105">
                  <c:v>-449.33664108809683</c:v>
                </c:pt>
                <c:pt idx="106">
                  <c:v>-465.14907420556762</c:v>
                </c:pt>
                <c:pt idx="107">
                  <c:v>-479.64380456324881</c:v>
                </c:pt>
                <c:pt idx="108">
                  <c:v>-492.82083216113898</c:v>
                </c:pt>
                <c:pt idx="109">
                  <c:v>-505.33900837913632</c:v>
                </c:pt>
                <c:pt idx="110">
                  <c:v>-515.880630457449</c:v>
                </c:pt>
                <c:pt idx="111">
                  <c:v>-525.10454977597306</c:v>
                </c:pt>
                <c:pt idx="112">
                  <c:v>-533.66961771460137</c:v>
                </c:pt>
                <c:pt idx="113">
                  <c:v>-540.91698289343879</c:v>
                </c:pt>
                <c:pt idx="114">
                  <c:v>-546.84664531249155</c:v>
                </c:pt>
                <c:pt idx="115">
                  <c:v>-551.45860497175602</c:v>
                </c:pt>
                <c:pt idx="116">
                  <c:v>-554.75286187122788</c:v>
                </c:pt>
                <c:pt idx="117">
                  <c:v>-557.38826739080696</c:v>
                </c:pt>
                <c:pt idx="118">
                  <c:v>-558.04711877069985</c:v>
                </c:pt>
                <c:pt idx="119">
                  <c:v>-556.72941601091202</c:v>
                </c:pt>
                <c:pt idx="120">
                  <c:v>-554.75286187122788</c:v>
                </c:pt>
                <c:pt idx="121">
                  <c:v>-550.79975359186346</c:v>
                </c:pt>
                <c:pt idx="122">
                  <c:v>-545.52894255270553</c:v>
                </c:pt>
                <c:pt idx="123">
                  <c:v>-538.28157737386596</c:v>
                </c:pt>
                <c:pt idx="124">
                  <c:v>-531.03421219501888</c:v>
                </c:pt>
                <c:pt idx="125">
                  <c:v>-521.81029287649937</c:v>
                </c:pt>
                <c:pt idx="126">
                  <c:v>-512.58637355797896</c:v>
                </c:pt>
                <c:pt idx="127">
                  <c:v>-501.38590009976912</c:v>
                </c:pt>
                <c:pt idx="128">
                  <c:v>-488.86772388177201</c:v>
                </c:pt>
                <c:pt idx="129">
                  <c:v>-476.34954766377581</c:v>
                </c:pt>
                <c:pt idx="130">
                  <c:v>-463.17252006588302</c:v>
                </c:pt>
                <c:pt idx="131">
                  <c:v>-449.99549246798978</c:v>
                </c:pt>
                <c:pt idx="132">
                  <c:v>-434.18305935052189</c:v>
                </c:pt>
                <c:pt idx="133">
                  <c:v>-418.3706262330528</c:v>
                </c:pt>
                <c:pt idx="134">
                  <c:v>-400.58163897589708</c:v>
                </c:pt>
                <c:pt idx="135">
                  <c:v>-381.47494895895522</c:v>
                </c:pt>
                <c:pt idx="136">
                  <c:v>-361.05055618222423</c:v>
                </c:pt>
                <c:pt idx="137">
                  <c:v>-339.30846064570432</c:v>
                </c:pt>
                <c:pt idx="138">
                  <c:v>-316.24866234939401</c:v>
                </c:pt>
                <c:pt idx="139">
                  <c:v>-292.53001267318871</c:v>
                </c:pt>
                <c:pt idx="140">
                  <c:v>-267.49366023719563</c:v>
                </c:pt>
                <c:pt idx="141">
                  <c:v>-241.79845642130701</c:v>
                </c:pt>
                <c:pt idx="142">
                  <c:v>-214.7855498456305</c:v>
                </c:pt>
                <c:pt idx="143">
                  <c:v>-189.09034602974199</c:v>
                </c:pt>
                <c:pt idx="144">
                  <c:v>-161.41858807416989</c:v>
                </c:pt>
                <c:pt idx="145">
                  <c:v>-133.74683011859801</c:v>
                </c:pt>
                <c:pt idx="146">
                  <c:v>-106.0750721630256</c:v>
                </c:pt>
                <c:pt idx="147">
                  <c:v>-77.744462827559246</c:v>
                </c:pt>
                <c:pt idx="148">
                  <c:v>-49.413853492092493</c:v>
                </c:pt>
                <c:pt idx="149">
                  <c:v>-22.4009469164154</c:v>
                </c:pt>
                <c:pt idx="150">
                  <c:v>5.2708110391565697</c:v>
                </c:pt>
                <c:pt idx="151">
                  <c:v>32.942568994728511</c:v>
                </c:pt>
                <c:pt idx="152">
                  <c:v>60.614326950300438</c:v>
                </c:pt>
                <c:pt idx="153">
                  <c:v>87.627233525978113</c:v>
                </c:pt>
                <c:pt idx="154">
                  <c:v>114.64014010165469</c:v>
                </c:pt>
                <c:pt idx="155">
                  <c:v>140.99419529743801</c:v>
                </c:pt>
                <c:pt idx="156">
                  <c:v>166.030547733432</c:v>
                </c:pt>
                <c:pt idx="157">
                  <c:v>191.066900169425</c:v>
                </c:pt>
                <c:pt idx="158">
                  <c:v>216.10325260541859</c:v>
                </c:pt>
                <c:pt idx="159">
                  <c:v>241.13960504141261</c:v>
                </c:pt>
                <c:pt idx="160">
                  <c:v>266.17595747740557</c:v>
                </c:pt>
                <c:pt idx="161">
                  <c:v>289.23575577371599</c:v>
                </c:pt>
                <c:pt idx="162">
                  <c:v>312.29555407002522</c:v>
                </c:pt>
                <c:pt idx="163">
                  <c:v>334.03764960654701</c:v>
                </c:pt>
                <c:pt idx="164">
                  <c:v>355.12089376317402</c:v>
                </c:pt>
                <c:pt idx="165">
                  <c:v>374.22758378011599</c:v>
                </c:pt>
                <c:pt idx="166">
                  <c:v>393.99312517695222</c:v>
                </c:pt>
                <c:pt idx="167">
                  <c:v>411.78211243410658</c:v>
                </c:pt>
                <c:pt idx="168">
                  <c:v>428.25339693146992</c:v>
                </c:pt>
                <c:pt idx="169">
                  <c:v>444.72468142883508</c:v>
                </c:pt>
                <c:pt idx="170">
                  <c:v>460.53711454630269</c:v>
                </c:pt>
                <c:pt idx="171">
                  <c:v>474.37299352409138</c:v>
                </c:pt>
                <c:pt idx="172">
                  <c:v>486.89116974208503</c:v>
                </c:pt>
                <c:pt idx="173">
                  <c:v>497.43279182040101</c:v>
                </c:pt>
                <c:pt idx="174">
                  <c:v>507.97441389871398</c:v>
                </c:pt>
                <c:pt idx="175">
                  <c:v>517.19833321724104</c:v>
                </c:pt>
                <c:pt idx="176">
                  <c:v>525.10454977597306</c:v>
                </c:pt>
                <c:pt idx="177">
                  <c:v>532.35191495481286</c:v>
                </c:pt>
                <c:pt idx="178">
                  <c:v>537.62272599396738</c:v>
                </c:pt>
                <c:pt idx="179">
                  <c:v>542.23468565323253</c:v>
                </c:pt>
                <c:pt idx="180">
                  <c:v>545.52894255270553</c:v>
                </c:pt>
                <c:pt idx="181">
                  <c:v>547.50549669238808</c:v>
                </c:pt>
                <c:pt idx="182">
                  <c:v>547.50549669238808</c:v>
                </c:pt>
                <c:pt idx="183">
                  <c:v>546.84664531249155</c:v>
                </c:pt>
                <c:pt idx="184">
                  <c:v>544.21123979291247</c:v>
                </c:pt>
                <c:pt idx="185">
                  <c:v>539.59928013365402</c:v>
                </c:pt>
                <c:pt idx="186">
                  <c:v>534.32846909449324</c:v>
                </c:pt>
                <c:pt idx="187">
                  <c:v>527.739955295551</c:v>
                </c:pt>
                <c:pt idx="188">
                  <c:v>520.49259011671097</c:v>
                </c:pt>
                <c:pt idx="189">
                  <c:v>511.92752217808157</c:v>
                </c:pt>
                <c:pt idx="190">
                  <c:v>501.38590009976912</c:v>
                </c:pt>
                <c:pt idx="191">
                  <c:v>490.84427802145581</c:v>
                </c:pt>
                <c:pt idx="192">
                  <c:v>479.64380456324881</c:v>
                </c:pt>
                <c:pt idx="193">
                  <c:v>466.46677696535522</c:v>
                </c:pt>
                <c:pt idx="194">
                  <c:v>452.63089798756971</c:v>
                </c:pt>
                <c:pt idx="195">
                  <c:v>438.13616762989</c:v>
                </c:pt>
                <c:pt idx="196">
                  <c:v>424.959140031998</c:v>
                </c:pt>
                <c:pt idx="197">
                  <c:v>410.4644096743188</c:v>
                </c:pt>
                <c:pt idx="198">
                  <c:v>394.65197655684801</c:v>
                </c:pt>
                <c:pt idx="199">
                  <c:v>376.86298929969399</c:v>
                </c:pt>
                <c:pt idx="200">
                  <c:v>357.09744790285703</c:v>
                </c:pt>
                <c:pt idx="201">
                  <c:v>336.67305512612631</c:v>
                </c:pt>
                <c:pt idx="202">
                  <c:v>314.27210820970993</c:v>
                </c:pt>
                <c:pt idx="203">
                  <c:v>291.87116129329422</c:v>
                </c:pt>
                <c:pt idx="204">
                  <c:v>268.15251161709</c:v>
                </c:pt>
                <c:pt idx="205">
                  <c:v>242.45730780120249</c:v>
                </c:pt>
                <c:pt idx="206">
                  <c:v>216.76210398531401</c:v>
                </c:pt>
                <c:pt idx="207">
                  <c:v>191.72575154931971</c:v>
                </c:pt>
                <c:pt idx="208">
                  <c:v>166.030547733432</c:v>
                </c:pt>
                <c:pt idx="209">
                  <c:v>140.3353439175435</c:v>
                </c:pt>
                <c:pt idx="210">
                  <c:v>115.29899148155</c:v>
                </c:pt>
                <c:pt idx="211">
                  <c:v>90.262639045556199</c:v>
                </c:pt>
                <c:pt idx="212">
                  <c:v>66.543989369351706</c:v>
                </c:pt>
                <c:pt idx="213">
                  <c:v>42.166488313252437</c:v>
                </c:pt>
                <c:pt idx="214">
                  <c:v>17.130135877258809</c:v>
                </c:pt>
                <c:pt idx="215">
                  <c:v>-8.5650679386294595</c:v>
                </c:pt>
                <c:pt idx="216">
                  <c:v>-33.601420374623103</c:v>
                </c:pt>
                <c:pt idx="217">
                  <c:v>-61.2731783301953</c:v>
                </c:pt>
                <c:pt idx="218">
                  <c:v>-90.262639045556199</c:v>
                </c:pt>
                <c:pt idx="219">
                  <c:v>-118.59324838102199</c:v>
                </c:pt>
                <c:pt idx="220">
                  <c:v>-148.2415604762775</c:v>
                </c:pt>
                <c:pt idx="221">
                  <c:v>-177.889872571534</c:v>
                </c:pt>
                <c:pt idx="222">
                  <c:v>-205.56163052710599</c:v>
                </c:pt>
                <c:pt idx="223">
                  <c:v>-233.23338848267801</c:v>
                </c:pt>
                <c:pt idx="224">
                  <c:v>-259.5874436784618</c:v>
                </c:pt>
                <c:pt idx="225">
                  <c:v>-284.62379611445402</c:v>
                </c:pt>
                <c:pt idx="226">
                  <c:v>-309.66014855044801</c:v>
                </c:pt>
                <c:pt idx="227">
                  <c:v>-332.71994684675832</c:v>
                </c:pt>
                <c:pt idx="228">
                  <c:v>-354.46204238327903</c:v>
                </c:pt>
                <c:pt idx="229">
                  <c:v>-375.54528653990599</c:v>
                </c:pt>
                <c:pt idx="230">
                  <c:v>-395.96967931663698</c:v>
                </c:pt>
                <c:pt idx="231">
                  <c:v>-415.07636933357958</c:v>
                </c:pt>
                <c:pt idx="232">
                  <c:v>-433.52420797062757</c:v>
                </c:pt>
                <c:pt idx="233">
                  <c:v>-450.65434384788608</c:v>
                </c:pt>
                <c:pt idx="234">
                  <c:v>-465.80792558546261</c:v>
                </c:pt>
                <c:pt idx="235">
                  <c:v>-480.96150732303698</c:v>
                </c:pt>
                <c:pt idx="236">
                  <c:v>-494.13853492092721</c:v>
                </c:pt>
                <c:pt idx="237">
                  <c:v>-505.99785975902921</c:v>
                </c:pt>
                <c:pt idx="238">
                  <c:v>-517.19833321724104</c:v>
                </c:pt>
                <c:pt idx="239">
                  <c:v>-526.42225253576055</c:v>
                </c:pt>
                <c:pt idx="240">
                  <c:v>-534.32846909449324</c:v>
                </c:pt>
                <c:pt idx="241">
                  <c:v>-541.57583427333998</c:v>
                </c:pt>
                <c:pt idx="242">
                  <c:v>-547.50549669238808</c:v>
                </c:pt>
                <c:pt idx="243">
                  <c:v>-552.77630773154647</c:v>
                </c:pt>
                <c:pt idx="244">
                  <c:v>-556.0705646310181</c:v>
                </c:pt>
                <c:pt idx="245">
                  <c:v>-558.04711877069985</c:v>
                </c:pt>
                <c:pt idx="246">
                  <c:v>-558.04711877069985</c:v>
                </c:pt>
                <c:pt idx="247">
                  <c:v>-557.38826739080696</c:v>
                </c:pt>
                <c:pt idx="248">
                  <c:v>-554.75286187122788</c:v>
                </c:pt>
                <c:pt idx="249">
                  <c:v>-550.79975359186346</c:v>
                </c:pt>
                <c:pt idx="250">
                  <c:v>-545.52894255270553</c:v>
                </c:pt>
                <c:pt idx="251">
                  <c:v>-538.94042875375737</c:v>
                </c:pt>
                <c:pt idx="252">
                  <c:v>-531.69306357491905</c:v>
                </c:pt>
                <c:pt idx="253">
                  <c:v>-523.12799563628903</c:v>
                </c:pt>
                <c:pt idx="254">
                  <c:v>-512.58637355797896</c:v>
                </c:pt>
                <c:pt idx="255">
                  <c:v>-502.04475147966332</c:v>
                </c:pt>
                <c:pt idx="256">
                  <c:v>-489.52657526166371</c:v>
                </c:pt>
                <c:pt idx="257">
                  <c:v>-476.34954766377581</c:v>
                </c:pt>
                <c:pt idx="258">
                  <c:v>-464.49022282567171</c:v>
                </c:pt>
                <c:pt idx="259">
                  <c:v>-449.33664108809683</c:v>
                </c:pt>
                <c:pt idx="260">
                  <c:v>-434.18305935052189</c:v>
                </c:pt>
                <c:pt idx="261">
                  <c:v>-418.3706262330528</c:v>
                </c:pt>
                <c:pt idx="262">
                  <c:v>-399.92278759600401</c:v>
                </c:pt>
                <c:pt idx="263">
                  <c:v>-380.81609757906199</c:v>
                </c:pt>
                <c:pt idx="264">
                  <c:v>-361.05055618222423</c:v>
                </c:pt>
                <c:pt idx="265">
                  <c:v>-338.64960926580932</c:v>
                </c:pt>
                <c:pt idx="266">
                  <c:v>-315.58981096949901</c:v>
                </c:pt>
                <c:pt idx="267">
                  <c:v>-291.21230991339922</c:v>
                </c:pt>
                <c:pt idx="268">
                  <c:v>-266.17595747740557</c:v>
                </c:pt>
                <c:pt idx="269">
                  <c:v>-240.4807536615175</c:v>
                </c:pt>
                <c:pt idx="270">
                  <c:v>-214.1266984657351</c:v>
                </c:pt>
                <c:pt idx="271">
                  <c:v>-188.43149464984671</c:v>
                </c:pt>
                <c:pt idx="272">
                  <c:v>-161.41858807416989</c:v>
                </c:pt>
                <c:pt idx="273">
                  <c:v>-133.74683011859801</c:v>
                </c:pt>
                <c:pt idx="274">
                  <c:v>-106.0750721630256</c:v>
                </c:pt>
                <c:pt idx="275">
                  <c:v>-77.744462827559246</c:v>
                </c:pt>
                <c:pt idx="276">
                  <c:v>-49.413853492092493</c:v>
                </c:pt>
                <c:pt idx="277">
                  <c:v>-23.059798296309989</c:v>
                </c:pt>
                <c:pt idx="278">
                  <c:v>4.6119596592619736</c:v>
                </c:pt>
                <c:pt idx="279">
                  <c:v>33.601420374623103</c:v>
                </c:pt>
                <c:pt idx="280">
                  <c:v>61.2731783301953</c:v>
                </c:pt>
                <c:pt idx="281">
                  <c:v>88.286084905872613</c:v>
                </c:pt>
                <c:pt idx="282">
                  <c:v>115.29899148155</c:v>
                </c:pt>
                <c:pt idx="283">
                  <c:v>139.67649253764901</c:v>
                </c:pt>
                <c:pt idx="284">
                  <c:v>165.3716963535374</c:v>
                </c:pt>
                <c:pt idx="285">
                  <c:v>190.40804878953131</c:v>
                </c:pt>
                <c:pt idx="286">
                  <c:v>215.44440122552399</c:v>
                </c:pt>
                <c:pt idx="287">
                  <c:v>240.4807536615175</c:v>
                </c:pt>
                <c:pt idx="288">
                  <c:v>264.19940333772399</c:v>
                </c:pt>
                <c:pt idx="289">
                  <c:v>287.91805301392702</c:v>
                </c:pt>
                <c:pt idx="290">
                  <c:v>310.31899993034301</c:v>
                </c:pt>
                <c:pt idx="291">
                  <c:v>331.40224408696901</c:v>
                </c:pt>
                <c:pt idx="292">
                  <c:v>351.82663686370108</c:v>
                </c:pt>
                <c:pt idx="293">
                  <c:v>372.25102964043202</c:v>
                </c:pt>
                <c:pt idx="294">
                  <c:v>390.69886827747922</c:v>
                </c:pt>
                <c:pt idx="295">
                  <c:v>409.14670691452801</c:v>
                </c:pt>
                <c:pt idx="296">
                  <c:v>426.27684279178698</c:v>
                </c:pt>
                <c:pt idx="297">
                  <c:v>443.406978669046</c:v>
                </c:pt>
                <c:pt idx="298">
                  <c:v>458.56056040662099</c:v>
                </c:pt>
                <c:pt idx="299">
                  <c:v>473.05529076430201</c:v>
                </c:pt>
                <c:pt idx="300">
                  <c:v>485.57346698229708</c:v>
                </c:pt>
                <c:pt idx="301">
                  <c:v>496.77394044050521</c:v>
                </c:pt>
                <c:pt idx="302">
                  <c:v>507.31556251882</c:v>
                </c:pt>
                <c:pt idx="303">
                  <c:v>516.53948183734451</c:v>
                </c:pt>
                <c:pt idx="304">
                  <c:v>525.10454977597306</c:v>
                </c:pt>
                <c:pt idx="305">
                  <c:v>531.69306357491905</c:v>
                </c:pt>
                <c:pt idx="306">
                  <c:v>536.96387461407505</c:v>
                </c:pt>
                <c:pt idx="307">
                  <c:v>542.23468565323253</c:v>
                </c:pt>
                <c:pt idx="308">
                  <c:v>545.52894255270553</c:v>
                </c:pt>
                <c:pt idx="309">
                  <c:v>547.50549669238808</c:v>
                </c:pt>
                <c:pt idx="310">
                  <c:v>548.16434807228302</c:v>
                </c:pt>
                <c:pt idx="311">
                  <c:v>548.16434807228302</c:v>
                </c:pt>
                <c:pt idx="312">
                  <c:v>545.52894255270553</c:v>
                </c:pt>
                <c:pt idx="313">
                  <c:v>541.57583427333998</c:v>
                </c:pt>
                <c:pt idx="314">
                  <c:v>535.64617185428597</c:v>
                </c:pt>
                <c:pt idx="315">
                  <c:v>529.71650943523355</c:v>
                </c:pt>
                <c:pt idx="316">
                  <c:v>521.81029287649937</c:v>
                </c:pt>
                <c:pt idx="317">
                  <c:v>512.58637355797896</c:v>
                </c:pt>
                <c:pt idx="318">
                  <c:v>503.3624542394528</c:v>
                </c:pt>
                <c:pt idx="319">
                  <c:v>492.16198078124398</c:v>
                </c:pt>
                <c:pt idx="320">
                  <c:v>480.30265594314199</c:v>
                </c:pt>
                <c:pt idx="321">
                  <c:v>467.12562834525102</c:v>
                </c:pt>
                <c:pt idx="322">
                  <c:v>453.28974936746499</c:v>
                </c:pt>
                <c:pt idx="323">
                  <c:v>438.79501900978357</c:v>
                </c:pt>
                <c:pt idx="324">
                  <c:v>424.959140031998</c:v>
                </c:pt>
                <c:pt idx="325">
                  <c:v>410.4644096743188</c:v>
                </c:pt>
                <c:pt idx="326">
                  <c:v>394.65197655684801</c:v>
                </c:pt>
                <c:pt idx="327">
                  <c:v>376.20413791979922</c:v>
                </c:pt>
                <c:pt idx="328">
                  <c:v>356.43859652296157</c:v>
                </c:pt>
                <c:pt idx="329">
                  <c:v>335.35535236633632</c:v>
                </c:pt>
                <c:pt idx="330">
                  <c:v>313.61325682981681</c:v>
                </c:pt>
                <c:pt idx="331">
                  <c:v>289.89460715361162</c:v>
                </c:pt>
                <c:pt idx="332">
                  <c:v>266.17595747740557</c:v>
                </c:pt>
                <c:pt idx="333">
                  <c:v>240.4807536615175</c:v>
                </c:pt>
                <c:pt idx="334">
                  <c:v>216.10325260541859</c:v>
                </c:pt>
                <c:pt idx="335">
                  <c:v>191.066900169425</c:v>
                </c:pt>
                <c:pt idx="336">
                  <c:v>165.3716963535374</c:v>
                </c:pt>
                <c:pt idx="337">
                  <c:v>140.3353439175435</c:v>
                </c:pt>
                <c:pt idx="338">
                  <c:v>115.29899148155</c:v>
                </c:pt>
                <c:pt idx="339">
                  <c:v>90.921490425450799</c:v>
                </c:pt>
                <c:pt idx="340">
                  <c:v>65.885137989457078</c:v>
                </c:pt>
                <c:pt idx="341">
                  <c:v>41.507636933358</c:v>
                </c:pt>
                <c:pt idx="342">
                  <c:v>17.130135877258809</c:v>
                </c:pt>
                <c:pt idx="343">
                  <c:v>-8.5650679386294595</c:v>
                </c:pt>
                <c:pt idx="344">
                  <c:v>-34.260271754517703</c:v>
                </c:pt>
                <c:pt idx="345">
                  <c:v>-61.2731783301953</c:v>
                </c:pt>
                <c:pt idx="346">
                  <c:v>-89.603787665661358</c:v>
                </c:pt>
                <c:pt idx="347">
                  <c:v>-118.59324838102199</c:v>
                </c:pt>
                <c:pt idx="348">
                  <c:v>-147.58270909638401</c:v>
                </c:pt>
                <c:pt idx="349">
                  <c:v>-176.572169811745</c:v>
                </c:pt>
                <c:pt idx="350">
                  <c:v>-204.24392776731659</c:v>
                </c:pt>
                <c:pt idx="351">
                  <c:v>-231.91568572288739</c:v>
                </c:pt>
                <c:pt idx="352">
                  <c:v>-258.26974091867157</c:v>
                </c:pt>
                <c:pt idx="353">
                  <c:v>-283.30609335466499</c:v>
                </c:pt>
                <c:pt idx="354">
                  <c:v>-307.68359441076399</c:v>
                </c:pt>
                <c:pt idx="355">
                  <c:v>-330.74339270707208</c:v>
                </c:pt>
                <c:pt idx="356">
                  <c:v>-352.48548824359392</c:v>
                </c:pt>
                <c:pt idx="357">
                  <c:v>-372.90988102032799</c:v>
                </c:pt>
                <c:pt idx="358">
                  <c:v>-393.33427379705898</c:v>
                </c:pt>
                <c:pt idx="359">
                  <c:v>-412.4409638140018</c:v>
                </c:pt>
                <c:pt idx="360">
                  <c:v>-430.88880245104889</c:v>
                </c:pt>
                <c:pt idx="361">
                  <c:v>-448.01893832830763</c:v>
                </c:pt>
                <c:pt idx="362">
                  <c:v>-464.49022282567171</c:v>
                </c:pt>
                <c:pt idx="363">
                  <c:v>-478.98495318335398</c:v>
                </c:pt>
                <c:pt idx="364">
                  <c:v>-492.82083216113898</c:v>
                </c:pt>
                <c:pt idx="365">
                  <c:v>-505.33900837913632</c:v>
                </c:pt>
                <c:pt idx="366">
                  <c:v>-515.22177907755599</c:v>
                </c:pt>
                <c:pt idx="367">
                  <c:v>-525.10454977597306</c:v>
                </c:pt>
                <c:pt idx="368">
                  <c:v>-533.66961771460137</c:v>
                </c:pt>
                <c:pt idx="369">
                  <c:v>-540.91698289343879</c:v>
                </c:pt>
                <c:pt idx="370">
                  <c:v>-546.84664531249155</c:v>
                </c:pt>
                <c:pt idx="371">
                  <c:v>-552.11745635165005</c:v>
                </c:pt>
                <c:pt idx="372">
                  <c:v>-555.41171325112305</c:v>
                </c:pt>
                <c:pt idx="373">
                  <c:v>-557.38826739080696</c:v>
                </c:pt>
                <c:pt idx="374">
                  <c:v>-558.04711877069985</c:v>
                </c:pt>
                <c:pt idx="375">
                  <c:v>-556.72941601091202</c:v>
                </c:pt>
                <c:pt idx="376">
                  <c:v>-554.75286187122788</c:v>
                </c:pt>
                <c:pt idx="377">
                  <c:v>-550.79975359186346</c:v>
                </c:pt>
                <c:pt idx="378">
                  <c:v>-544.87009117281002</c:v>
                </c:pt>
                <c:pt idx="379">
                  <c:v>-538.28157737386596</c:v>
                </c:pt>
                <c:pt idx="380">
                  <c:v>-531.03421219501888</c:v>
                </c:pt>
                <c:pt idx="381">
                  <c:v>-522.46914425639648</c:v>
                </c:pt>
                <c:pt idx="382">
                  <c:v>-512.58637355797896</c:v>
                </c:pt>
                <c:pt idx="383">
                  <c:v>-501.38590009976912</c:v>
                </c:pt>
                <c:pt idx="384">
                  <c:v>-488.86772388177201</c:v>
                </c:pt>
                <c:pt idx="385">
                  <c:v>-476.34954766377581</c:v>
                </c:pt>
                <c:pt idx="386">
                  <c:v>-463.83137144577569</c:v>
                </c:pt>
                <c:pt idx="387">
                  <c:v>-449.33664108809683</c:v>
                </c:pt>
                <c:pt idx="388">
                  <c:v>-433.52420797062757</c:v>
                </c:pt>
                <c:pt idx="389">
                  <c:v>-417.05292347326332</c:v>
                </c:pt>
                <c:pt idx="390">
                  <c:v>-399.26393621610862</c:v>
                </c:pt>
                <c:pt idx="391">
                  <c:v>-380.15724619916898</c:v>
                </c:pt>
                <c:pt idx="392">
                  <c:v>-359.73285342243599</c:v>
                </c:pt>
                <c:pt idx="393">
                  <c:v>-337.99075788591392</c:v>
                </c:pt>
                <c:pt idx="394">
                  <c:v>-315.58981096949901</c:v>
                </c:pt>
                <c:pt idx="395">
                  <c:v>-291.21230991339922</c:v>
                </c:pt>
                <c:pt idx="396">
                  <c:v>-266.83480885730108</c:v>
                </c:pt>
                <c:pt idx="397">
                  <c:v>-241.13960504141261</c:v>
                </c:pt>
                <c:pt idx="398">
                  <c:v>-214.7855498456305</c:v>
                </c:pt>
                <c:pt idx="399">
                  <c:v>-189.09034602974199</c:v>
                </c:pt>
                <c:pt idx="400">
                  <c:v>-161.41858807416989</c:v>
                </c:pt>
                <c:pt idx="401">
                  <c:v>-134.40568149849199</c:v>
                </c:pt>
                <c:pt idx="402">
                  <c:v>-106.73392354292</c:v>
                </c:pt>
                <c:pt idx="403">
                  <c:v>-78.403314207453846</c:v>
                </c:pt>
                <c:pt idx="404">
                  <c:v>-50.731556251881997</c:v>
                </c:pt>
                <c:pt idx="405">
                  <c:v>-23.718649676204489</c:v>
                </c:pt>
                <c:pt idx="406">
                  <c:v>3.9531082793674202</c:v>
                </c:pt>
                <c:pt idx="407">
                  <c:v>31.6248662349394</c:v>
                </c:pt>
                <c:pt idx="408">
                  <c:v>59.296624190511402</c:v>
                </c:pt>
                <c:pt idx="409">
                  <c:v>86.309530766188544</c:v>
                </c:pt>
                <c:pt idx="410">
                  <c:v>113.32243734186569</c:v>
                </c:pt>
                <c:pt idx="411">
                  <c:v>139.01764115775401</c:v>
                </c:pt>
                <c:pt idx="412">
                  <c:v>164.05399359374741</c:v>
                </c:pt>
                <c:pt idx="413">
                  <c:v>189.749197409636</c:v>
                </c:pt>
                <c:pt idx="414">
                  <c:v>213.46784708584099</c:v>
                </c:pt>
                <c:pt idx="415">
                  <c:v>238.50419952183401</c:v>
                </c:pt>
                <c:pt idx="416">
                  <c:v>262.88170057793383</c:v>
                </c:pt>
                <c:pt idx="417">
                  <c:v>285.28264749434902</c:v>
                </c:pt>
                <c:pt idx="418">
                  <c:v>308.34244579065938</c:v>
                </c:pt>
                <c:pt idx="419">
                  <c:v>329.42568994728191</c:v>
                </c:pt>
                <c:pt idx="420">
                  <c:v>350.508934103912</c:v>
                </c:pt>
                <c:pt idx="421">
                  <c:v>368.95677274095863</c:v>
                </c:pt>
                <c:pt idx="422">
                  <c:v>388.06346275790202</c:v>
                </c:pt>
                <c:pt idx="423">
                  <c:v>405.19359863516132</c:v>
                </c:pt>
                <c:pt idx="424">
                  <c:v>422.98258589231398</c:v>
                </c:pt>
                <c:pt idx="425">
                  <c:v>439.45387038967903</c:v>
                </c:pt>
                <c:pt idx="426">
                  <c:v>455.26630350714657</c:v>
                </c:pt>
                <c:pt idx="427">
                  <c:v>469.10218248493402</c:v>
                </c:pt>
                <c:pt idx="428">
                  <c:v>481.62035870293022</c:v>
                </c:pt>
                <c:pt idx="429">
                  <c:v>493.47968354103398</c:v>
                </c:pt>
                <c:pt idx="430">
                  <c:v>504.021305619347</c:v>
                </c:pt>
                <c:pt idx="431">
                  <c:v>513.90407631776554</c:v>
                </c:pt>
                <c:pt idx="432">
                  <c:v>521.81029287649937</c:v>
                </c:pt>
                <c:pt idx="433">
                  <c:v>529.05765805533736</c:v>
                </c:pt>
                <c:pt idx="434">
                  <c:v>534.98732047439205</c:v>
                </c:pt>
                <c:pt idx="435">
                  <c:v>539.59928013365402</c:v>
                </c:pt>
                <c:pt idx="436">
                  <c:v>542.89353703312747</c:v>
                </c:pt>
                <c:pt idx="437">
                  <c:v>545.52894255270553</c:v>
                </c:pt>
                <c:pt idx="438">
                  <c:v>546.18779393260047</c:v>
                </c:pt>
                <c:pt idx="439">
                  <c:v>545.52894255270553</c:v>
                </c:pt>
                <c:pt idx="440">
                  <c:v>542.89353703312747</c:v>
                </c:pt>
                <c:pt idx="441">
                  <c:v>538.94042875375737</c:v>
                </c:pt>
                <c:pt idx="442">
                  <c:v>534.32846909449324</c:v>
                </c:pt>
                <c:pt idx="443">
                  <c:v>528.39880667544605</c:v>
                </c:pt>
                <c:pt idx="444">
                  <c:v>521.15144149660603</c:v>
                </c:pt>
                <c:pt idx="445">
                  <c:v>511.92752217808157</c:v>
                </c:pt>
                <c:pt idx="446">
                  <c:v>502.04475147966332</c:v>
                </c:pt>
                <c:pt idx="447">
                  <c:v>490.84427802145581</c:v>
                </c:pt>
                <c:pt idx="448">
                  <c:v>478.98495318335398</c:v>
                </c:pt>
                <c:pt idx="449">
                  <c:v>465.80792558546261</c:v>
                </c:pt>
                <c:pt idx="450">
                  <c:v>452.63089798756971</c:v>
                </c:pt>
                <c:pt idx="451">
                  <c:v>438.13616762989</c:v>
                </c:pt>
                <c:pt idx="452">
                  <c:v>423.64143727220858</c:v>
                </c:pt>
                <c:pt idx="453">
                  <c:v>408.48785553463398</c:v>
                </c:pt>
                <c:pt idx="454">
                  <c:v>392.67542241716399</c:v>
                </c:pt>
                <c:pt idx="455">
                  <c:v>374.88643516001099</c:v>
                </c:pt>
                <c:pt idx="456">
                  <c:v>356.43859652296157</c:v>
                </c:pt>
                <c:pt idx="457">
                  <c:v>334.69650098644189</c:v>
                </c:pt>
                <c:pt idx="458">
                  <c:v>312.29555407002522</c:v>
                </c:pt>
                <c:pt idx="459">
                  <c:v>289.89460715361162</c:v>
                </c:pt>
                <c:pt idx="460">
                  <c:v>266.17595747740557</c:v>
                </c:pt>
                <c:pt idx="461">
                  <c:v>241.79845642130701</c:v>
                </c:pt>
                <c:pt idx="462">
                  <c:v>216.10325260541859</c:v>
                </c:pt>
                <c:pt idx="463">
                  <c:v>191.066900169425</c:v>
                </c:pt>
                <c:pt idx="464">
                  <c:v>165.3716963535374</c:v>
                </c:pt>
                <c:pt idx="465">
                  <c:v>140.99419529743801</c:v>
                </c:pt>
                <c:pt idx="466">
                  <c:v>115.29899148155</c:v>
                </c:pt>
                <c:pt idx="467">
                  <c:v>90.921490425450799</c:v>
                </c:pt>
                <c:pt idx="468">
                  <c:v>67.202840749246207</c:v>
                </c:pt>
                <c:pt idx="469">
                  <c:v>42.166488313252437</c:v>
                </c:pt>
                <c:pt idx="470">
                  <c:v>17.78898725715332</c:v>
                </c:pt>
                <c:pt idx="471">
                  <c:v>-7.9062165587348501</c:v>
                </c:pt>
                <c:pt idx="472">
                  <c:v>-32.283717614834003</c:v>
                </c:pt>
                <c:pt idx="473">
                  <c:v>-59.296624190511402</c:v>
                </c:pt>
                <c:pt idx="474">
                  <c:v>-87.627233525978113</c:v>
                </c:pt>
                <c:pt idx="475">
                  <c:v>-115.95784286144401</c:v>
                </c:pt>
                <c:pt idx="476">
                  <c:v>-144.94730357680501</c:v>
                </c:pt>
                <c:pt idx="477">
                  <c:v>-173.93676429216529</c:v>
                </c:pt>
                <c:pt idx="478">
                  <c:v>-202.9262250075281</c:v>
                </c:pt>
                <c:pt idx="479">
                  <c:v>-229.28028020331001</c:v>
                </c:pt>
                <c:pt idx="480">
                  <c:v>-255.634335399093</c:v>
                </c:pt>
                <c:pt idx="481">
                  <c:v>-280.67068783508762</c:v>
                </c:pt>
                <c:pt idx="482">
                  <c:v>-305.04818889118599</c:v>
                </c:pt>
                <c:pt idx="483">
                  <c:v>-328.1079871874968</c:v>
                </c:pt>
                <c:pt idx="484">
                  <c:v>-349.85008272401768</c:v>
                </c:pt>
                <c:pt idx="485">
                  <c:v>-370.93332688064157</c:v>
                </c:pt>
                <c:pt idx="486">
                  <c:v>-391.35771965737422</c:v>
                </c:pt>
                <c:pt idx="487">
                  <c:v>-410.4644096743188</c:v>
                </c:pt>
                <c:pt idx="488">
                  <c:v>-428.91224831136668</c:v>
                </c:pt>
                <c:pt idx="489">
                  <c:v>-446.042384188624</c:v>
                </c:pt>
                <c:pt idx="490">
                  <c:v>-461.85481730609399</c:v>
                </c:pt>
                <c:pt idx="491">
                  <c:v>-477.00839904366859</c:v>
                </c:pt>
                <c:pt idx="492">
                  <c:v>-490.84427802145581</c:v>
                </c:pt>
                <c:pt idx="493">
                  <c:v>-504.021305619347</c:v>
                </c:pt>
                <c:pt idx="494">
                  <c:v>-513.90407631776554</c:v>
                </c:pt>
                <c:pt idx="495">
                  <c:v>-524.44569839607789</c:v>
                </c:pt>
                <c:pt idx="496">
                  <c:v>-532.35191495481286</c:v>
                </c:pt>
                <c:pt idx="497">
                  <c:v>-539.59928013365402</c:v>
                </c:pt>
                <c:pt idx="498">
                  <c:v>-546.84664531249155</c:v>
                </c:pt>
              </c:numCache>
            </c:numRef>
          </c:val>
          <c:smooth val="0"/>
          <c:extLst>
            <c:ext xmlns:c16="http://schemas.microsoft.com/office/drawing/2014/chart" uri="{C3380CC4-5D6E-409C-BE32-E72D297353CC}">
              <c16:uniqueId val="{00000000-1A40-8647-B180-260185A596C3}"/>
            </c:ext>
          </c:extLst>
        </c:ser>
        <c:ser>
          <c:idx val="1"/>
          <c:order val="1"/>
          <c:tx>
            <c:strRef>
              <c:f>Sheet1!$L$1</c:f>
              <c:strCache>
                <c:ptCount val="1"/>
                <c:pt idx="0">
                  <c:v>Ib</c:v>
                </c:pt>
              </c:strCache>
            </c:strRef>
          </c:tx>
          <c:spPr>
            <a:ln w="25400">
              <a:solidFill>
                <a:srgbClr val="DD2D32"/>
              </a:solidFill>
              <a:prstDash val="solid"/>
            </a:ln>
          </c:spPr>
          <c:marker>
            <c:symbol val="none"/>
          </c:marker>
          <c:val>
            <c:numRef>
              <c:f>Sheet1!$L$2:$L$500</c:f>
              <c:numCache>
                <c:formatCode>General</c:formatCode>
                <c:ptCount val="499"/>
                <c:pt idx="0">
                  <c:v>-276.71757955571923</c:v>
                </c:pt>
                <c:pt idx="1">
                  <c:v>-276.71757955571923</c:v>
                </c:pt>
                <c:pt idx="2">
                  <c:v>-297.80082371234698</c:v>
                </c:pt>
                <c:pt idx="3">
                  <c:v>-318.88406786897201</c:v>
                </c:pt>
                <c:pt idx="4">
                  <c:v>-339.96731202559693</c:v>
                </c:pt>
                <c:pt idx="5">
                  <c:v>-359.074002042541</c:v>
                </c:pt>
                <c:pt idx="6">
                  <c:v>-378.18069205948399</c:v>
                </c:pt>
                <c:pt idx="7">
                  <c:v>-397.94623345632021</c:v>
                </c:pt>
                <c:pt idx="8">
                  <c:v>-415.73522071347401</c:v>
                </c:pt>
                <c:pt idx="9">
                  <c:v>-433.52420797062757</c:v>
                </c:pt>
                <c:pt idx="10">
                  <c:v>-451.31319522778023</c:v>
                </c:pt>
                <c:pt idx="11">
                  <c:v>-468.44333110503999</c:v>
                </c:pt>
                <c:pt idx="12">
                  <c:v>-483.59691284261203</c:v>
                </c:pt>
                <c:pt idx="13">
                  <c:v>-498.09164320029402</c:v>
                </c:pt>
                <c:pt idx="14">
                  <c:v>-510.60981941829158</c:v>
                </c:pt>
                <c:pt idx="15">
                  <c:v>-522.46914425639648</c:v>
                </c:pt>
                <c:pt idx="16">
                  <c:v>-533.01076633470802</c:v>
                </c:pt>
                <c:pt idx="17">
                  <c:v>-542.23468565323253</c:v>
                </c:pt>
                <c:pt idx="18">
                  <c:v>-549.48205083207199</c:v>
                </c:pt>
                <c:pt idx="19">
                  <c:v>-556.0705646310181</c:v>
                </c:pt>
                <c:pt idx="20">
                  <c:v>-561.34137567017547</c:v>
                </c:pt>
                <c:pt idx="21">
                  <c:v>-564.63563256964903</c:v>
                </c:pt>
                <c:pt idx="22">
                  <c:v>-567.27103808922652</c:v>
                </c:pt>
                <c:pt idx="23">
                  <c:v>-567.27103808922652</c:v>
                </c:pt>
                <c:pt idx="24">
                  <c:v>-566.61218670933101</c:v>
                </c:pt>
                <c:pt idx="25">
                  <c:v>-563.97678118975307</c:v>
                </c:pt>
                <c:pt idx="26">
                  <c:v>-561.34137567017547</c:v>
                </c:pt>
                <c:pt idx="27">
                  <c:v>-556.0705646310181</c:v>
                </c:pt>
                <c:pt idx="28">
                  <c:v>-550.14090221196705</c:v>
                </c:pt>
                <c:pt idx="29">
                  <c:v>-544.21123979291247</c:v>
                </c:pt>
                <c:pt idx="30">
                  <c:v>-535.64617185428597</c:v>
                </c:pt>
                <c:pt idx="31">
                  <c:v>-525.763401155868</c:v>
                </c:pt>
                <c:pt idx="32">
                  <c:v>-515.22177907755599</c:v>
                </c:pt>
                <c:pt idx="33">
                  <c:v>-502.70360285955832</c:v>
                </c:pt>
                <c:pt idx="34">
                  <c:v>-488.86772388177201</c:v>
                </c:pt>
                <c:pt idx="35">
                  <c:v>-474.37299352409138</c:v>
                </c:pt>
                <c:pt idx="36">
                  <c:v>-457.90170902672702</c:v>
                </c:pt>
                <c:pt idx="37">
                  <c:v>-439.45387038967903</c:v>
                </c:pt>
                <c:pt idx="38">
                  <c:v>-421.664883132527</c:v>
                </c:pt>
                <c:pt idx="39">
                  <c:v>-403.21704449547701</c:v>
                </c:pt>
                <c:pt idx="40">
                  <c:v>-382.79265171874601</c:v>
                </c:pt>
                <c:pt idx="41">
                  <c:v>-362.36825894201178</c:v>
                </c:pt>
                <c:pt idx="42">
                  <c:v>-341.28501478538692</c:v>
                </c:pt>
                <c:pt idx="43">
                  <c:v>-318.88406786897201</c:v>
                </c:pt>
                <c:pt idx="44">
                  <c:v>-295.82426957266199</c:v>
                </c:pt>
                <c:pt idx="45">
                  <c:v>-271.446768516563</c:v>
                </c:pt>
                <c:pt idx="46">
                  <c:v>-245.751564700675</c:v>
                </c:pt>
                <c:pt idx="47">
                  <c:v>-220.0563608847861</c:v>
                </c:pt>
                <c:pt idx="48">
                  <c:v>-193.70230568900399</c:v>
                </c:pt>
                <c:pt idx="49">
                  <c:v>-167.348250493221</c:v>
                </c:pt>
                <c:pt idx="50">
                  <c:v>-139.67649253764901</c:v>
                </c:pt>
                <c:pt idx="51">
                  <c:v>-112.00473458207701</c:v>
                </c:pt>
                <c:pt idx="52">
                  <c:v>-83.674125246610501</c:v>
                </c:pt>
                <c:pt idx="53">
                  <c:v>-55.343515911144003</c:v>
                </c:pt>
                <c:pt idx="54">
                  <c:v>-26.354055195782859</c:v>
                </c:pt>
                <c:pt idx="55">
                  <c:v>2.63540551957826</c:v>
                </c:pt>
                <c:pt idx="56">
                  <c:v>31.6248662349394</c:v>
                </c:pt>
                <c:pt idx="57">
                  <c:v>59.955475570406001</c:v>
                </c:pt>
                <c:pt idx="58">
                  <c:v>88.286084905872613</c:v>
                </c:pt>
                <c:pt idx="59">
                  <c:v>115.95784286144401</c:v>
                </c:pt>
                <c:pt idx="60">
                  <c:v>143.62960081701601</c:v>
                </c:pt>
                <c:pt idx="61">
                  <c:v>171.301358772588</c:v>
                </c:pt>
                <c:pt idx="62">
                  <c:v>197.65541396837099</c:v>
                </c:pt>
                <c:pt idx="63">
                  <c:v>223.35061778425899</c:v>
                </c:pt>
                <c:pt idx="64">
                  <c:v>249.04582160014729</c:v>
                </c:pt>
                <c:pt idx="65">
                  <c:v>273.42332265624663</c:v>
                </c:pt>
                <c:pt idx="66">
                  <c:v>296.48312095255471</c:v>
                </c:pt>
                <c:pt idx="67">
                  <c:v>319.54291924886701</c:v>
                </c:pt>
                <c:pt idx="68">
                  <c:v>339.96731202559693</c:v>
                </c:pt>
                <c:pt idx="69">
                  <c:v>357.09744790285703</c:v>
                </c:pt>
                <c:pt idx="70">
                  <c:v>375.54528653990599</c:v>
                </c:pt>
                <c:pt idx="71">
                  <c:v>393.33427379705898</c:v>
                </c:pt>
                <c:pt idx="72">
                  <c:v>411.12326105421198</c:v>
                </c:pt>
                <c:pt idx="73">
                  <c:v>428.25339693146992</c:v>
                </c:pt>
                <c:pt idx="74">
                  <c:v>445.38353280872963</c:v>
                </c:pt>
                <c:pt idx="75">
                  <c:v>461.85481730609399</c:v>
                </c:pt>
                <c:pt idx="76">
                  <c:v>477.66725042356438</c:v>
                </c:pt>
                <c:pt idx="77">
                  <c:v>491.50312940134921</c:v>
                </c:pt>
                <c:pt idx="78">
                  <c:v>504.68015699924058</c:v>
                </c:pt>
                <c:pt idx="79">
                  <c:v>516.53948183734451</c:v>
                </c:pt>
                <c:pt idx="80">
                  <c:v>526.42225253576055</c:v>
                </c:pt>
                <c:pt idx="81">
                  <c:v>535.64617185428597</c:v>
                </c:pt>
                <c:pt idx="82">
                  <c:v>543.55238841302037</c:v>
                </c:pt>
                <c:pt idx="83">
                  <c:v>548.82319945217807</c:v>
                </c:pt>
                <c:pt idx="84">
                  <c:v>554.09401049133396</c:v>
                </c:pt>
                <c:pt idx="85">
                  <c:v>558.04711877069985</c:v>
                </c:pt>
                <c:pt idx="86">
                  <c:v>559.36482153049099</c:v>
                </c:pt>
                <c:pt idx="87">
                  <c:v>560.02367291038695</c:v>
                </c:pt>
                <c:pt idx="88">
                  <c:v>559.36482153049099</c:v>
                </c:pt>
                <c:pt idx="89">
                  <c:v>557.38826739080696</c:v>
                </c:pt>
                <c:pt idx="90">
                  <c:v>553.43515911143595</c:v>
                </c:pt>
                <c:pt idx="91">
                  <c:v>549.48205083207199</c:v>
                </c:pt>
                <c:pt idx="92">
                  <c:v>544.21123979291247</c:v>
                </c:pt>
                <c:pt idx="93">
                  <c:v>538.28157737386596</c:v>
                </c:pt>
                <c:pt idx="94">
                  <c:v>530.37536081512997</c:v>
                </c:pt>
                <c:pt idx="95">
                  <c:v>521.15144149660603</c:v>
                </c:pt>
                <c:pt idx="96">
                  <c:v>510.60981941829158</c:v>
                </c:pt>
                <c:pt idx="97">
                  <c:v>498.09164320029402</c:v>
                </c:pt>
                <c:pt idx="98">
                  <c:v>484.91461560240401</c:v>
                </c:pt>
                <c:pt idx="99">
                  <c:v>470.41988524472401</c:v>
                </c:pt>
                <c:pt idx="100">
                  <c:v>453.94860074735902</c:v>
                </c:pt>
                <c:pt idx="101">
                  <c:v>437.47731624999238</c:v>
                </c:pt>
                <c:pt idx="102">
                  <c:v>419.02947761294701</c:v>
                </c:pt>
                <c:pt idx="103">
                  <c:v>401.24049035579401</c:v>
                </c:pt>
                <c:pt idx="104">
                  <c:v>381.47494895895522</c:v>
                </c:pt>
                <c:pt idx="105">
                  <c:v>361.05055618222423</c:v>
                </c:pt>
                <c:pt idx="106">
                  <c:v>340.62616340549192</c:v>
                </c:pt>
                <c:pt idx="107">
                  <c:v>318.22521648907662</c:v>
                </c:pt>
                <c:pt idx="108">
                  <c:v>294.50656681287222</c:v>
                </c:pt>
                <c:pt idx="109">
                  <c:v>270.787917136668</c:v>
                </c:pt>
                <c:pt idx="110">
                  <c:v>245.09271332078001</c:v>
                </c:pt>
                <c:pt idx="111">
                  <c:v>218.73865812499659</c:v>
                </c:pt>
                <c:pt idx="112">
                  <c:v>191.72575154931971</c:v>
                </c:pt>
                <c:pt idx="113">
                  <c:v>164.71284497364201</c:v>
                </c:pt>
                <c:pt idx="114">
                  <c:v>136.38223563817601</c:v>
                </c:pt>
                <c:pt idx="115">
                  <c:v>108.051626302709</c:v>
                </c:pt>
                <c:pt idx="116">
                  <c:v>79.062165587348701</c:v>
                </c:pt>
                <c:pt idx="117">
                  <c:v>50.731556251881997</c:v>
                </c:pt>
                <c:pt idx="118">
                  <c:v>21.08324415662619</c:v>
                </c:pt>
                <c:pt idx="119">
                  <c:v>-6.5885137989457094</c:v>
                </c:pt>
                <c:pt idx="120">
                  <c:v>-35.577974514306803</c:v>
                </c:pt>
                <c:pt idx="121">
                  <c:v>-65.226286609562493</c:v>
                </c:pt>
                <c:pt idx="122">
                  <c:v>-92.898044565134498</c:v>
                </c:pt>
                <c:pt idx="123">
                  <c:v>-121.228653900601</c:v>
                </c:pt>
                <c:pt idx="124">
                  <c:v>-148.2415604762775</c:v>
                </c:pt>
                <c:pt idx="125">
                  <c:v>-175.254467051956</c:v>
                </c:pt>
                <c:pt idx="126">
                  <c:v>-202.2673736276333</c:v>
                </c:pt>
                <c:pt idx="127">
                  <c:v>-227.30372606362701</c:v>
                </c:pt>
                <c:pt idx="128">
                  <c:v>-252.34007849962001</c:v>
                </c:pt>
                <c:pt idx="129">
                  <c:v>-276.05872817582502</c:v>
                </c:pt>
                <c:pt idx="130">
                  <c:v>-297.80082371234698</c:v>
                </c:pt>
                <c:pt idx="131">
                  <c:v>-318.88406786897201</c:v>
                </c:pt>
                <c:pt idx="132">
                  <c:v>-339.96731202559693</c:v>
                </c:pt>
                <c:pt idx="133">
                  <c:v>-358.4151506626439</c:v>
                </c:pt>
                <c:pt idx="134">
                  <c:v>-378.18069205948399</c:v>
                </c:pt>
                <c:pt idx="135">
                  <c:v>-398.60508483621538</c:v>
                </c:pt>
                <c:pt idx="136">
                  <c:v>-416.3940720933698</c:v>
                </c:pt>
                <c:pt idx="137">
                  <c:v>-434.841910730417</c:v>
                </c:pt>
                <c:pt idx="138">
                  <c:v>-452.63089798756971</c:v>
                </c:pt>
                <c:pt idx="139">
                  <c:v>-470.41988524472401</c:v>
                </c:pt>
                <c:pt idx="140">
                  <c:v>-485.57346698229708</c:v>
                </c:pt>
                <c:pt idx="141">
                  <c:v>-500.06819733997901</c:v>
                </c:pt>
                <c:pt idx="142">
                  <c:v>-513.90407631776554</c:v>
                </c:pt>
                <c:pt idx="143">
                  <c:v>-526.42225253576055</c:v>
                </c:pt>
                <c:pt idx="144">
                  <c:v>-536.30502323418102</c:v>
                </c:pt>
                <c:pt idx="145">
                  <c:v>-545.52894255270553</c:v>
                </c:pt>
                <c:pt idx="146">
                  <c:v>-552.77630773154647</c:v>
                </c:pt>
                <c:pt idx="147">
                  <c:v>-559.36482153049099</c:v>
                </c:pt>
                <c:pt idx="148">
                  <c:v>-563.97678118975307</c:v>
                </c:pt>
                <c:pt idx="149">
                  <c:v>-567.92988946912055</c:v>
                </c:pt>
                <c:pt idx="150">
                  <c:v>-569.24759222890896</c:v>
                </c:pt>
                <c:pt idx="151">
                  <c:v>-569.90644360880401</c:v>
                </c:pt>
                <c:pt idx="152">
                  <c:v>-569.24759222890896</c:v>
                </c:pt>
                <c:pt idx="153">
                  <c:v>-566.61218670933101</c:v>
                </c:pt>
                <c:pt idx="154">
                  <c:v>-562.00022705006836</c:v>
                </c:pt>
                <c:pt idx="155">
                  <c:v>-557.38826739080696</c:v>
                </c:pt>
                <c:pt idx="156">
                  <c:v>-551.45860497175602</c:v>
                </c:pt>
                <c:pt idx="157">
                  <c:v>-544.87009117281002</c:v>
                </c:pt>
                <c:pt idx="158">
                  <c:v>-536.30502323418102</c:v>
                </c:pt>
                <c:pt idx="159">
                  <c:v>-527.08110391565754</c:v>
                </c:pt>
                <c:pt idx="160">
                  <c:v>-515.22177907755599</c:v>
                </c:pt>
                <c:pt idx="161">
                  <c:v>-502.70360285955832</c:v>
                </c:pt>
                <c:pt idx="162">
                  <c:v>-488.86772388177201</c:v>
                </c:pt>
                <c:pt idx="163">
                  <c:v>-474.37299352409138</c:v>
                </c:pt>
                <c:pt idx="164">
                  <c:v>-457.24285764683202</c:v>
                </c:pt>
                <c:pt idx="165">
                  <c:v>-439.45387038967903</c:v>
                </c:pt>
                <c:pt idx="166">
                  <c:v>-421.00603175262847</c:v>
                </c:pt>
                <c:pt idx="167">
                  <c:v>-401.89934173568793</c:v>
                </c:pt>
                <c:pt idx="168">
                  <c:v>-382.79265171874601</c:v>
                </c:pt>
                <c:pt idx="169">
                  <c:v>-361.05055618222423</c:v>
                </c:pt>
                <c:pt idx="170">
                  <c:v>-340.62616340549192</c:v>
                </c:pt>
                <c:pt idx="171">
                  <c:v>-317.56636510918293</c:v>
                </c:pt>
                <c:pt idx="172">
                  <c:v>-293.84771543297722</c:v>
                </c:pt>
                <c:pt idx="173">
                  <c:v>-270.12906575677403</c:v>
                </c:pt>
                <c:pt idx="174">
                  <c:v>-245.09271332078001</c:v>
                </c:pt>
                <c:pt idx="175">
                  <c:v>-219.39750950489201</c:v>
                </c:pt>
                <c:pt idx="176">
                  <c:v>-193.04345430910831</c:v>
                </c:pt>
                <c:pt idx="177">
                  <c:v>-166.689399113326</c:v>
                </c:pt>
                <c:pt idx="178">
                  <c:v>-139.01764115775401</c:v>
                </c:pt>
                <c:pt idx="179">
                  <c:v>-111.3458832021818</c:v>
                </c:pt>
                <c:pt idx="180">
                  <c:v>-83.015273866716001</c:v>
                </c:pt>
                <c:pt idx="181">
                  <c:v>-54.684664531248991</c:v>
                </c:pt>
                <c:pt idx="182">
                  <c:v>-25.036352435993699</c:v>
                </c:pt>
                <c:pt idx="183">
                  <c:v>3.9531082793674202</c:v>
                </c:pt>
                <c:pt idx="184">
                  <c:v>32.283717614834003</c:v>
                </c:pt>
                <c:pt idx="185">
                  <c:v>61.932029710089779</c:v>
                </c:pt>
                <c:pt idx="186">
                  <c:v>88.944936285767398</c:v>
                </c:pt>
                <c:pt idx="187">
                  <c:v>117.27554562123299</c:v>
                </c:pt>
                <c:pt idx="188">
                  <c:v>144.28845219691101</c:v>
                </c:pt>
                <c:pt idx="189">
                  <c:v>171.96021015248371</c:v>
                </c:pt>
                <c:pt idx="190">
                  <c:v>198.31426534826599</c:v>
                </c:pt>
                <c:pt idx="191">
                  <c:v>224.0094691641535</c:v>
                </c:pt>
                <c:pt idx="192">
                  <c:v>249.70467298004141</c:v>
                </c:pt>
                <c:pt idx="193">
                  <c:v>274.082174036141</c:v>
                </c:pt>
                <c:pt idx="194">
                  <c:v>297.80082371234698</c:v>
                </c:pt>
                <c:pt idx="195">
                  <c:v>320.20177062876132</c:v>
                </c:pt>
                <c:pt idx="196">
                  <c:v>339.96731202559693</c:v>
                </c:pt>
                <c:pt idx="197">
                  <c:v>357.09744790285703</c:v>
                </c:pt>
                <c:pt idx="198">
                  <c:v>374.88643516001099</c:v>
                </c:pt>
                <c:pt idx="199">
                  <c:v>393.33427379705898</c:v>
                </c:pt>
                <c:pt idx="200">
                  <c:v>411.12326105421198</c:v>
                </c:pt>
                <c:pt idx="201">
                  <c:v>428.25339693146992</c:v>
                </c:pt>
                <c:pt idx="202">
                  <c:v>446.042384188624</c:v>
                </c:pt>
                <c:pt idx="203">
                  <c:v>462.51366868598899</c:v>
                </c:pt>
                <c:pt idx="204">
                  <c:v>478.32610180345802</c:v>
                </c:pt>
                <c:pt idx="205">
                  <c:v>492.16198078124398</c:v>
                </c:pt>
                <c:pt idx="206">
                  <c:v>504.68015699924058</c:v>
                </c:pt>
                <c:pt idx="207">
                  <c:v>516.53948183734451</c:v>
                </c:pt>
                <c:pt idx="208">
                  <c:v>526.42225253576055</c:v>
                </c:pt>
                <c:pt idx="209">
                  <c:v>535.64617185428597</c:v>
                </c:pt>
                <c:pt idx="210">
                  <c:v>542.89353703312747</c:v>
                </c:pt>
                <c:pt idx="211">
                  <c:v>549.48205083207199</c:v>
                </c:pt>
                <c:pt idx="212">
                  <c:v>554.09401049133396</c:v>
                </c:pt>
                <c:pt idx="213">
                  <c:v>556.72941601091202</c:v>
                </c:pt>
                <c:pt idx="214">
                  <c:v>558.70597015059798</c:v>
                </c:pt>
                <c:pt idx="215">
                  <c:v>558.70597015059798</c:v>
                </c:pt>
                <c:pt idx="216">
                  <c:v>558.04711877069985</c:v>
                </c:pt>
                <c:pt idx="217">
                  <c:v>556.0705646310181</c:v>
                </c:pt>
                <c:pt idx="218">
                  <c:v>552.77630773154647</c:v>
                </c:pt>
                <c:pt idx="219">
                  <c:v>548.16434807228302</c:v>
                </c:pt>
                <c:pt idx="220">
                  <c:v>542.89353703312747</c:v>
                </c:pt>
                <c:pt idx="221">
                  <c:v>536.30502323418102</c:v>
                </c:pt>
                <c:pt idx="222">
                  <c:v>528.39880667544605</c:v>
                </c:pt>
                <c:pt idx="223">
                  <c:v>518.51603597702854</c:v>
                </c:pt>
                <c:pt idx="224">
                  <c:v>507.97441389871398</c:v>
                </c:pt>
                <c:pt idx="225">
                  <c:v>495.45623768071698</c:v>
                </c:pt>
                <c:pt idx="226">
                  <c:v>482.27921008282601</c:v>
                </c:pt>
                <c:pt idx="227">
                  <c:v>467.12562834525102</c:v>
                </c:pt>
                <c:pt idx="228">
                  <c:v>450.65434384788608</c:v>
                </c:pt>
                <c:pt idx="229">
                  <c:v>434.18305935052189</c:v>
                </c:pt>
                <c:pt idx="230">
                  <c:v>416.3940720933698</c:v>
                </c:pt>
                <c:pt idx="231">
                  <c:v>398.60508483621538</c:v>
                </c:pt>
                <c:pt idx="232">
                  <c:v>378.83954343937802</c:v>
                </c:pt>
                <c:pt idx="233">
                  <c:v>358.4151506626439</c:v>
                </c:pt>
                <c:pt idx="234">
                  <c:v>337.99075788591392</c:v>
                </c:pt>
                <c:pt idx="235">
                  <c:v>315.58981096949901</c:v>
                </c:pt>
                <c:pt idx="236">
                  <c:v>291.87116129329422</c:v>
                </c:pt>
                <c:pt idx="237">
                  <c:v>267.49366023719563</c:v>
                </c:pt>
                <c:pt idx="238">
                  <c:v>242.45730780120249</c:v>
                </c:pt>
                <c:pt idx="239">
                  <c:v>216.10325260541859</c:v>
                </c:pt>
                <c:pt idx="240">
                  <c:v>189.749197409636</c:v>
                </c:pt>
                <c:pt idx="241">
                  <c:v>161.41858807416989</c:v>
                </c:pt>
                <c:pt idx="242">
                  <c:v>134.40568149849199</c:v>
                </c:pt>
                <c:pt idx="243">
                  <c:v>105.41622078313129</c:v>
                </c:pt>
                <c:pt idx="244">
                  <c:v>76.426760067770203</c:v>
                </c:pt>
                <c:pt idx="245">
                  <c:v>48.096150732303862</c:v>
                </c:pt>
                <c:pt idx="246">
                  <c:v>19.765541396837019</c:v>
                </c:pt>
                <c:pt idx="247">
                  <c:v>-8.5650679386294595</c:v>
                </c:pt>
                <c:pt idx="248">
                  <c:v>-37.554528653990239</c:v>
                </c:pt>
                <c:pt idx="249">
                  <c:v>-66.543989369351706</c:v>
                </c:pt>
                <c:pt idx="250">
                  <c:v>-94.215747324923328</c:v>
                </c:pt>
                <c:pt idx="251">
                  <c:v>-122.5463566603902</c:v>
                </c:pt>
                <c:pt idx="252">
                  <c:v>-150.21811461596201</c:v>
                </c:pt>
                <c:pt idx="253">
                  <c:v>-176.572169811745</c:v>
                </c:pt>
                <c:pt idx="254">
                  <c:v>-202.9262250075281</c:v>
                </c:pt>
                <c:pt idx="255">
                  <c:v>-228.62142882341649</c:v>
                </c:pt>
                <c:pt idx="256">
                  <c:v>-254.316632639304</c:v>
                </c:pt>
                <c:pt idx="257">
                  <c:v>-277.37643093561383</c:v>
                </c:pt>
                <c:pt idx="258">
                  <c:v>-299.11852647213362</c:v>
                </c:pt>
                <c:pt idx="259">
                  <c:v>-320.20177062876132</c:v>
                </c:pt>
                <c:pt idx="260">
                  <c:v>-341.28501478538692</c:v>
                </c:pt>
                <c:pt idx="261">
                  <c:v>-359.73285342243599</c:v>
                </c:pt>
                <c:pt idx="262">
                  <c:v>-379.49839481927069</c:v>
                </c:pt>
                <c:pt idx="263">
                  <c:v>-398.60508483621538</c:v>
                </c:pt>
                <c:pt idx="264">
                  <c:v>-417.05292347326332</c:v>
                </c:pt>
                <c:pt idx="265">
                  <c:v>-435.50076211031211</c:v>
                </c:pt>
                <c:pt idx="266">
                  <c:v>-453.94860074735902</c:v>
                </c:pt>
                <c:pt idx="267">
                  <c:v>-469.76103386482902</c:v>
                </c:pt>
                <c:pt idx="268">
                  <c:v>-485.57346698229708</c:v>
                </c:pt>
                <c:pt idx="269">
                  <c:v>-500.06819733997901</c:v>
                </c:pt>
                <c:pt idx="270">
                  <c:v>-513.90407631776554</c:v>
                </c:pt>
                <c:pt idx="271">
                  <c:v>-525.763401155868</c:v>
                </c:pt>
                <c:pt idx="272">
                  <c:v>-535.64617185428597</c:v>
                </c:pt>
                <c:pt idx="273">
                  <c:v>-544.21123979291247</c:v>
                </c:pt>
                <c:pt idx="274">
                  <c:v>-551.45860497175602</c:v>
                </c:pt>
                <c:pt idx="275">
                  <c:v>-558.04711877069985</c:v>
                </c:pt>
                <c:pt idx="276">
                  <c:v>-562.65907842996398</c:v>
                </c:pt>
                <c:pt idx="277">
                  <c:v>-565.294483949545</c:v>
                </c:pt>
                <c:pt idx="278">
                  <c:v>-567.27103808922652</c:v>
                </c:pt>
                <c:pt idx="279">
                  <c:v>-567.27103808922652</c:v>
                </c:pt>
                <c:pt idx="280">
                  <c:v>-566.61218670933101</c:v>
                </c:pt>
                <c:pt idx="281">
                  <c:v>-563.31792980985472</c:v>
                </c:pt>
                <c:pt idx="282">
                  <c:v>-559.36482153049099</c:v>
                </c:pt>
                <c:pt idx="283">
                  <c:v>-554.75286187122788</c:v>
                </c:pt>
                <c:pt idx="284">
                  <c:v>-548.82319945217807</c:v>
                </c:pt>
                <c:pt idx="285">
                  <c:v>-541.57583427333998</c:v>
                </c:pt>
                <c:pt idx="286">
                  <c:v>-532.35191495481286</c:v>
                </c:pt>
                <c:pt idx="287">
                  <c:v>-522.46914425639648</c:v>
                </c:pt>
                <c:pt idx="288">
                  <c:v>-511.26867079818658</c:v>
                </c:pt>
                <c:pt idx="289">
                  <c:v>-498.75049458018958</c:v>
                </c:pt>
                <c:pt idx="290">
                  <c:v>-484.91461560240401</c:v>
                </c:pt>
                <c:pt idx="291">
                  <c:v>-469.76103386482902</c:v>
                </c:pt>
                <c:pt idx="292">
                  <c:v>-452.63089798756971</c:v>
                </c:pt>
                <c:pt idx="293">
                  <c:v>-435.50076211031211</c:v>
                </c:pt>
                <c:pt idx="294">
                  <c:v>-417.71177485315758</c:v>
                </c:pt>
                <c:pt idx="295">
                  <c:v>-399.92278759600401</c:v>
                </c:pt>
                <c:pt idx="296">
                  <c:v>-380.15724619916898</c:v>
                </c:pt>
                <c:pt idx="297">
                  <c:v>-359.074002042541</c:v>
                </c:pt>
                <c:pt idx="298">
                  <c:v>-338.64960926580932</c:v>
                </c:pt>
                <c:pt idx="299">
                  <c:v>-315.58981096949901</c:v>
                </c:pt>
                <c:pt idx="300">
                  <c:v>-292.53001267318871</c:v>
                </c:pt>
                <c:pt idx="301">
                  <c:v>-268.15251161709</c:v>
                </c:pt>
                <c:pt idx="302">
                  <c:v>-243.11615918109601</c:v>
                </c:pt>
                <c:pt idx="303">
                  <c:v>-216.76210398531401</c:v>
                </c:pt>
                <c:pt idx="304">
                  <c:v>-190.40804878953131</c:v>
                </c:pt>
                <c:pt idx="305">
                  <c:v>-164.05399359374741</c:v>
                </c:pt>
                <c:pt idx="306">
                  <c:v>-137.04108701806999</c:v>
                </c:pt>
                <c:pt idx="307">
                  <c:v>-109.369329062498</c:v>
                </c:pt>
                <c:pt idx="308">
                  <c:v>-80.379868347137545</c:v>
                </c:pt>
                <c:pt idx="309">
                  <c:v>-52.049259011671097</c:v>
                </c:pt>
                <c:pt idx="310">
                  <c:v>-23.718649676204489</c:v>
                </c:pt>
                <c:pt idx="311">
                  <c:v>5.2708110391565697</c:v>
                </c:pt>
                <c:pt idx="312">
                  <c:v>32.942568994728511</c:v>
                </c:pt>
                <c:pt idx="313">
                  <c:v>62.590881089984137</c:v>
                </c:pt>
                <c:pt idx="314">
                  <c:v>90.262639045556199</c:v>
                </c:pt>
                <c:pt idx="315">
                  <c:v>119.2520997609172</c:v>
                </c:pt>
                <c:pt idx="316">
                  <c:v>146.26500633659401</c:v>
                </c:pt>
                <c:pt idx="317">
                  <c:v>173.277912912272</c:v>
                </c:pt>
                <c:pt idx="318">
                  <c:v>199.63196810805499</c:v>
                </c:pt>
                <c:pt idx="319">
                  <c:v>225.32717192394301</c:v>
                </c:pt>
                <c:pt idx="320">
                  <c:v>251.02237573983101</c:v>
                </c:pt>
                <c:pt idx="321">
                  <c:v>274.741025416036</c:v>
                </c:pt>
                <c:pt idx="322">
                  <c:v>298.45967509223999</c:v>
                </c:pt>
                <c:pt idx="323">
                  <c:v>321.51947338855001</c:v>
                </c:pt>
                <c:pt idx="324">
                  <c:v>340.62616340549192</c:v>
                </c:pt>
                <c:pt idx="325">
                  <c:v>357.75629928275202</c:v>
                </c:pt>
                <c:pt idx="326">
                  <c:v>376.86298929969399</c:v>
                </c:pt>
                <c:pt idx="327">
                  <c:v>394.65197655684801</c:v>
                </c:pt>
                <c:pt idx="328">
                  <c:v>412.4409638140018</c:v>
                </c:pt>
                <c:pt idx="329">
                  <c:v>430.22995107115457</c:v>
                </c:pt>
                <c:pt idx="330">
                  <c:v>446.70123556851678</c:v>
                </c:pt>
                <c:pt idx="331">
                  <c:v>462.51366868598899</c:v>
                </c:pt>
                <c:pt idx="332">
                  <c:v>478.98495318335398</c:v>
                </c:pt>
                <c:pt idx="333">
                  <c:v>491.50312940134921</c:v>
                </c:pt>
                <c:pt idx="334">
                  <c:v>504.021305619347</c:v>
                </c:pt>
                <c:pt idx="335">
                  <c:v>515.880630457449</c:v>
                </c:pt>
                <c:pt idx="336">
                  <c:v>525.10454977597306</c:v>
                </c:pt>
                <c:pt idx="337">
                  <c:v>534.32846909449324</c:v>
                </c:pt>
                <c:pt idx="338">
                  <c:v>540.91698289343879</c:v>
                </c:pt>
                <c:pt idx="339">
                  <c:v>547.50549669238808</c:v>
                </c:pt>
                <c:pt idx="340">
                  <c:v>551.45860497175602</c:v>
                </c:pt>
                <c:pt idx="341">
                  <c:v>554.09401049133396</c:v>
                </c:pt>
                <c:pt idx="342">
                  <c:v>555.41171325112305</c:v>
                </c:pt>
                <c:pt idx="343">
                  <c:v>555.41171325112305</c:v>
                </c:pt>
                <c:pt idx="344">
                  <c:v>554.75286187122788</c:v>
                </c:pt>
                <c:pt idx="345">
                  <c:v>552.77630773154647</c:v>
                </c:pt>
                <c:pt idx="346">
                  <c:v>549.48205083207199</c:v>
                </c:pt>
                <c:pt idx="347">
                  <c:v>545.52894255270553</c:v>
                </c:pt>
                <c:pt idx="348">
                  <c:v>540.25813151354805</c:v>
                </c:pt>
                <c:pt idx="349">
                  <c:v>533.01076633470802</c:v>
                </c:pt>
                <c:pt idx="350">
                  <c:v>525.10454977597306</c:v>
                </c:pt>
                <c:pt idx="351">
                  <c:v>515.22177907755599</c:v>
                </c:pt>
                <c:pt idx="352">
                  <c:v>504.68015699924058</c:v>
                </c:pt>
                <c:pt idx="353">
                  <c:v>492.82083216113898</c:v>
                </c:pt>
                <c:pt idx="354">
                  <c:v>479.64380456324881</c:v>
                </c:pt>
                <c:pt idx="355">
                  <c:v>464.49022282567171</c:v>
                </c:pt>
                <c:pt idx="356">
                  <c:v>448.01893832830763</c:v>
                </c:pt>
                <c:pt idx="357">
                  <c:v>430.22995107115457</c:v>
                </c:pt>
                <c:pt idx="358">
                  <c:v>411.78211243410658</c:v>
                </c:pt>
                <c:pt idx="359">
                  <c:v>393.99312517695222</c:v>
                </c:pt>
                <c:pt idx="360">
                  <c:v>374.22758378011599</c:v>
                </c:pt>
                <c:pt idx="361">
                  <c:v>354.46204238327903</c:v>
                </c:pt>
                <c:pt idx="362">
                  <c:v>333.37879822665258</c:v>
                </c:pt>
                <c:pt idx="363">
                  <c:v>311.63670269013198</c:v>
                </c:pt>
                <c:pt idx="364">
                  <c:v>287.91805301392702</c:v>
                </c:pt>
                <c:pt idx="365">
                  <c:v>264.85825471761689</c:v>
                </c:pt>
                <c:pt idx="366">
                  <c:v>239.16305090172861</c:v>
                </c:pt>
                <c:pt idx="367">
                  <c:v>212.15014432605199</c:v>
                </c:pt>
                <c:pt idx="368">
                  <c:v>185.796089130269</c:v>
                </c:pt>
                <c:pt idx="369">
                  <c:v>158.12433117469701</c:v>
                </c:pt>
                <c:pt idx="370">
                  <c:v>130.45257321912499</c:v>
                </c:pt>
                <c:pt idx="371">
                  <c:v>102.121963883658</c:v>
                </c:pt>
                <c:pt idx="372">
                  <c:v>73.132503168297404</c:v>
                </c:pt>
                <c:pt idx="373">
                  <c:v>44.8018938328308</c:v>
                </c:pt>
                <c:pt idx="374">
                  <c:v>16.471284497364199</c:v>
                </c:pt>
                <c:pt idx="375">
                  <c:v>-11.85932483810225</c:v>
                </c:pt>
                <c:pt idx="376">
                  <c:v>-40.848785553463109</c:v>
                </c:pt>
                <c:pt idx="377">
                  <c:v>-69.179394888929536</c:v>
                </c:pt>
                <c:pt idx="378">
                  <c:v>-97.510004224396525</c:v>
                </c:pt>
                <c:pt idx="379">
                  <c:v>-125.181762179968</c:v>
                </c:pt>
                <c:pt idx="380">
                  <c:v>-152.85352013554001</c:v>
                </c:pt>
                <c:pt idx="381">
                  <c:v>-179.20757533132229</c:v>
                </c:pt>
                <c:pt idx="382">
                  <c:v>-205.56163052710599</c:v>
                </c:pt>
                <c:pt idx="383">
                  <c:v>-231.25683434299449</c:v>
                </c:pt>
                <c:pt idx="384">
                  <c:v>-256.29318677898539</c:v>
                </c:pt>
                <c:pt idx="385">
                  <c:v>-279.35298507529802</c:v>
                </c:pt>
                <c:pt idx="386">
                  <c:v>-300.43622923192208</c:v>
                </c:pt>
                <c:pt idx="387">
                  <c:v>-321.51947338855001</c:v>
                </c:pt>
                <c:pt idx="388">
                  <c:v>-342.60271754517657</c:v>
                </c:pt>
                <c:pt idx="389">
                  <c:v>-361.70940756211883</c:v>
                </c:pt>
                <c:pt idx="390">
                  <c:v>-381.47494895895522</c:v>
                </c:pt>
                <c:pt idx="391">
                  <c:v>-399.92278759600401</c:v>
                </c:pt>
                <c:pt idx="392">
                  <c:v>-418.3706262330528</c:v>
                </c:pt>
                <c:pt idx="393">
                  <c:v>-436.8184648701</c:v>
                </c:pt>
                <c:pt idx="394">
                  <c:v>-453.94860074735902</c:v>
                </c:pt>
                <c:pt idx="395">
                  <c:v>-469.76103386482902</c:v>
                </c:pt>
                <c:pt idx="396">
                  <c:v>-484.91461560240401</c:v>
                </c:pt>
                <c:pt idx="397">
                  <c:v>-498.75049458018958</c:v>
                </c:pt>
                <c:pt idx="398">
                  <c:v>-511.92752217808157</c:v>
                </c:pt>
                <c:pt idx="399">
                  <c:v>-522.46914425639648</c:v>
                </c:pt>
                <c:pt idx="400">
                  <c:v>-533.01076633470802</c:v>
                </c:pt>
                <c:pt idx="401">
                  <c:v>-542.23468565323253</c:v>
                </c:pt>
                <c:pt idx="402">
                  <c:v>-548.82319945217807</c:v>
                </c:pt>
                <c:pt idx="403">
                  <c:v>-554.75286187122788</c:v>
                </c:pt>
                <c:pt idx="404">
                  <c:v>-559.36482153049099</c:v>
                </c:pt>
                <c:pt idx="405">
                  <c:v>-562.00022705006836</c:v>
                </c:pt>
                <c:pt idx="406">
                  <c:v>-563.31792980985472</c:v>
                </c:pt>
                <c:pt idx="407">
                  <c:v>-563.97678118975307</c:v>
                </c:pt>
                <c:pt idx="408">
                  <c:v>-562.00022705006836</c:v>
                </c:pt>
                <c:pt idx="409">
                  <c:v>-560.02367291038695</c:v>
                </c:pt>
                <c:pt idx="410">
                  <c:v>-556.0705646310181</c:v>
                </c:pt>
                <c:pt idx="411">
                  <c:v>-550.79975359186346</c:v>
                </c:pt>
                <c:pt idx="412">
                  <c:v>-545.52894255270553</c:v>
                </c:pt>
                <c:pt idx="413">
                  <c:v>-538.94042875375737</c:v>
                </c:pt>
                <c:pt idx="414">
                  <c:v>-530.37536081512997</c:v>
                </c:pt>
                <c:pt idx="415">
                  <c:v>-520.49259011671097</c:v>
                </c:pt>
                <c:pt idx="416">
                  <c:v>-509.29211665850039</c:v>
                </c:pt>
                <c:pt idx="417">
                  <c:v>-497.43279182040101</c:v>
                </c:pt>
                <c:pt idx="418">
                  <c:v>-482.93806146271862</c:v>
                </c:pt>
                <c:pt idx="419">
                  <c:v>-468.44333110503999</c:v>
                </c:pt>
                <c:pt idx="420">
                  <c:v>-451.31319522778023</c:v>
                </c:pt>
                <c:pt idx="421">
                  <c:v>-434.18305935052189</c:v>
                </c:pt>
                <c:pt idx="422">
                  <c:v>-415.73522071347401</c:v>
                </c:pt>
                <c:pt idx="423">
                  <c:v>-396.62853069653198</c:v>
                </c:pt>
                <c:pt idx="424">
                  <c:v>-376.86298929969399</c:v>
                </c:pt>
                <c:pt idx="425">
                  <c:v>-356.43859652296157</c:v>
                </c:pt>
                <c:pt idx="426">
                  <c:v>-334.69650098644189</c:v>
                </c:pt>
                <c:pt idx="427">
                  <c:v>-312.29555407002522</c:v>
                </c:pt>
                <c:pt idx="428">
                  <c:v>-288.57690439382202</c:v>
                </c:pt>
                <c:pt idx="429">
                  <c:v>-264.85825471761689</c:v>
                </c:pt>
                <c:pt idx="430">
                  <c:v>-239.82190228162449</c:v>
                </c:pt>
                <c:pt idx="431">
                  <c:v>-214.1266984657351</c:v>
                </c:pt>
                <c:pt idx="432">
                  <c:v>-187.77264326995129</c:v>
                </c:pt>
                <c:pt idx="433">
                  <c:v>-160.75973669427501</c:v>
                </c:pt>
                <c:pt idx="434">
                  <c:v>-134.40568149849199</c:v>
                </c:pt>
                <c:pt idx="435">
                  <c:v>-106.73392354292</c:v>
                </c:pt>
                <c:pt idx="436">
                  <c:v>-77.744462827559246</c:v>
                </c:pt>
                <c:pt idx="437">
                  <c:v>-49.413853492092493</c:v>
                </c:pt>
                <c:pt idx="438">
                  <c:v>-20.424392776731619</c:v>
                </c:pt>
                <c:pt idx="439">
                  <c:v>7.9062165587348501</c:v>
                </c:pt>
                <c:pt idx="440">
                  <c:v>36.236825894201402</c:v>
                </c:pt>
                <c:pt idx="441">
                  <c:v>64.567435229668007</c:v>
                </c:pt>
                <c:pt idx="442">
                  <c:v>92.898044565134498</c:v>
                </c:pt>
                <c:pt idx="443">
                  <c:v>120.56980252070601</c:v>
                </c:pt>
                <c:pt idx="444">
                  <c:v>146.92385771648901</c:v>
                </c:pt>
                <c:pt idx="445">
                  <c:v>174.59561567206089</c:v>
                </c:pt>
                <c:pt idx="446">
                  <c:v>200.29081948794931</c:v>
                </c:pt>
                <c:pt idx="447">
                  <c:v>226.64487468373159</c:v>
                </c:pt>
                <c:pt idx="448">
                  <c:v>251.6812271197264</c:v>
                </c:pt>
                <c:pt idx="449">
                  <c:v>276.05872817582502</c:v>
                </c:pt>
                <c:pt idx="450">
                  <c:v>299.77737785202862</c:v>
                </c:pt>
                <c:pt idx="451">
                  <c:v>321.51947338855001</c:v>
                </c:pt>
                <c:pt idx="452">
                  <c:v>341.28501478538692</c:v>
                </c:pt>
                <c:pt idx="453">
                  <c:v>359.074002042541</c:v>
                </c:pt>
                <c:pt idx="454">
                  <c:v>378.18069205948399</c:v>
                </c:pt>
                <c:pt idx="455">
                  <c:v>395.96967931663698</c:v>
                </c:pt>
                <c:pt idx="456">
                  <c:v>413.0998151938968</c:v>
                </c:pt>
                <c:pt idx="457">
                  <c:v>430.22995107115457</c:v>
                </c:pt>
                <c:pt idx="458">
                  <c:v>447.36008694841371</c:v>
                </c:pt>
                <c:pt idx="459">
                  <c:v>463.83137144577569</c:v>
                </c:pt>
                <c:pt idx="460">
                  <c:v>478.32610180345802</c:v>
                </c:pt>
                <c:pt idx="461">
                  <c:v>491.50312940134921</c:v>
                </c:pt>
                <c:pt idx="462">
                  <c:v>504.021305619347</c:v>
                </c:pt>
                <c:pt idx="463">
                  <c:v>515.22177907755599</c:v>
                </c:pt>
                <c:pt idx="464">
                  <c:v>524.44569839607789</c:v>
                </c:pt>
                <c:pt idx="465">
                  <c:v>533.66961771460137</c:v>
                </c:pt>
                <c:pt idx="466">
                  <c:v>540.91698289343879</c:v>
                </c:pt>
                <c:pt idx="467">
                  <c:v>546.84664531249155</c:v>
                </c:pt>
                <c:pt idx="468">
                  <c:v>550.14090221196705</c:v>
                </c:pt>
                <c:pt idx="469">
                  <c:v>553.43515911143595</c:v>
                </c:pt>
                <c:pt idx="470">
                  <c:v>554.75286187122788</c:v>
                </c:pt>
                <c:pt idx="471">
                  <c:v>554.75286187122788</c:v>
                </c:pt>
                <c:pt idx="472">
                  <c:v>553.43515911143595</c:v>
                </c:pt>
                <c:pt idx="473">
                  <c:v>550.14090221196705</c:v>
                </c:pt>
                <c:pt idx="474">
                  <c:v>547.50549669238808</c:v>
                </c:pt>
                <c:pt idx="475">
                  <c:v>542.89353703312747</c:v>
                </c:pt>
                <c:pt idx="476">
                  <c:v>536.30502323418102</c:v>
                </c:pt>
                <c:pt idx="477">
                  <c:v>529.05765805533736</c:v>
                </c:pt>
                <c:pt idx="478">
                  <c:v>521.15144149660603</c:v>
                </c:pt>
                <c:pt idx="479">
                  <c:v>511.92752217808157</c:v>
                </c:pt>
                <c:pt idx="480">
                  <c:v>500.72704871987389</c:v>
                </c:pt>
                <c:pt idx="481">
                  <c:v>488.86772388177201</c:v>
                </c:pt>
                <c:pt idx="482">
                  <c:v>475.03184490398593</c:v>
                </c:pt>
                <c:pt idx="483">
                  <c:v>460.53711454630269</c:v>
                </c:pt>
                <c:pt idx="484">
                  <c:v>444.065830048941</c:v>
                </c:pt>
                <c:pt idx="485">
                  <c:v>426.93569417168158</c:v>
                </c:pt>
                <c:pt idx="486">
                  <c:v>409.80555829442301</c:v>
                </c:pt>
                <c:pt idx="487">
                  <c:v>391.35771965737422</c:v>
                </c:pt>
                <c:pt idx="488">
                  <c:v>371.59217826053663</c:v>
                </c:pt>
                <c:pt idx="489">
                  <c:v>351.82663686370108</c:v>
                </c:pt>
                <c:pt idx="490">
                  <c:v>330.74339270707208</c:v>
                </c:pt>
                <c:pt idx="491">
                  <c:v>308.34244579065938</c:v>
                </c:pt>
                <c:pt idx="492">
                  <c:v>285.94149887424402</c:v>
                </c:pt>
                <c:pt idx="493">
                  <c:v>262.222849198039</c:v>
                </c:pt>
                <c:pt idx="494">
                  <c:v>237.18649676204501</c:v>
                </c:pt>
                <c:pt idx="495">
                  <c:v>210.8324415662623</c:v>
                </c:pt>
                <c:pt idx="496">
                  <c:v>185.13723775037431</c:v>
                </c:pt>
                <c:pt idx="497">
                  <c:v>157.4654797948015</c:v>
                </c:pt>
                <c:pt idx="498">
                  <c:v>130.45257321912499</c:v>
                </c:pt>
              </c:numCache>
            </c:numRef>
          </c:val>
          <c:smooth val="0"/>
          <c:extLst>
            <c:ext xmlns:c16="http://schemas.microsoft.com/office/drawing/2014/chart" uri="{C3380CC4-5D6E-409C-BE32-E72D297353CC}">
              <c16:uniqueId val="{00000001-1A40-8647-B180-260185A596C3}"/>
            </c:ext>
          </c:extLst>
        </c:ser>
        <c:ser>
          <c:idx val="2"/>
          <c:order val="2"/>
          <c:tx>
            <c:strRef>
              <c:f>Sheet1!$M$1</c:f>
              <c:strCache>
                <c:ptCount val="1"/>
                <c:pt idx="0">
                  <c:v>Ic</c:v>
                </c:pt>
              </c:strCache>
            </c:strRef>
          </c:tx>
          <c:spPr>
            <a:ln w="25400">
              <a:solidFill>
                <a:srgbClr val="99CC00"/>
              </a:solidFill>
              <a:prstDash val="solid"/>
            </a:ln>
          </c:spPr>
          <c:marker>
            <c:symbol val="none"/>
          </c:marker>
          <c:val>
            <c:numRef>
              <c:f>Sheet1!$M$2:$M$500</c:f>
              <c:numCache>
                <c:formatCode>General</c:formatCode>
                <c:ptCount val="499"/>
                <c:pt idx="0">
                  <c:v>747.79631618033795</c:v>
                </c:pt>
                <c:pt idx="1">
                  <c:v>747.79631618033795</c:v>
                </c:pt>
                <c:pt idx="2">
                  <c:v>756.36138411896786</c:v>
                </c:pt>
                <c:pt idx="3">
                  <c:v>764.26760067770203</c:v>
                </c:pt>
                <c:pt idx="4">
                  <c:v>768.879560336964</c:v>
                </c:pt>
                <c:pt idx="5">
                  <c:v>772.17381723643905</c:v>
                </c:pt>
                <c:pt idx="6">
                  <c:v>774.80922275601597</c:v>
                </c:pt>
                <c:pt idx="7">
                  <c:v>775.46807413590739</c:v>
                </c:pt>
                <c:pt idx="8">
                  <c:v>774.15037137612399</c:v>
                </c:pt>
                <c:pt idx="9">
                  <c:v>770.85611447664803</c:v>
                </c:pt>
                <c:pt idx="10">
                  <c:v>765.58530343749305</c:v>
                </c:pt>
                <c:pt idx="11">
                  <c:v>758.99678963854797</c:v>
                </c:pt>
                <c:pt idx="12">
                  <c:v>751.74942445970601</c:v>
                </c:pt>
                <c:pt idx="13">
                  <c:v>740.54895100149804</c:v>
                </c:pt>
                <c:pt idx="14">
                  <c:v>728.03077478350099</c:v>
                </c:pt>
                <c:pt idx="15">
                  <c:v>712.87719304592247</c:v>
                </c:pt>
                <c:pt idx="16">
                  <c:v>695.74705716866754</c:v>
                </c:pt>
                <c:pt idx="17">
                  <c:v>679.27577267130596</c:v>
                </c:pt>
                <c:pt idx="18">
                  <c:v>659.51023127446604</c:v>
                </c:pt>
                <c:pt idx="19">
                  <c:v>637.76813573794504</c:v>
                </c:pt>
                <c:pt idx="20">
                  <c:v>614.04948606174003</c:v>
                </c:pt>
                <c:pt idx="21">
                  <c:v>589.67198500564155</c:v>
                </c:pt>
                <c:pt idx="22">
                  <c:v>562.65907842996398</c:v>
                </c:pt>
                <c:pt idx="23">
                  <c:v>534.32846909449324</c:v>
                </c:pt>
                <c:pt idx="24">
                  <c:v>507.31556251882</c:v>
                </c:pt>
                <c:pt idx="25">
                  <c:v>477.00839904366859</c:v>
                </c:pt>
                <c:pt idx="26">
                  <c:v>447.36008694841371</c:v>
                </c:pt>
                <c:pt idx="27">
                  <c:v>416.3940720933698</c:v>
                </c:pt>
                <c:pt idx="28">
                  <c:v>384.76920585842902</c:v>
                </c:pt>
                <c:pt idx="29">
                  <c:v>353.14433962349068</c:v>
                </c:pt>
                <c:pt idx="30">
                  <c:v>320.20177062876132</c:v>
                </c:pt>
                <c:pt idx="31">
                  <c:v>285.94149887424402</c:v>
                </c:pt>
                <c:pt idx="32">
                  <c:v>251.02237573983101</c:v>
                </c:pt>
                <c:pt idx="33">
                  <c:v>214.7855498456305</c:v>
                </c:pt>
                <c:pt idx="34">
                  <c:v>178.548723951428</c:v>
                </c:pt>
                <c:pt idx="35">
                  <c:v>142.31189805722749</c:v>
                </c:pt>
                <c:pt idx="36">
                  <c:v>104.7573694032362</c:v>
                </c:pt>
                <c:pt idx="37">
                  <c:v>67.861692129140806</c:v>
                </c:pt>
                <c:pt idx="38">
                  <c:v>30.307163475150201</c:v>
                </c:pt>
                <c:pt idx="39">
                  <c:v>-6.5885137989457094</c:v>
                </c:pt>
                <c:pt idx="40">
                  <c:v>-44.143042452936093</c:v>
                </c:pt>
                <c:pt idx="41">
                  <c:v>-80.379868347137545</c:v>
                </c:pt>
                <c:pt idx="42">
                  <c:v>-117.934397001128</c:v>
                </c:pt>
                <c:pt idx="43">
                  <c:v>-153.51237151543549</c:v>
                </c:pt>
                <c:pt idx="44">
                  <c:v>-190.40804878953131</c:v>
                </c:pt>
                <c:pt idx="45">
                  <c:v>-225.98602330383801</c:v>
                </c:pt>
                <c:pt idx="46">
                  <c:v>-260.90514643824861</c:v>
                </c:pt>
                <c:pt idx="47">
                  <c:v>-295.82426957266199</c:v>
                </c:pt>
                <c:pt idx="48">
                  <c:v>-329.42568994728191</c:v>
                </c:pt>
                <c:pt idx="49">
                  <c:v>-363.68596170180302</c:v>
                </c:pt>
                <c:pt idx="50">
                  <c:v>-396.62853069653198</c:v>
                </c:pt>
                <c:pt idx="51">
                  <c:v>-428.91224831136668</c:v>
                </c:pt>
                <c:pt idx="52">
                  <c:v>-460.53711454630269</c:v>
                </c:pt>
                <c:pt idx="53">
                  <c:v>-490.84427802145581</c:v>
                </c:pt>
                <c:pt idx="54">
                  <c:v>-521.15144149660603</c:v>
                </c:pt>
                <c:pt idx="55">
                  <c:v>-548.82319945217807</c:v>
                </c:pt>
                <c:pt idx="56">
                  <c:v>-575.83610602785438</c:v>
                </c:pt>
                <c:pt idx="57">
                  <c:v>-600.87245846384837</c:v>
                </c:pt>
                <c:pt idx="58">
                  <c:v>-623.93225676015788</c:v>
                </c:pt>
                <c:pt idx="59">
                  <c:v>-645.67435229668399</c:v>
                </c:pt>
                <c:pt idx="60">
                  <c:v>-664.12219093372789</c:v>
                </c:pt>
                <c:pt idx="61">
                  <c:v>-681.91117819088038</c:v>
                </c:pt>
                <c:pt idx="62">
                  <c:v>-699.700165448034</c:v>
                </c:pt>
                <c:pt idx="63">
                  <c:v>-715.51259856550337</c:v>
                </c:pt>
                <c:pt idx="64">
                  <c:v>-728.68962616339604</c:v>
                </c:pt>
                <c:pt idx="65">
                  <c:v>-740.54895100149804</c:v>
                </c:pt>
                <c:pt idx="66">
                  <c:v>-749.77287032002403</c:v>
                </c:pt>
                <c:pt idx="67">
                  <c:v>-757.02023549886201</c:v>
                </c:pt>
                <c:pt idx="68">
                  <c:v>-762.94989791791295</c:v>
                </c:pt>
                <c:pt idx="69">
                  <c:v>-766.903006197281</c:v>
                </c:pt>
                <c:pt idx="70">
                  <c:v>-768.879560336964</c:v>
                </c:pt>
                <c:pt idx="71">
                  <c:v>-769.53841171685951</c:v>
                </c:pt>
                <c:pt idx="72">
                  <c:v>-768.879560336964</c:v>
                </c:pt>
                <c:pt idx="73">
                  <c:v>-766.24415481738652</c:v>
                </c:pt>
                <c:pt idx="74">
                  <c:v>-762.29104653802096</c:v>
                </c:pt>
                <c:pt idx="75">
                  <c:v>-755.70253273907304</c:v>
                </c:pt>
                <c:pt idx="76">
                  <c:v>-748.45516756023289</c:v>
                </c:pt>
                <c:pt idx="77">
                  <c:v>-738.57239686181401</c:v>
                </c:pt>
                <c:pt idx="78">
                  <c:v>-726.05422064381696</c:v>
                </c:pt>
                <c:pt idx="79">
                  <c:v>-712.87719304592247</c:v>
                </c:pt>
                <c:pt idx="80">
                  <c:v>-697.06475992845651</c:v>
                </c:pt>
                <c:pt idx="81">
                  <c:v>-680.59347543109402</c:v>
                </c:pt>
                <c:pt idx="82">
                  <c:v>-663.46333955383352</c:v>
                </c:pt>
                <c:pt idx="83">
                  <c:v>-646.99205505646898</c:v>
                </c:pt>
                <c:pt idx="84">
                  <c:v>-627.22651365963304</c:v>
                </c:pt>
                <c:pt idx="85">
                  <c:v>-605.48441812311103</c:v>
                </c:pt>
                <c:pt idx="86">
                  <c:v>-583.08347120669896</c:v>
                </c:pt>
                <c:pt idx="87">
                  <c:v>-556.72941601091202</c:v>
                </c:pt>
                <c:pt idx="88">
                  <c:v>-529.05765805533736</c:v>
                </c:pt>
                <c:pt idx="89">
                  <c:v>-500.06819733997901</c:v>
                </c:pt>
                <c:pt idx="90">
                  <c:v>-468.44333110503999</c:v>
                </c:pt>
                <c:pt idx="91">
                  <c:v>-434.841910730417</c:v>
                </c:pt>
                <c:pt idx="92">
                  <c:v>-399.92278759600401</c:v>
                </c:pt>
                <c:pt idx="93">
                  <c:v>-364.34481308169802</c:v>
                </c:pt>
                <c:pt idx="94">
                  <c:v>-327.44913580760158</c:v>
                </c:pt>
                <c:pt idx="95">
                  <c:v>-291.87116129329422</c:v>
                </c:pt>
                <c:pt idx="96">
                  <c:v>-254.316632639304</c:v>
                </c:pt>
                <c:pt idx="97">
                  <c:v>-216.76210398531401</c:v>
                </c:pt>
                <c:pt idx="98">
                  <c:v>-178.548723951428</c:v>
                </c:pt>
                <c:pt idx="99">
                  <c:v>-142.31189805722749</c:v>
                </c:pt>
                <c:pt idx="100">
                  <c:v>-103.4396666434473</c:v>
                </c:pt>
                <c:pt idx="101">
                  <c:v>-66.543989369351706</c:v>
                </c:pt>
                <c:pt idx="102">
                  <c:v>-28.330609335466491</c:v>
                </c:pt>
                <c:pt idx="103">
                  <c:v>9.2239193185240005</c:v>
                </c:pt>
                <c:pt idx="104">
                  <c:v>47.437299352409099</c:v>
                </c:pt>
                <c:pt idx="105">
                  <c:v>84.9918280063997</c:v>
                </c:pt>
                <c:pt idx="106">
                  <c:v>121.88750528049501</c:v>
                </c:pt>
                <c:pt idx="107">
                  <c:v>158.12433117469701</c:v>
                </c:pt>
                <c:pt idx="108">
                  <c:v>195.0200084487937</c:v>
                </c:pt>
                <c:pt idx="109">
                  <c:v>230.59798296310001</c:v>
                </c:pt>
                <c:pt idx="110">
                  <c:v>266.83480885730108</c:v>
                </c:pt>
                <c:pt idx="111">
                  <c:v>302.41278337160799</c:v>
                </c:pt>
                <c:pt idx="112">
                  <c:v>337.99075788591392</c:v>
                </c:pt>
                <c:pt idx="113">
                  <c:v>372.90988102032799</c:v>
                </c:pt>
                <c:pt idx="114">
                  <c:v>406.51130139495001</c:v>
                </c:pt>
                <c:pt idx="115">
                  <c:v>440.112721769573</c:v>
                </c:pt>
                <c:pt idx="116">
                  <c:v>471.73758800451299</c:v>
                </c:pt>
                <c:pt idx="117">
                  <c:v>503.3624542394528</c:v>
                </c:pt>
                <c:pt idx="118">
                  <c:v>532.35191495481286</c:v>
                </c:pt>
                <c:pt idx="119">
                  <c:v>560.68252429027996</c:v>
                </c:pt>
                <c:pt idx="120">
                  <c:v>587.69543086595752</c:v>
                </c:pt>
                <c:pt idx="121">
                  <c:v>612.07293192205748</c:v>
                </c:pt>
                <c:pt idx="122">
                  <c:v>635.13273021836847</c:v>
                </c:pt>
                <c:pt idx="123">
                  <c:v>656.87482575488752</c:v>
                </c:pt>
                <c:pt idx="124">
                  <c:v>677.29921853161954</c:v>
                </c:pt>
                <c:pt idx="125">
                  <c:v>693.11165164908903</c:v>
                </c:pt>
                <c:pt idx="126">
                  <c:v>710.24178752634998</c:v>
                </c:pt>
                <c:pt idx="127">
                  <c:v>725.39536926392304</c:v>
                </c:pt>
                <c:pt idx="128">
                  <c:v>739.23124824170839</c:v>
                </c:pt>
                <c:pt idx="129">
                  <c:v>750.43172169991294</c:v>
                </c:pt>
                <c:pt idx="130">
                  <c:v>758.33793825865155</c:v>
                </c:pt>
                <c:pt idx="131">
                  <c:v>765.58530343749305</c:v>
                </c:pt>
                <c:pt idx="132">
                  <c:v>770.19726309675286</c:v>
                </c:pt>
                <c:pt idx="133">
                  <c:v>774.15037137612399</c:v>
                </c:pt>
                <c:pt idx="134">
                  <c:v>776.12692551580506</c:v>
                </c:pt>
                <c:pt idx="135">
                  <c:v>776.12692551580506</c:v>
                </c:pt>
                <c:pt idx="136">
                  <c:v>775.46807413590739</c:v>
                </c:pt>
                <c:pt idx="137">
                  <c:v>772.17381723643905</c:v>
                </c:pt>
                <c:pt idx="138">
                  <c:v>768.22070895707304</c:v>
                </c:pt>
                <c:pt idx="139">
                  <c:v>760.97334377823199</c:v>
                </c:pt>
                <c:pt idx="140">
                  <c:v>753.06712721949236</c:v>
                </c:pt>
                <c:pt idx="141">
                  <c:v>742.52550514118252</c:v>
                </c:pt>
                <c:pt idx="142">
                  <c:v>730.00732892318501</c:v>
                </c:pt>
                <c:pt idx="143">
                  <c:v>714.19489580571496</c:v>
                </c:pt>
                <c:pt idx="144">
                  <c:v>697.72361130835247</c:v>
                </c:pt>
                <c:pt idx="145">
                  <c:v>680.59347543109402</c:v>
                </c:pt>
                <c:pt idx="146">
                  <c:v>662.14563679404239</c:v>
                </c:pt>
                <c:pt idx="147">
                  <c:v>639.74468987762805</c:v>
                </c:pt>
                <c:pt idx="148">
                  <c:v>616.02604020142337</c:v>
                </c:pt>
                <c:pt idx="149">
                  <c:v>590.98968776542938</c:v>
                </c:pt>
                <c:pt idx="150">
                  <c:v>563.97678118975307</c:v>
                </c:pt>
                <c:pt idx="151">
                  <c:v>535.64617185428597</c:v>
                </c:pt>
                <c:pt idx="152">
                  <c:v>507.97441389871398</c:v>
                </c:pt>
                <c:pt idx="153">
                  <c:v>477.00839904366859</c:v>
                </c:pt>
                <c:pt idx="154">
                  <c:v>447.36008694841371</c:v>
                </c:pt>
                <c:pt idx="155">
                  <c:v>416.3940720933698</c:v>
                </c:pt>
                <c:pt idx="156">
                  <c:v>384.76920585842902</c:v>
                </c:pt>
                <c:pt idx="157">
                  <c:v>353.14433962349068</c:v>
                </c:pt>
                <c:pt idx="158">
                  <c:v>319.54291924886701</c:v>
                </c:pt>
                <c:pt idx="159">
                  <c:v>285.28264749434902</c:v>
                </c:pt>
                <c:pt idx="160">
                  <c:v>249.70467298004141</c:v>
                </c:pt>
                <c:pt idx="161">
                  <c:v>213.46784708584099</c:v>
                </c:pt>
                <c:pt idx="162">
                  <c:v>177.231021191639</c:v>
                </c:pt>
                <c:pt idx="163">
                  <c:v>140.3353439175435</c:v>
                </c:pt>
                <c:pt idx="164">
                  <c:v>102.780815263553</c:v>
                </c:pt>
                <c:pt idx="165">
                  <c:v>65.885137989457078</c:v>
                </c:pt>
                <c:pt idx="166">
                  <c:v>28.330609335466491</c:v>
                </c:pt>
                <c:pt idx="167">
                  <c:v>-9.2239193185240005</c:v>
                </c:pt>
                <c:pt idx="168">
                  <c:v>-46.778447972514499</c:v>
                </c:pt>
                <c:pt idx="169">
                  <c:v>-83.015273866716001</c:v>
                </c:pt>
                <c:pt idx="170">
                  <c:v>-120.56980252070601</c:v>
                </c:pt>
                <c:pt idx="171">
                  <c:v>-156.14777703501301</c:v>
                </c:pt>
                <c:pt idx="172">
                  <c:v>-191.72575154931971</c:v>
                </c:pt>
                <c:pt idx="173">
                  <c:v>-227.30372606362701</c:v>
                </c:pt>
                <c:pt idx="174">
                  <c:v>-262.88170057793383</c:v>
                </c:pt>
                <c:pt idx="175">
                  <c:v>-298.45967509223999</c:v>
                </c:pt>
                <c:pt idx="176">
                  <c:v>-332.06109546686389</c:v>
                </c:pt>
                <c:pt idx="177">
                  <c:v>-365.66251584148671</c:v>
                </c:pt>
                <c:pt idx="178">
                  <c:v>-398.60508483621538</c:v>
                </c:pt>
                <c:pt idx="179">
                  <c:v>-430.88880245104889</c:v>
                </c:pt>
                <c:pt idx="180">
                  <c:v>-463.17252006588302</c:v>
                </c:pt>
                <c:pt idx="181">
                  <c:v>-493.47968354103398</c:v>
                </c:pt>
                <c:pt idx="182">
                  <c:v>-523.78684701618704</c:v>
                </c:pt>
                <c:pt idx="183">
                  <c:v>-550.79975359186346</c:v>
                </c:pt>
                <c:pt idx="184">
                  <c:v>-577.15380878764404</c:v>
                </c:pt>
                <c:pt idx="185">
                  <c:v>-602.84901260353138</c:v>
                </c:pt>
                <c:pt idx="186">
                  <c:v>-625.90881089984202</c:v>
                </c:pt>
                <c:pt idx="187">
                  <c:v>-647.65090643636302</c:v>
                </c:pt>
                <c:pt idx="188">
                  <c:v>-665.43989369351698</c:v>
                </c:pt>
                <c:pt idx="189">
                  <c:v>-684.54658371045787</c:v>
                </c:pt>
                <c:pt idx="190">
                  <c:v>-701.01786820782399</c:v>
                </c:pt>
                <c:pt idx="191">
                  <c:v>-717.48915270518808</c:v>
                </c:pt>
                <c:pt idx="192">
                  <c:v>-730.66618030307836</c:v>
                </c:pt>
                <c:pt idx="193">
                  <c:v>-742.52550514118252</c:v>
                </c:pt>
                <c:pt idx="194">
                  <c:v>-751.09057307981345</c:v>
                </c:pt>
                <c:pt idx="195">
                  <c:v>-758.99678963854797</c:v>
                </c:pt>
                <c:pt idx="196">
                  <c:v>-764.26760067770203</c:v>
                </c:pt>
                <c:pt idx="197">
                  <c:v>-768.22070895707304</c:v>
                </c:pt>
                <c:pt idx="198">
                  <c:v>-770.85611447664803</c:v>
                </c:pt>
                <c:pt idx="199">
                  <c:v>-771.51496585654309</c:v>
                </c:pt>
                <c:pt idx="200">
                  <c:v>-770.19726309675286</c:v>
                </c:pt>
                <c:pt idx="201">
                  <c:v>-767.56185757717697</c:v>
                </c:pt>
                <c:pt idx="202">
                  <c:v>-763.60874929780948</c:v>
                </c:pt>
                <c:pt idx="203">
                  <c:v>-756.36138411896786</c:v>
                </c:pt>
                <c:pt idx="204">
                  <c:v>-748.45516756023289</c:v>
                </c:pt>
                <c:pt idx="205">
                  <c:v>-738.57239686181401</c:v>
                </c:pt>
                <c:pt idx="206">
                  <c:v>-726.71307202371304</c:v>
                </c:pt>
                <c:pt idx="207">
                  <c:v>-713.53604442581786</c:v>
                </c:pt>
                <c:pt idx="208">
                  <c:v>-697.72361130835247</c:v>
                </c:pt>
                <c:pt idx="209">
                  <c:v>-681.25232681098271</c:v>
                </c:pt>
                <c:pt idx="210">
                  <c:v>-664.12219093372789</c:v>
                </c:pt>
                <c:pt idx="211">
                  <c:v>-647.65090643636302</c:v>
                </c:pt>
                <c:pt idx="212">
                  <c:v>-627.22651365963304</c:v>
                </c:pt>
                <c:pt idx="213">
                  <c:v>-605.48441812311103</c:v>
                </c:pt>
                <c:pt idx="214">
                  <c:v>-581.76576844690601</c:v>
                </c:pt>
                <c:pt idx="215">
                  <c:v>-556.0705646310181</c:v>
                </c:pt>
                <c:pt idx="216">
                  <c:v>-528.39880667544605</c:v>
                </c:pt>
                <c:pt idx="217">
                  <c:v>-499.40934596008361</c:v>
                </c:pt>
                <c:pt idx="218">
                  <c:v>-467.12562834525102</c:v>
                </c:pt>
                <c:pt idx="219">
                  <c:v>-433.52420797062757</c:v>
                </c:pt>
                <c:pt idx="220">
                  <c:v>-398.60508483621538</c:v>
                </c:pt>
                <c:pt idx="221">
                  <c:v>-363.02711032190763</c:v>
                </c:pt>
                <c:pt idx="222">
                  <c:v>-326.13143304781158</c:v>
                </c:pt>
                <c:pt idx="223">
                  <c:v>-289.23575577371599</c:v>
                </c:pt>
                <c:pt idx="224">
                  <c:v>-251.6812271197264</c:v>
                </c:pt>
                <c:pt idx="225">
                  <c:v>-214.1266984657351</c:v>
                </c:pt>
                <c:pt idx="226">
                  <c:v>-175.91331843184989</c:v>
                </c:pt>
                <c:pt idx="227">
                  <c:v>-139.01764115775401</c:v>
                </c:pt>
                <c:pt idx="228">
                  <c:v>-100.145409743974</c:v>
                </c:pt>
                <c:pt idx="229">
                  <c:v>-62.590881089984137</c:v>
                </c:pt>
                <c:pt idx="230">
                  <c:v>-24.377501056099131</c:v>
                </c:pt>
                <c:pt idx="231">
                  <c:v>13.177027597891399</c:v>
                </c:pt>
                <c:pt idx="232">
                  <c:v>50.731556251881997</c:v>
                </c:pt>
                <c:pt idx="233">
                  <c:v>88.286084905872613</c:v>
                </c:pt>
                <c:pt idx="234">
                  <c:v>125.8406135598632</c:v>
                </c:pt>
                <c:pt idx="235">
                  <c:v>161.41858807416989</c:v>
                </c:pt>
                <c:pt idx="236">
                  <c:v>197.65541396837099</c:v>
                </c:pt>
                <c:pt idx="237">
                  <c:v>233.8922398625725</c:v>
                </c:pt>
                <c:pt idx="238">
                  <c:v>270.787917136668</c:v>
                </c:pt>
                <c:pt idx="239">
                  <c:v>305.70704027108093</c:v>
                </c:pt>
                <c:pt idx="240">
                  <c:v>341.28501478538692</c:v>
                </c:pt>
                <c:pt idx="241">
                  <c:v>376.20413791979922</c:v>
                </c:pt>
                <c:pt idx="242">
                  <c:v>409.14670691452801</c:v>
                </c:pt>
                <c:pt idx="243">
                  <c:v>443.406978669046</c:v>
                </c:pt>
                <c:pt idx="244">
                  <c:v>475.03184490398593</c:v>
                </c:pt>
                <c:pt idx="245">
                  <c:v>505.99785975902921</c:v>
                </c:pt>
                <c:pt idx="246">
                  <c:v>534.98732047439205</c:v>
                </c:pt>
                <c:pt idx="247">
                  <c:v>563.31792980985472</c:v>
                </c:pt>
                <c:pt idx="248">
                  <c:v>589.67198500564155</c:v>
                </c:pt>
                <c:pt idx="249">
                  <c:v>614.04948606174003</c:v>
                </c:pt>
                <c:pt idx="250">
                  <c:v>637.10928435805147</c:v>
                </c:pt>
                <c:pt idx="251">
                  <c:v>658.85137989456746</c:v>
                </c:pt>
                <c:pt idx="252">
                  <c:v>677.95806991151289</c:v>
                </c:pt>
                <c:pt idx="253">
                  <c:v>694.429354408878</c:v>
                </c:pt>
                <c:pt idx="254">
                  <c:v>711.55949028613804</c:v>
                </c:pt>
                <c:pt idx="255">
                  <c:v>726.05422064381696</c:v>
                </c:pt>
                <c:pt idx="256">
                  <c:v>738.57239686181401</c:v>
                </c:pt>
                <c:pt idx="257">
                  <c:v>750.43172169991294</c:v>
                </c:pt>
                <c:pt idx="258">
                  <c:v>758.33793825865155</c:v>
                </c:pt>
                <c:pt idx="259">
                  <c:v>765.58530343749305</c:v>
                </c:pt>
                <c:pt idx="260">
                  <c:v>770.85611447664803</c:v>
                </c:pt>
                <c:pt idx="261">
                  <c:v>774.15037137612399</c:v>
                </c:pt>
                <c:pt idx="262">
                  <c:v>775.46807413590739</c:v>
                </c:pt>
                <c:pt idx="263">
                  <c:v>776.12692551580506</c:v>
                </c:pt>
                <c:pt idx="264">
                  <c:v>774.80922275601597</c:v>
                </c:pt>
                <c:pt idx="265">
                  <c:v>771.51496585654309</c:v>
                </c:pt>
                <c:pt idx="266">
                  <c:v>766.903006197281</c:v>
                </c:pt>
                <c:pt idx="267">
                  <c:v>760.31449239833501</c:v>
                </c:pt>
                <c:pt idx="268">
                  <c:v>752.40827583960004</c:v>
                </c:pt>
                <c:pt idx="269">
                  <c:v>741.20780238139253</c:v>
                </c:pt>
                <c:pt idx="270">
                  <c:v>728.68962616339604</c:v>
                </c:pt>
                <c:pt idx="271">
                  <c:v>713.53604442581786</c:v>
                </c:pt>
                <c:pt idx="272">
                  <c:v>696.40590854856305</c:v>
                </c:pt>
                <c:pt idx="273">
                  <c:v>678.61692129140738</c:v>
                </c:pt>
                <c:pt idx="274">
                  <c:v>659.51023127446604</c:v>
                </c:pt>
                <c:pt idx="275">
                  <c:v>637.76813573794504</c:v>
                </c:pt>
                <c:pt idx="276">
                  <c:v>612.73178330195105</c:v>
                </c:pt>
                <c:pt idx="277">
                  <c:v>588.354282245852</c:v>
                </c:pt>
                <c:pt idx="278">
                  <c:v>561.34137567017547</c:v>
                </c:pt>
                <c:pt idx="279">
                  <c:v>533.01076633470802</c:v>
                </c:pt>
                <c:pt idx="280">
                  <c:v>504.68015699924058</c:v>
                </c:pt>
                <c:pt idx="281">
                  <c:v>475.03184490398593</c:v>
                </c:pt>
                <c:pt idx="282">
                  <c:v>445.38353280872963</c:v>
                </c:pt>
                <c:pt idx="283">
                  <c:v>414.41751795368191</c:v>
                </c:pt>
                <c:pt idx="284">
                  <c:v>382.13380033885198</c:v>
                </c:pt>
                <c:pt idx="285">
                  <c:v>350.508934103912</c:v>
                </c:pt>
                <c:pt idx="286">
                  <c:v>316.90751372928662</c:v>
                </c:pt>
                <c:pt idx="287">
                  <c:v>283.30609335466499</c:v>
                </c:pt>
                <c:pt idx="288">
                  <c:v>247.069267460464</c:v>
                </c:pt>
                <c:pt idx="289">
                  <c:v>212.15014432605199</c:v>
                </c:pt>
                <c:pt idx="290">
                  <c:v>175.254467051956</c:v>
                </c:pt>
                <c:pt idx="291">
                  <c:v>139.01764115775401</c:v>
                </c:pt>
                <c:pt idx="292">
                  <c:v>100.804261123869</c:v>
                </c:pt>
                <c:pt idx="293">
                  <c:v>64.567435229668007</c:v>
                </c:pt>
                <c:pt idx="294">
                  <c:v>27.01290657567732</c:v>
                </c:pt>
                <c:pt idx="295">
                  <c:v>-9.8827706984185717</c:v>
                </c:pt>
                <c:pt idx="296">
                  <c:v>-47.437299352409099</c:v>
                </c:pt>
                <c:pt idx="297">
                  <c:v>-84.332976626504575</c:v>
                </c:pt>
                <c:pt idx="298">
                  <c:v>-120.56980252070601</c:v>
                </c:pt>
                <c:pt idx="299">
                  <c:v>-156.806628414908</c:v>
                </c:pt>
                <c:pt idx="300">
                  <c:v>-193.04345430910831</c:v>
                </c:pt>
                <c:pt idx="301">
                  <c:v>-229.28028020331001</c:v>
                </c:pt>
                <c:pt idx="302">
                  <c:v>-264.85825471761689</c:v>
                </c:pt>
                <c:pt idx="303">
                  <c:v>-299.77737785202862</c:v>
                </c:pt>
                <c:pt idx="304">
                  <c:v>-333.37879822665258</c:v>
                </c:pt>
                <c:pt idx="305">
                  <c:v>-367.63906998116983</c:v>
                </c:pt>
                <c:pt idx="306">
                  <c:v>-400.58163897589708</c:v>
                </c:pt>
                <c:pt idx="307">
                  <c:v>-433.52420797062757</c:v>
                </c:pt>
                <c:pt idx="308">
                  <c:v>-465.14907420556762</c:v>
                </c:pt>
                <c:pt idx="309">
                  <c:v>-495.45623768071698</c:v>
                </c:pt>
                <c:pt idx="310">
                  <c:v>-525.10454977597306</c:v>
                </c:pt>
                <c:pt idx="311">
                  <c:v>-553.43515911143595</c:v>
                </c:pt>
                <c:pt idx="312">
                  <c:v>-579.78921430722255</c:v>
                </c:pt>
                <c:pt idx="313">
                  <c:v>-604.82556674321222</c:v>
                </c:pt>
                <c:pt idx="314">
                  <c:v>-627.88536503952605</c:v>
                </c:pt>
                <c:pt idx="315">
                  <c:v>-650.28631195594255</c:v>
                </c:pt>
                <c:pt idx="316">
                  <c:v>-668.07529921309504</c:v>
                </c:pt>
                <c:pt idx="317">
                  <c:v>-685.86428647024786</c:v>
                </c:pt>
                <c:pt idx="318">
                  <c:v>-703.65327372740205</c:v>
                </c:pt>
                <c:pt idx="319">
                  <c:v>-718.80685546497637</c:v>
                </c:pt>
                <c:pt idx="320">
                  <c:v>-731.98388306286995</c:v>
                </c:pt>
                <c:pt idx="321">
                  <c:v>-743.18435652107848</c:v>
                </c:pt>
                <c:pt idx="322">
                  <c:v>-753.06712721949236</c:v>
                </c:pt>
                <c:pt idx="323">
                  <c:v>-758.99678963854797</c:v>
                </c:pt>
                <c:pt idx="324">
                  <c:v>-765.58530343749305</c:v>
                </c:pt>
                <c:pt idx="325">
                  <c:v>-768.879560336964</c:v>
                </c:pt>
                <c:pt idx="326">
                  <c:v>-770.85611447664803</c:v>
                </c:pt>
                <c:pt idx="327">
                  <c:v>-771.51496585654309</c:v>
                </c:pt>
                <c:pt idx="328">
                  <c:v>-770.19726309675286</c:v>
                </c:pt>
                <c:pt idx="329">
                  <c:v>-767.56185757717697</c:v>
                </c:pt>
                <c:pt idx="330">
                  <c:v>-762.29104653802096</c:v>
                </c:pt>
                <c:pt idx="331">
                  <c:v>-756.36138411896786</c:v>
                </c:pt>
                <c:pt idx="332">
                  <c:v>-747.79631618033795</c:v>
                </c:pt>
                <c:pt idx="333">
                  <c:v>-737.91354548191737</c:v>
                </c:pt>
                <c:pt idx="334">
                  <c:v>-725.39536926392304</c:v>
                </c:pt>
                <c:pt idx="335">
                  <c:v>-711.55949028613804</c:v>
                </c:pt>
                <c:pt idx="336">
                  <c:v>-696.40590854856305</c:v>
                </c:pt>
                <c:pt idx="337">
                  <c:v>-678.61692129140738</c:v>
                </c:pt>
                <c:pt idx="338">
                  <c:v>-662.14563679404239</c:v>
                </c:pt>
                <c:pt idx="339">
                  <c:v>-645.01550091678553</c:v>
                </c:pt>
                <c:pt idx="340">
                  <c:v>-623.93225676015788</c:v>
                </c:pt>
                <c:pt idx="341">
                  <c:v>-603.50786398342325</c:v>
                </c:pt>
                <c:pt idx="342">
                  <c:v>-579.13036292732852</c:v>
                </c:pt>
                <c:pt idx="343">
                  <c:v>-553.43515911143595</c:v>
                </c:pt>
                <c:pt idx="344">
                  <c:v>-525.763401155868</c:v>
                </c:pt>
                <c:pt idx="345">
                  <c:v>-496.11508906061198</c:v>
                </c:pt>
                <c:pt idx="346">
                  <c:v>-463.83137144577569</c:v>
                </c:pt>
                <c:pt idx="347">
                  <c:v>-430.88880245104889</c:v>
                </c:pt>
                <c:pt idx="348">
                  <c:v>-395.31082793674238</c:v>
                </c:pt>
                <c:pt idx="349">
                  <c:v>-359.73285342243599</c:v>
                </c:pt>
                <c:pt idx="350">
                  <c:v>-323.49602752823159</c:v>
                </c:pt>
                <c:pt idx="351">
                  <c:v>-287.25920163403418</c:v>
                </c:pt>
                <c:pt idx="352">
                  <c:v>-250.363524359937</c:v>
                </c:pt>
                <c:pt idx="353">
                  <c:v>-212.80899570594599</c:v>
                </c:pt>
                <c:pt idx="354">
                  <c:v>-174.59561567206089</c:v>
                </c:pt>
                <c:pt idx="355">
                  <c:v>-138.35878977786001</c:v>
                </c:pt>
                <c:pt idx="356">
                  <c:v>-99.486558364080182</c:v>
                </c:pt>
                <c:pt idx="357">
                  <c:v>-61.932029710089779</c:v>
                </c:pt>
                <c:pt idx="358">
                  <c:v>-23.059798296309989</c:v>
                </c:pt>
                <c:pt idx="359">
                  <c:v>14.494730357680501</c:v>
                </c:pt>
                <c:pt idx="360">
                  <c:v>52.708110391565903</c:v>
                </c:pt>
                <c:pt idx="361">
                  <c:v>90.262639045556199</c:v>
                </c:pt>
                <c:pt idx="362">
                  <c:v>127.1583163196515</c:v>
                </c:pt>
                <c:pt idx="363">
                  <c:v>164.05399359374741</c:v>
                </c:pt>
                <c:pt idx="364">
                  <c:v>200.29081948794931</c:v>
                </c:pt>
                <c:pt idx="365">
                  <c:v>236.52764538215101</c:v>
                </c:pt>
                <c:pt idx="366">
                  <c:v>273.42332265624663</c:v>
                </c:pt>
                <c:pt idx="367">
                  <c:v>308.34244579065938</c:v>
                </c:pt>
                <c:pt idx="368">
                  <c:v>343.9204203049668</c:v>
                </c:pt>
                <c:pt idx="369">
                  <c:v>378.83954343937802</c:v>
                </c:pt>
                <c:pt idx="370">
                  <c:v>412.4409638140018</c:v>
                </c:pt>
                <c:pt idx="371">
                  <c:v>446.042384188624</c:v>
                </c:pt>
                <c:pt idx="372">
                  <c:v>477.66725042356438</c:v>
                </c:pt>
                <c:pt idx="373">
                  <c:v>509.29211665850039</c:v>
                </c:pt>
                <c:pt idx="374">
                  <c:v>537.62272599396738</c:v>
                </c:pt>
                <c:pt idx="375">
                  <c:v>566.61218670933101</c:v>
                </c:pt>
                <c:pt idx="376">
                  <c:v>592.96624190511238</c:v>
                </c:pt>
                <c:pt idx="377">
                  <c:v>616.68489158131854</c:v>
                </c:pt>
                <c:pt idx="378">
                  <c:v>640.40354125752447</c:v>
                </c:pt>
                <c:pt idx="379">
                  <c:v>662.14563679404239</c:v>
                </c:pt>
                <c:pt idx="380">
                  <c:v>679.93462405119703</c:v>
                </c:pt>
                <c:pt idx="381">
                  <c:v>697.06475992845651</c:v>
                </c:pt>
                <c:pt idx="382">
                  <c:v>713.53604442581786</c:v>
                </c:pt>
                <c:pt idx="383">
                  <c:v>728.68962616339604</c:v>
                </c:pt>
                <c:pt idx="384">
                  <c:v>741.20780238139253</c:v>
                </c:pt>
                <c:pt idx="385">
                  <c:v>751.74942445970601</c:v>
                </c:pt>
                <c:pt idx="386">
                  <c:v>760.31449239833501</c:v>
                </c:pt>
                <c:pt idx="387">
                  <c:v>766.903006197281</c:v>
                </c:pt>
                <c:pt idx="388">
                  <c:v>771.51496585654309</c:v>
                </c:pt>
                <c:pt idx="389">
                  <c:v>774.80922275601597</c:v>
                </c:pt>
                <c:pt idx="390">
                  <c:v>776.78577689569954</c:v>
                </c:pt>
                <c:pt idx="391">
                  <c:v>776.78577689569954</c:v>
                </c:pt>
                <c:pt idx="392">
                  <c:v>775.46807413590739</c:v>
                </c:pt>
                <c:pt idx="393">
                  <c:v>772.17381723643905</c:v>
                </c:pt>
                <c:pt idx="394">
                  <c:v>766.903006197281</c:v>
                </c:pt>
                <c:pt idx="395">
                  <c:v>760.31449239833501</c:v>
                </c:pt>
                <c:pt idx="396">
                  <c:v>751.74942445970601</c:v>
                </c:pt>
                <c:pt idx="397">
                  <c:v>739.8900996216031</c:v>
                </c:pt>
                <c:pt idx="398">
                  <c:v>727.37192340360536</c:v>
                </c:pt>
                <c:pt idx="399">
                  <c:v>712.21834166603401</c:v>
                </c:pt>
                <c:pt idx="400">
                  <c:v>695.08820578877203</c:v>
                </c:pt>
                <c:pt idx="401">
                  <c:v>678.61692129140738</c:v>
                </c:pt>
                <c:pt idx="402">
                  <c:v>658.19252851467604</c:v>
                </c:pt>
                <c:pt idx="403">
                  <c:v>635.13273021836847</c:v>
                </c:pt>
                <c:pt idx="404">
                  <c:v>611.41408054216402</c:v>
                </c:pt>
                <c:pt idx="405">
                  <c:v>586.37772810616809</c:v>
                </c:pt>
                <c:pt idx="406">
                  <c:v>559.36482153049099</c:v>
                </c:pt>
                <c:pt idx="407">
                  <c:v>531.03421219501888</c:v>
                </c:pt>
                <c:pt idx="408">
                  <c:v>502.70360285955832</c:v>
                </c:pt>
                <c:pt idx="409">
                  <c:v>473.05529076430201</c:v>
                </c:pt>
                <c:pt idx="410">
                  <c:v>442.74812728915202</c:v>
                </c:pt>
                <c:pt idx="411">
                  <c:v>411.78211243410658</c:v>
                </c:pt>
                <c:pt idx="412">
                  <c:v>380.81609757906199</c:v>
                </c:pt>
                <c:pt idx="413">
                  <c:v>348.53237996422621</c:v>
                </c:pt>
                <c:pt idx="414">
                  <c:v>315.58981096949901</c:v>
                </c:pt>
                <c:pt idx="415">
                  <c:v>281.98839059487563</c:v>
                </c:pt>
                <c:pt idx="416">
                  <c:v>246.41041608056949</c:v>
                </c:pt>
                <c:pt idx="417">
                  <c:v>211.49129294615699</c:v>
                </c:pt>
                <c:pt idx="418">
                  <c:v>175.254467051956</c:v>
                </c:pt>
                <c:pt idx="419">
                  <c:v>139.01764115775401</c:v>
                </c:pt>
                <c:pt idx="420">
                  <c:v>101.46311250376399</c:v>
                </c:pt>
                <c:pt idx="421">
                  <c:v>65.885137989457078</c:v>
                </c:pt>
                <c:pt idx="422">
                  <c:v>27.671757955572001</c:v>
                </c:pt>
                <c:pt idx="423">
                  <c:v>-9.8827706984185717</c:v>
                </c:pt>
                <c:pt idx="424">
                  <c:v>-47.437299352409099</c:v>
                </c:pt>
                <c:pt idx="425">
                  <c:v>-83.674125246610501</c:v>
                </c:pt>
                <c:pt idx="426">
                  <c:v>-119.9109511408122</c:v>
                </c:pt>
                <c:pt idx="427">
                  <c:v>-156.806628414908</c:v>
                </c:pt>
                <c:pt idx="428">
                  <c:v>-193.04345430910831</c:v>
                </c:pt>
                <c:pt idx="429">
                  <c:v>-228.62142882341649</c:v>
                </c:pt>
                <c:pt idx="430">
                  <c:v>-264.85825471761689</c:v>
                </c:pt>
                <c:pt idx="431">
                  <c:v>-299.77737785202862</c:v>
                </c:pt>
                <c:pt idx="432">
                  <c:v>-333.37879822665258</c:v>
                </c:pt>
                <c:pt idx="433">
                  <c:v>-367.63906998116983</c:v>
                </c:pt>
                <c:pt idx="434">
                  <c:v>-401.24049035579401</c:v>
                </c:pt>
                <c:pt idx="435">
                  <c:v>-434.18305935052189</c:v>
                </c:pt>
                <c:pt idx="436">
                  <c:v>-465.80792558546261</c:v>
                </c:pt>
                <c:pt idx="437">
                  <c:v>-496.11508906061198</c:v>
                </c:pt>
                <c:pt idx="438">
                  <c:v>-525.763401155868</c:v>
                </c:pt>
                <c:pt idx="439">
                  <c:v>-553.43515911143595</c:v>
                </c:pt>
                <c:pt idx="440">
                  <c:v>-580.44806568711704</c:v>
                </c:pt>
                <c:pt idx="441">
                  <c:v>-605.48441812311103</c:v>
                </c:pt>
                <c:pt idx="442">
                  <c:v>-628.54421641941747</c:v>
                </c:pt>
                <c:pt idx="443">
                  <c:v>-650.94516333583294</c:v>
                </c:pt>
                <c:pt idx="444">
                  <c:v>-668.73415059298998</c:v>
                </c:pt>
                <c:pt idx="445">
                  <c:v>-686.52313785014303</c:v>
                </c:pt>
                <c:pt idx="446">
                  <c:v>-703.65327372740205</c:v>
                </c:pt>
                <c:pt idx="447">
                  <c:v>-719.46570684487199</c:v>
                </c:pt>
                <c:pt idx="448">
                  <c:v>-733.3015858226579</c:v>
                </c:pt>
                <c:pt idx="449">
                  <c:v>-743.84320790097036</c:v>
                </c:pt>
                <c:pt idx="450">
                  <c:v>-753.06712721949236</c:v>
                </c:pt>
                <c:pt idx="451">
                  <c:v>-760.31449239833501</c:v>
                </c:pt>
                <c:pt idx="452">
                  <c:v>-765.58530343749305</c:v>
                </c:pt>
                <c:pt idx="453">
                  <c:v>-769.53841171685951</c:v>
                </c:pt>
                <c:pt idx="454">
                  <c:v>-771.51496585654309</c:v>
                </c:pt>
                <c:pt idx="455">
                  <c:v>-771.51496585654309</c:v>
                </c:pt>
                <c:pt idx="456">
                  <c:v>-770.85611447664803</c:v>
                </c:pt>
                <c:pt idx="457">
                  <c:v>-768.22070895707304</c:v>
                </c:pt>
                <c:pt idx="458">
                  <c:v>-762.94989791791295</c:v>
                </c:pt>
                <c:pt idx="459">
                  <c:v>-756.36138411896786</c:v>
                </c:pt>
                <c:pt idx="460">
                  <c:v>-748.45516756023289</c:v>
                </c:pt>
                <c:pt idx="461">
                  <c:v>-737.91354548191737</c:v>
                </c:pt>
                <c:pt idx="462">
                  <c:v>-725.39536926392304</c:v>
                </c:pt>
                <c:pt idx="463">
                  <c:v>-711.55949028613804</c:v>
                </c:pt>
                <c:pt idx="464">
                  <c:v>-695.74705716866754</c:v>
                </c:pt>
                <c:pt idx="465">
                  <c:v>-678.61692129140738</c:v>
                </c:pt>
                <c:pt idx="466">
                  <c:v>-661.48678541414904</c:v>
                </c:pt>
                <c:pt idx="467">
                  <c:v>-645.01550091678553</c:v>
                </c:pt>
                <c:pt idx="468">
                  <c:v>-624.59110814005305</c:v>
                </c:pt>
                <c:pt idx="469">
                  <c:v>-603.50786398342325</c:v>
                </c:pt>
                <c:pt idx="470">
                  <c:v>-579.13036292732852</c:v>
                </c:pt>
                <c:pt idx="471">
                  <c:v>-553.43515911143595</c:v>
                </c:pt>
                <c:pt idx="472">
                  <c:v>-525.763401155868</c:v>
                </c:pt>
                <c:pt idx="473">
                  <c:v>-495.45623768071698</c:v>
                </c:pt>
                <c:pt idx="474">
                  <c:v>-463.83137144577569</c:v>
                </c:pt>
                <c:pt idx="475">
                  <c:v>-430.88880245104889</c:v>
                </c:pt>
                <c:pt idx="476">
                  <c:v>-395.96967931663698</c:v>
                </c:pt>
                <c:pt idx="477">
                  <c:v>-359.73285342243599</c:v>
                </c:pt>
                <c:pt idx="478">
                  <c:v>-323.49602752823159</c:v>
                </c:pt>
                <c:pt idx="479">
                  <c:v>-287.25920163403418</c:v>
                </c:pt>
                <c:pt idx="480">
                  <c:v>-249.70467298004141</c:v>
                </c:pt>
                <c:pt idx="481">
                  <c:v>-212.80899570594599</c:v>
                </c:pt>
                <c:pt idx="482">
                  <c:v>-174.59561567206089</c:v>
                </c:pt>
                <c:pt idx="483">
                  <c:v>-137.04108701806999</c:v>
                </c:pt>
                <c:pt idx="484">
                  <c:v>-98.827706984185681</c:v>
                </c:pt>
                <c:pt idx="485">
                  <c:v>-61.2731783301953</c:v>
                </c:pt>
                <c:pt idx="486">
                  <c:v>-23.059798296309989</c:v>
                </c:pt>
                <c:pt idx="487">
                  <c:v>15.153581737575101</c:v>
                </c:pt>
                <c:pt idx="488">
                  <c:v>53.366961771459998</c:v>
                </c:pt>
                <c:pt idx="489">
                  <c:v>90.921490425450799</c:v>
                </c:pt>
                <c:pt idx="490">
                  <c:v>127.8171676995462</c:v>
                </c:pt>
                <c:pt idx="491">
                  <c:v>164.71284497364201</c:v>
                </c:pt>
                <c:pt idx="492">
                  <c:v>200.94967086784371</c:v>
                </c:pt>
                <c:pt idx="493">
                  <c:v>236.52764538215101</c:v>
                </c:pt>
                <c:pt idx="494">
                  <c:v>272.10561989645862</c:v>
                </c:pt>
                <c:pt idx="495">
                  <c:v>308.34244579065938</c:v>
                </c:pt>
                <c:pt idx="496">
                  <c:v>343.9204203049668</c:v>
                </c:pt>
                <c:pt idx="497">
                  <c:v>378.18069205948399</c:v>
                </c:pt>
                <c:pt idx="498">
                  <c:v>411.78211243410658</c:v>
                </c:pt>
              </c:numCache>
            </c:numRef>
          </c:val>
          <c:smooth val="0"/>
          <c:extLst>
            <c:ext xmlns:c16="http://schemas.microsoft.com/office/drawing/2014/chart" uri="{C3380CC4-5D6E-409C-BE32-E72D297353CC}">
              <c16:uniqueId val="{00000002-1A40-8647-B180-260185A596C3}"/>
            </c:ext>
          </c:extLst>
        </c:ser>
        <c:dLbls>
          <c:showLegendKey val="0"/>
          <c:showVal val="0"/>
          <c:showCatName val="0"/>
          <c:showSerName val="0"/>
          <c:showPercent val="0"/>
          <c:showBubbleSize val="0"/>
        </c:dLbls>
        <c:smooth val="0"/>
        <c:axId val="1845536200"/>
        <c:axId val="1846029496"/>
      </c:lineChart>
      <c:catAx>
        <c:axId val="1845536200"/>
        <c:scaling>
          <c:orientation val="minMax"/>
        </c:scaling>
        <c:delete val="1"/>
        <c:axPos val="b"/>
        <c:majorTickMark val="out"/>
        <c:minorTickMark val="none"/>
        <c:tickLblPos val="nextTo"/>
        <c:crossAx val="1846029496"/>
        <c:crosses val="autoZero"/>
        <c:auto val="1"/>
        <c:lblAlgn val="ctr"/>
        <c:lblOffset val="100"/>
        <c:noMultiLvlLbl val="0"/>
      </c:catAx>
      <c:valAx>
        <c:axId val="1846029496"/>
        <c:scaling>
          <c:orientation val="minMax"/>
        </c:scaling>
        <c:delete val="0"/>
        <c:axPos val="l"/>
        <c:majorGridlines>
          <c:spPr>
            <a:ln w="3175">
              <a:solidFill>
                <a:srgbClr val="808080"/>
              </a:solidFill>
              <a:prstDash val="solid"/>
            </a:ln>
          </c:spPr>
        </c:majorGridlines>
        <c:title>
          <c:tx>
            <c:rich>
              <a:bodyPr/>
              <a:lstStyle/>
              <a:p>
                <a:pPr>
                  <a:defRPr/>
                </a:pPr>
                <a:r>
                  <a:rPr lang="en-US" dirty="0"/>
                  <a:t>Current (A)</a:t>
                </a:r>
              </a:p>
            </c:rich>
          </c:tx>
          <c:overlay val="0"/>
          <c:spPr>
            <a:noFill/>
            <a:ln w="25400">
              <a:noFill/>
            </a:ln>
          </c:spPr>
        </c:title>
        <c:numFmt formatCode="General" sourceLinked="1"/>
        <c:majorTickMark val="out"/>
        <c:minorTickMark val="none"/>
        <c:tickLblPos val="nextTo"/>
        <c:spPr>
          <a:ln w="3175">
            <a:solidFill>
              <a:srgbClr val="808080"/>
            </a:solidFill>
            <a:prstDash val="solid"/>
          </a:ln>
        </c:spPr>
        <c:crossAx val="1845536200"/>
        <c:crosses val="autoZero"/>
        <c:crossBetween val="between"/>
      </c:valAx>
      <c:spPr>
        <a:solidFill>
          <a:srgbClr val="FFFFFF"/>
        </a:solidFill>
        <a:ln w="25400">
          <a:noFill/>
        </a:ln>
      </c:spPr>
    </c:plotArea>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b="1" i="0" baseline="0" dirty="0"/>
              <a:t>Asymmetrical voltages at PCC feeding Arc Furnace</a:t>
            </a:r>
            <a:endParaRPr lang="en-US" dirty="0"/>
          </a:p>
        </c:rich>
      </c:tx>
      <c:overlay val="1"/>
    </c:title>
    <c:autoTitleDeleted val="0"/>
    <c:plotArea>
      <c:layout>
        <c:manualLayout>
          <c:layoutTarget val="inner"/>
          <c:xMode val="edge"/>
          <c:yMode val="edge"/>
          <c:x val="0.19212241673674299"/>
          <c:y val="0.14316583796455301"/>
          <c:w val="0.67577899243177497"/>
          <c:h val="0.841246847811841"/>
        </c:manualLayout>
      </c:layout>
      <c:lineChart>
        <c:grouping val="standard"/>
        <c:varyColors val="0"/>
        <c:ser>
          <c:idx val="0"/>
          <c:order val="0"/>
          <c:tx>
            <c:strRef>
              <c:f>Sheet1!$I$1</c:f>
              <c:strCache>
                <c:ptCount val="1"/>
                <c:pt idx="0">
                  <c:v>Va</c:v>
                </c:pt>
              </c:strCache>
            </c:strRef>
          </c:tx>
          <c:spPr>
            <a:ln w="24765">
              <a:solidFill>
                <a:srgbClr val="666699"/>
              </a:solidFill>
              <a:prstDash val="solid"/>
            </a:ln>
          </c:spPr>
          <c:marker>
            <c:symbol val="none"/>
          </c:marker>
          <c:val>
            <c:numRef>
              <c:f>Sheet1!$I$2:$I$500</c:f>
              <c:numCache>
                <c:formatCode>General</c:formatCode>
                <c:ptCount val="499"/>
                <c:pt idx="0">
                  <c:v>-263.41315472667043</c:v>
                </c:pt>
                <c:pt idx="1">
                  <c:v>-263.41315472667043</c:v>
                </c:pt>
                <c:pt idx="2">
                  <c:v>1859.696872370306</c:v>
                </c:pt>
                <c:pt idx="3">
                  <c:v>3793.1494280640882</c:v>
                </c:pt>
                <c:pt idx="4">
                  <c:v>5779.2846147032224</c:v>
                </c:pt>
                <c:pt idx="5">
                  <c:v>7660.0545394517003</c:v>
                </c:pt>
                <c:pt idx="6">
                  <c:v>9551.3609903890629</c:v>
                </c:pt>
                <c:pt idx="7">
                  <c:v>11442.667441326699</c:v>
                </c:pt>
                <c:pt idx="8">
                  <c:v>13355.04694464233</c:v>
                </c:pt>
                <c:pt idx="9">
                  <c:v>15299.036026525169</c:v>
                </c:pt>
                <c:pt idx="10">
                  <c:v>17237.75684531351</c:v>
                </c:pt>
                <c:pt idx="11">
                  <c:v>19171.209401007301</c:v>
                </c:pt>
                <c:pt idx="12">
                  <c:v>21046.711062661201</c:v>
                </c:pt>
                <c:pt idx="13">
                  <c:v>22822.115725518921</c:v>
                </c:pt>
                <c:pt idx="14">
                  <c:v>24539.569494336902</c:v>
                </c:pt>
                <c:pt idx="15">
                  <c:v>26167.462790547721</c:v>
                </c:pt>
                <c:pt idx="16">
                  <c:v>27711.063877246019</c:v>
                </c:pt>
                <c:pt idx="17">
                  <c:v>29233.591911566182</c:v>
                </c:pt>
                <c:pt idx="18">
                  <c:v>30666.55947327926</c:v>
                </c:pt>
                <c:pt idx="19">
                  <c:v>31999.43003619626</c:v>
                </c:pt>
                <c:pt idx="20">
                  <c:v>33242.740126506178</c:v>
                </c:pt>
                <c:pt idx="21">
                  <c:v>34407.026270398223</c:v>
                </c:pt>
                <c:pt idx="22">
                  <c:v>35492.288467871971</c:v>
                </c:pt>
                <c:pt idx="23">
                  <c:v>36514.331508211471</c:v>
                </c:pt>
                <c:pt idx="24">
                  <c:v>37415.204497376639</c:v>
                </c:pt>
                <c:pt idx="25">
                  <c:v>38221.24875084027</c:v>
                </c:pt>
                <c:pt idx="26">
                  <c:v>38943.000794791333</c:v>
                </c:pt>
                <c:pt idx="27">
                  <c:v>39590.997155418961</c:v>
                </c:pt>
                <c:pt idx="28">
                  <c:v>40207.383937479543</c:v>
                </c:pt>
                <c:pt idx="29">
                  <c:v>40728.941983838216</c:v>
                </c:pt>
                <c:pt idx="30">
                  <c:v>41192.549136157162</c:v>
                </c:pt>
                <c:pt idx="31">
                  <c:v>41550.791026585022</c:v>
                </c:pt>
                <c:pt idx="32">
                  <c:v>41777.326339650361</c:v>
                </c:pt>
                <c:pt idx="33">
                  <c:v>41903.764653919177</c:v>
                </c:pt>
                <c:pt idx="34">
                  <c:v>41903.764653919177</c:v>
                </c:pt>
                <c:pt idx="35">
                  <c:v>41766.789813461277</c:v>
                </c:pt>
                <c:pt idx="36">
                  <c:v>41471.76708016717</c:v>
                </c:pt>
                <c:pt idx="37">
                  <c:v>41097.720400455582</c:v>
                </c:pt>
                <c:pt idx="38">
                  <c:v>40649.918037420401</c:v>
                </c:pt>
                <c:pt idx="39">
                  <c:v>40117.823464872177</c:v>
                </c:pt>
                <c:pt idx="40">
                  <c:v>39527.777998284582</c:v>
                </c:pt>
                <c:pt idx="41">
                  <c:v>38827.099006711403</c:v>
                </c:pt>
                <c:pt idx="42">
                  <c:v>38026.323016342612</c:v>
                </c:pt>
                <c:pt idx="43">
                  <c:v>37125.450027177343</c:v>
                </c:pt>
                <c:pt idx="44">
                  <c:v>36119.211776121367</c:v>
                </c:pt>
                <c:pt idx="45">
                  <c:v>35033.949578647611</c:v>
                </c:pt>
                <c:pt idx="46">
                  <c:v>33880.199960944577</c:v>
                </c:pt>
                <c:pt idx="47">
                  <c:v>32652.694659918419</c:v>
                </c:pt>
                <c:pt idx="48">
                  <c:v>31393.579780324901</c:v>
                </c:pt>
                <c:pt idx="49">
                  <c:v>30039.63616502982</c:v>
                </c:pt>
                <c:pt idx="50">
                  <c:v>28606.668603316732</c:v>
                </c:pt>
                <c:pt idx="51">
                  <c:v>27084.140568996369</c:v>
                </c:pt>
                <c:pt idx="52">
                  <c:v>25503.661640636459</c:v>
                </c:pt>
                <c:pt idx="53">
                  <c:v>23823.085713480359</c:v>
                </c:pt>
                <c:pt idx="54">
                  <c:v>22079.29062918976</c:v>
                </c:pt>
                <c:pt idx="55">
                  <c:v>20272.27638776477</c:v>
                </c:pt>
                <c:pt idx="56">
                  <c:v>18412.57951539442</c:v>
                </c:pt>
                <c:pt idx="57">
                  <c:v>16510.73653826784</c:v>
                </c:pt>
                <c:pt idx="58">
                  <c:v>14608.893561141251</c:v>
                </c:pt>
                <c:pt idx="59">
                  <c:v>12633.29490069126</c:v>
                </c:pt>
                <c:pt idx="60">
                  <c:v>10668.232766430299</c:v>
                </c:pt>
                <c:pt idx="61">
                  <c:v>8645.2197381294409</c:v>
                </c:pt>
                <c:pt idx="62">
                  <c:v>6611.6701836395014</c:v>
                </c:pt>
                <c:pt idx="63">
                  <c:v>4562.3158398659998</c:v>
                </c:pt>
                <c:pt idx="64">
                  <c:v>2470.815391336198</c:v>
                </c:pt>
                <c:pt idx="65">
                  <c:v>358.24189042827362</c:v>
                </c:pt>
                <c:pt idx="66">
                  <c:v>-1727.9902950069779</c:v>
                </c:pt>
                <c:pt idx="67">
                  <c:v>-3793.1494280640882</c:v>
                </c:pt>
                <c:pt idx="68">
                  <c:v>-5895.1864027829524</c:v>
                </c:pt>
                <c:pt idx="69">
                  <c:v>-7781.2245906259313</c:v>
                </c:pt>
                <c:pt idx="70">
                  <c:v>-9683.0675677524669</c:v>
                </c:pt>
                <c:pt idx="71">
                  <c:v>-11595.44707106814</c:v>
                </c:pt>
                <c:pt idx="72">
                  <c:v>-13470.94873272205</c:v>
                </c:pt>
                <c:pt idx="73">
                  <c:v>-15378.059972943151</c:v>
                </c:pt>
                <c:pt idx="74">
                  <c:v>-17290.439476258711</c:v>
                </c:pt>
                <c:pt idx="75">
                  <c:v>-19208.087242669029</c:v>
                </c:pt>
                <c:pt idx="76">
                  <c:v>-21062.51585194482</c:v>
                </c:pt>
                <c:pt idx="77">
                  <c:v>-22858.9935671807</c:v>
                </c:pt>
                <c:pt idx="78">
                  <c:v>-24581.715599093121</c:v>
                </c:pt>
                <c:pt idx="79">
                  <c:v>-26246.4867369657</c:v>
                </c:pt>
                <c:pt idx="80">
                  <c:v>-27832.233928420261</c:v>
                </c:pt>
                <c:pt idx="81">
                  <c:v>-29407.444593685839</c:v>
                </c:pt>
                <c:pt idx="82">
                  <c:v>-30877.289997060601</c:v>
                </c:pt>
                <c:pt idx="83">
                  <c:v>-32252.306664733918</c:v>
                </c:pt>
                <c:pt idx="84">
                  <c:v>-33506.153281232822</c:v>
                </c:pt>
                <c:pt idx="85">
                  <c:v>-34670.439425124721</c:v>
                </c:pt>
                <c:pt idx="86">
                  <c:v>-35729.36030712608</c:v>
                </c:pt>
                <c:pt idx="87">
                  <c:v>-36709.257242709187</c:v>
                </c:pt>
                <c:pt idx="88">
                  <c:v>-37546.911074740063</c:v>
                </c:pt>
                <c:pt idx="89">
                  <c:v>-38300.272697258282</c:v>
                </c:pt>
                <c:pt idx="90">
                  <c:v>-38937.732531696813</c:v>
                </c:pt>
                <c:pt idx="91">
                  <c:v>-39548.851050662743</c:v>
                </c:pt>
                <c:pt idx="92">
                  <c:v>-40112.555201777788</c:v>
                </c:pt>
                <c:pt idx="93">
                  <c:v>-40628.844985042182</c:v>
                </c:pt>
                <c:pt idx="94">
                  <c:v>-41087.183874266542</c:v>
                </c:pt>
                <c:pt idx="95">
                  <c:v>-41466.498817073043</c:v>
                </c:pt>
                <c:pt idx="96">
                  <c:v>-41724.643708704993</c:v>
                </c:pt>
                <c:pt idx="97">
                  <c:v>-41835.2772336903</c:v>
                </c:pt>
                <c:pt idx="98">
                  <c:v>-41851.082022973831</c:v>
                </c:pt>
                <c:pt idx="99">
                  <c:v>-41719.375445610291</c:v>
                </c:pt>
                <c:pt idx="100">
                  <c:v>-41429.62097541117</c:v>
                </c:pt>
                <c:pt idx="101">
                  <c:v>-41060.842558793942</c:v>
                </c:pt>
                <c:pt idx="102">
                  <c:v>-40597.235406474931</c:v>
                </c:pt>
                <c:pt idx="103">
                  <c:v>-40059.8725708325</c:v>
                </c:pt>
                <c:pt idx="104">
                  <c:v>-39443.485788772021</c:v>
                </c:pt>
                <c:pt idx="105">
                  <c:v>-38727.002007915478</c:v>
                </c:pt>
                <c:pt idx="106">
                  <c:v>-37915.6894913574</c:v>
                </c:pt>
                <c:pt idx="107">
                  <c:v>-36999.011712908541</c:v>
                </c:pt>
                <c:pt idx="108">
                  <c:v>-35998.041724947179</c:v>
                </c:pt>
                <c:pt idx="109">
                  <c:v>-34923.316053662398</c:v>
                </c:pt>
                <c:pt idx="110">
                  <c:v>-33785.3712252431</c:v>
                </c:pt>
                <c:pt idx="111">
                  <c:v>-32589.475502784069</c:v>
                </c:pt>
                <c:pt idx="112">
                  <c:v>-31346.165412474122</c:v>
                </c:pt>
                <c:pt idx="113">
                  <c:v>-30023.831375746151</c:v>
                </c:pt>
                <c:pt idx="114">
                  <c:v>-28611.936866411281</c:v>
                </c:pt>
                <c:pt idx="115">
                  <c:v>-27121.01841065826</c:v>
                </c:pt>
                <c:pt idx="116">
                  <c:v>-25566.88079777094</c:v>
                </c:pt>
                <c:pt idx="117">
                  <c:v>-23896.84139680372</c:v>
                </c:pt>
                <c:pt idx="118">
                  <c:v>-22153.046312513299</c:v>
                </c:pt>
                <c:pt idx="119">
                  <c:v>-20361.83686037175</c:v>
                </c:pt>
                <c:pt idx="120">
                  <c:v>-18496.87172490696</c:v>
                </c:pt>
                <c:pt idx="121">
                  <c:v>-16584.49222159131</c:v>
                </c:pt>
                <c:pt idx="122">
                  <c:v>-14666.84445518121</c:v>
                </c:pt>
                <c:pt idx="123">
                  <c:v>-12691.24579473111</c:v>
                </c:pt>
                <c:pt idx="124">
                  <c:v>-10710.3788711865</c:v>
                </c:pt>
                <c:pt idx="125">
                  <c:v>-8697.9023690747508</c:v>
                </c:pt>
                <c:pt idx="126">
                  <c:v>-6659.0845514903103</c:v>
                </c:pt>
                <c:pt idx="127">
                  <c:v>-4604.4619446222541</c:v>
                </c:pt>
                <c:pt idx="128">
                  <c:v>-2512.9614960924719</c:v>
                </c:pt>
                <c:pt idx="129">
                  <c:v>-363.51015352280871</c:v>
                </c:pt>
                <c:pt idx="130">
                  <c:v>1791.2094521413769</c:v>
                </c:pt>
                <c:pt idx="131">
                  <c:v>3729.930270929694</c:v>
                </c:pt>
                <c:pt idx="132">
                  <c:v>5726.6019837578997</c:v>
                </c:pt>
                <c:pt idx="133">
                  <c:v>7623.1766977899324</c:v>
                </c:pt>
                <c:pt idx="134">
                  <c:v>9503.9466225383712</c:v>
                </c:pt>
                <c:pt idx="135">
                  <c:v>11395.253073475889</c:v>
                </c:pt>
                <c:pt idx="136">
                  <c:v>13312.900839886001</c:v>
                </c:pt>
                <c:pt idx="137">
                  <c:v>15246.35339557985</c:v>
                </c:pt>
                <c:pt idx="138">
                  <c:v>17190.342477462698</c:v>
                </c:pt>
                <c:pt idx="139">
                  <c:v>19113.258506967319</c:v>
                </c:pt>
                <c:pt idx="140">
                  <c:v>20983.491905526829</c:v>
                </c:pt>
                <c:pt idx="141">
                  <c:v>22779.969620762709</c:v>
                </c:pt>
                <c:pt idx="142">
                  <c:v>24497.423389580581</c:v>
                </c:pt>
                <c:pt idx="143">
                  <c:v>26135.853211980451</c:v>
                </c:pt>
                <c:pt idx="144">
                  <c:v>27705.795614151521</c:v>
                </c:pt>
                <c:pt idx="145">
                  <c:v>29233.591911566182</c:v>
                </c:pt>
                <c:pt idx="146">
                  <c:v>30687.63252565742</c:v>
                </c:pt>
                <c:pt idx="147">
                  <c:v>32025.771351668969</c:v>
                </c:pt>
                <c:pt idx="148">
                  <c:v>33284.886231262542</c:v>
                </c:pt>
                <c:pt idx="149">
                  <c:v>34443.904112059783</c:v>
                </c:pt>
                <c:pt idx="150">
                  <c:v>35534.434572628212</c:v>
                </c:pt>
                <c:pt idx="151">
                  <c:v>36545.941086778621</c:v>
                </c:pt>
                <c:pt idx="152">
                  <c:v>37452.082339038541</c:v>
                </c:pt>
                <c:pt idx="153">
                  <c:v>38252.858329407631</c:v>
                </c:pt>
                <c:pt idx="154">
                  <c:v>38953.537320980256</c:v>
                </c:pt>
                <c:pt idx="155">
                  <c:v>39612.070207797202</c:v>
                </c:pt>
                <c:pt idx="156">
                  <c:v>40217.920463668474</c:v>
                </c:pt>
                <c:pt idx="157">
                  <c:v>40739.478510027402</c:v>
                </c:pt>
                <c:pt idx="158">
                  <c:v>41208.353925440861</c:v>
                </c:pt>
                <c:pt idx="159">
                  <c:v>41577.132342058132</c:v>
                </c:pt>
                <c:pt idx="160">
                  <c:v>41803.667655123063</c:v>
                </c:pt>
                <c:pt idx="161">
                  <c:v>41930.105969391843</c:v>
                </c:pt>
                <c:pt idx="162">
                  <c:v>41930.105969391843</c:v>
                </c:pt>
                <c:pt idx="163">
                  <c:v>41798.399392028543</c:v>
                </c:pt>
                <c:pt idx="164">
                  <c:v>41498.108395640113</c:v>
                </c:pt>
                <c:pt idx="165">
                  <c:v>41124.061715928197</c:v>
                </c:pt>
                <c:pt idx="166">
                  <c:v>40670.991089798401</c:v>
                </c:pt>
                <c:pt idx="167">
                  <c:v>40117.823464872177</c:v>
                </c:pt>
                <c:pt idx="168">
                  <c:v>39517.241472095477</c:v>
                </c:pt>
                <c:pt idx="169">
                  <c:v>38806.025954333483</c:v>
                </c:pt>
                <c:pt idx="170">
                  <c:v>37989.44517468087</c:v>
                </c:pt>
                <c:pt idx="171">
                  <c:v>37093.840448610157</c:v>
                </c:pt>
                <c:pt idx="172">
                  <c:v>36082.333934459733</c:v>
                </c:pt>
                <c:pt idx="173">
                  <c:v>35002.340000080381</c:v>
                </c:pt>
                <c:pt idx="174">
                  <c:v>33848.590382377472</c:v>
                </c:pt>
                <c:pt idx="175">
                  <c:v>32626.353344445692</c:v>
                </c:pt>
                <c:pt idx="176">
                  <c:v>31367.2384648523</c:v>
                </c:pt>
                <c:pt idx="177">
                  <c:v>30013.294849557122</c:v>
                </c:pt>
                <c:pt idx="178">
                  <c:v>28585.595550938491</c:v>
                </c:pt>
                <c:pt idx="179">
                  <c:v>27068.33577971295</c:v>
                </c:pt>
                <c:pt idx="180">
                  <c:v>25482.588588258452</c:v>
                </c:pt>
                <c:pt idx="181">
                  <c:v>23786.20787181858</c:v>
                </c:pt>
                <c:pt idx="182">
                  <c:v>22021.339735149832</c:v>
                </c:pt>
                <c:pt idx="183">
                  <c:v>20214.325493724959</c:v>
                </c:pt>
                <c:pt idx="184">
                  <c:v>18328.28730588192</c:v>
                </c:pt>
                <c:pt idx="185">
                  <c:v>16426.4443287553</c:v>
                </c:pt>
                <c:pt idx="186">
                  <c:v>14514.0648254397</c:v>
                </c:pt>
                <c:pt idx="187">
                  <c:v>12549.00269117871</c:v>
                </c:pt>
                <c:pt idx="188">
                  <c:v>10594.4770831068</c:v>
                </c:pt>
                <c:pt idx="189">
                  <c:v>8592.5371071840891</c:v>
                </c:pt>
                <c:pt idx="190">
                  <c:v>6558.987552694135</c:v>
                </c:pt>
                <c:pt idx="191">
                  <c:v>4504.3649458261107</c:v>
                </c:pt>
                <c:pt idx="192">
                  <c:v>2418.132760390863</c:v>
                </c:pt>
                <c:pt idx="193">
                  <c:v>316.09578567200759</c:v>
                </c:pt>
                <c:pt idx="194">
                  <c:v>-1775.4046628577751</c:v>
                </c:pt>
                <c:pt idx="195">
                  <c:v>-3851.1003221039609</c:v>
                </c:pt>
                <c:pt idx="196">
                  <c:v>-5968.9420861064218</c:v>
                </c:pt>
                <c:pt idx="197">
                  <c:v>-7844.4437477603115</c:v>
                </c:pt>
                <c:pt idx="198">
                  <c:v>-9719.9454094142402</c:v>
                </c:pt>
                <c:pt idx="199">
                  <c:v>-11600.71533416268</c:v>
                </c:pt>
                <c:pt idx="200">
                  <c:v>-13492.021785100211</c:v>
                </c:pt>
                <c:pt idx="201">
                  <c:v>-15399.13302532136</c:v>
                </c:pt>
                <c:pt idx="202">
                  <c:v>-17295.707739353311</c:v>
                </c:pt>
                <c:pt idx="203">
                  <c:v>-19208.087242669029</c:v>
                </c:pt>
                <c:pt idx="204">
                  <c:v>-21057.247588850281</c:v>
                </c:pt>
                <c:pt idx="205">
                  <c:v>-22827.383988613521</c:v>
                </c:pt>
                <c:pt idx="206">
                  <c:v>-24581.715599093121</c:v>
                </c:pt>
                <c:pt idx="207">
                  <c:v>-26241.2184738711</c:v>
                </c:pt>
                <c:pt idx="208">
                  <c:v>-27842.770454609341</c:v>
                </c:pt>
                <c:pt idx="209">
                  <c:v>-29412.712856780359</c:v>
                </c:pt>
                <c:pt idx="210">
                  <c:v>-30882.5582601551</c:v>
                </c:pt>
                <c:pt idx="211">
                  <c:v>-32252.306664733918</c:v>
                </c:pt>
                <c:pt idx="212">
                  <c:v>-33495.616755043739</c:v>
                </c:pt>
                <c:pt idx="213">
                  <c:v>-34675.707688219183</c:v>
                </c:pt>
                <c:pt idx="214">
                  <c:v>-35734.628570220542</c:v>
                </c:pt>
                <c:pt idx="215">
                  <c:v>-36709.257242709187</c:v>
                </c:pt>
                <c:pt idx="216">
                  <c:v>-37552.179337834597</c:v>
                </c:pt>
                <c:pt idx="217">
                  <c:v>-38305.540960352831</c:v>
                </c:pt>
                <c:pt idx="218">
                  <c:v>-38958.805584075002</c:v>
                </c:pt>
                <c:pt idx="219">
                  <c:v>-39548.851050662743</c:v>
                </c:pt>
                <c:pt idx="220">
                  <c:v>-40112.555201777788</c:v>
                </c:pt>
                <c:pt idx="221">
                  <c:v>-40628.844985042182</c:v>
                </c:pt>
                <c:pt idx="222">
                  <c:v>-41092.452137361062</c:v>
                </c:pt>
                <c:pt idx="223">
                  <c:v>-41461.230553978443</c:v>
                </c:pt>
                <c:pt idx="224">
                  <c:v>-41708.8389194216</c:v>
                </c:pt>
                <c:pt idx="225">
                  <c:v>-41830.008970595758</c:v>
                </c:pt>
                <c:pt idx="226">
                  <c:v>-41851.082022973831</c:v>
                </c:pt>
                <c:pt idx="227">
                  <c:v>-41714.107182515589</c:v>
                </c:pt>
                <c:pt idx="228">
                  <c:v>-41440.157501600217</c:v>
                </c:pt>
                <c:pt idx="229">
                  <c:v>-41055.574295699298</c:v>
                </c:pt>
                <c:pt idx="230">
                  <c:v>-40591.967143380272</c:v>
                </c:pt>
                <c:pt idx="231">
                  <c:v>-40049.336044643402</c:v>
                </c:pt>
                <c:pt idx="232">
                  <c:v>-39432.949262583003</c:v>
                </c:pt>
                <c:pt idx="233">
                  <c:v>-38700.6606924429</c:v>
                </c:pt>
                <c:pt idx="234">
                  <c:v>-37889.348175884712</c:v>
                </c:pt>
                <c:pt idx="235">
                  <c:v>-36962.133871246842</c:v>
                </c:pt>
                <c:pt idx="236">
                  <c:v>-35955.895620190953</c:v>
                </c:pt>
                <c:pt idx="237">
                  <c:v>-34881.169948906027</c:v>
                </c:pt>
                <c:pt idx="238">
                  <c:v>-33737.956857392499</c:v>
                </c:pt>
                <c:pt idx="239">
                  <c:v>-32547.329398027701</c:v>
                </c:pt>
                <c:pt idx="240">
                  <c:v>-31319.824097001419</c:v>
                </c:pt>
                <c:pt idx="241">
                  <c:v>-29971.148744800899</c:v>
                </c:pt>
                <c:pt idx="242">
                  <c:v>-28548.7177092768</c:v>
                </c:pt>
                <c:pt idx="243">
                  <c:v>-27041.994464240299</c:v>
                </c:pt>
                <c:pt idx="244">
                  <c:v>-25472.05206206931</c:v>
                </c:pt>
                <c:pt idx="245">
                  <c:v>-23807.280924196741</c:v>
                </c:pt>
                <c:pt idx="246">
                  <c:v>-22052.949313717101</c:v>
                </c:pt>
                <c:pt idx="247">
                  <c:v>-20251.20333538665</c:v>
                </c:pt>
                <c:pt idx="248">
                  <c:v>-18375.70167373275</c:v>
                </c:pt>
                <c:pt idx="249">
                  <c:v>-16463.322170417061</c:v>
                </c:pt>
                <c:pt idx="250">
                  <c:v>-14545.67440400687</c:v>
                </c:pt>
                <c:pt idx="251">
                  <c:v>-12559.53921736781</c:v>
                </c:pt>
                <c:pt idx="252">
                  <c:v>-10578.67229382318</c:v>
                </c:pt>
                <c:pt idx="253">
                  <c:v>-8566.1957917114269</c:v>
                </c:pt>
                <c:pt idx="254">
                  <c:v>-6537.9145003160274</c:v>
                </c:pt>
                <c:pt idx="255">
                  <c:v>-4467.4871041643764</c:v>
                </c:pt>
                <c:pt idx="256">
                  <c:v>-2381.2549187291252</c:v>
                </c:pt>
                <c:pt idx="257">
                  <c:v>-221.26704997040579</c:v>
                </c:pt>
                <c:pt idx="258">
                  <c:v>1917.6477664101751</c:v>
                </c:pt>
                <c:pt idx="259">
                  <c:v>3856.3685851985001</c:v>
                </c:pt>
                <c:pt idx="260">
                  <c:v>5853.0402980266936</c:v>
                </c:pt>
                <c:pt idx="261">
                  <c:v>7733.8102227751597</c:v>
                </c:pt>
                <c:pt idx="262">
                  <c:v>9635.6531999016443</c:v>
                </c:pt>
                <c:pt idx="263">
                  <c:v>11532.227913933741</c:v>
                </c:pt>
                <c:pt idx="264">
                  <c:v>13449.875680343839</c:v>
                </c:pt>
                <c:pt idx="265">
                  <c:v>15399.13302532136</c:v>
                </c:pt>
                <c:pt idx="266">
                  <c:v>17327.317317920511</c:v>
                </c:pt>
                <c:pt idx="267">
                  <c:v>19255.501610519761</c:v>
                </c:pt>
                <c:pt idx="268">
                  <c:v>21120.46674598473</c:v>
                </c:pt>
                <c:pt idx="269">
                  <c:v>22895.871408842351</c:v>
                </c:pt>
                <c:pt idx="270">
                  <c:v>24613.325177660361</c:v>
                </c:pt>
                <c:pt idx="271">
                  <c:v>26246.4867369657</c:v>
                </c:pt>
                <c:pt idx="272">
                  <c:v>27800.6243498531</c:v>
                </c:pt>
                <c:pt idx="273">
                  <c:v>29328.42064726782</c:v>
                </c:pt>
                <c:pt idx="274">
                  <c:v>30777.19299826452</c:v>
                </c:pt>
                <c:pt idx="275">
                  <c:v>32099.527034992461</c:v>
                </c:pt>
                <c:pt idx="276">
                  <c:v>33353.37365149134</c:v>
                </c:pt>
                <c:pt idx="277">
                  <c:v>34512.391532288711</c:v>
                </c:pt>
                <c:pt idx="278">
                  <c:v>35597.653729762576</c:v>
                </c:pt>
                <c:pt idx="279">
                  <c:v>36603.891980818516</c:v>
                </c:pt>
                <c:pt idx="280">
                  <c:v>37499.496706889193</c:v>
                </c:pt>
                <c:pt idx="281">
                  <c:v>38300.272697258282</c:v>
                </c:pt>
                <c:pt idx="282">
                  <c:v>39000.951688831177</c:v>
                </c:pt>
                <c:pt idx="283">
                  <c:v>39654.216312553443</c:v>
                </c:pt>
                <c:pt idx="284">
                  <c:v>40244.261779141067</c:v>
                </c:pt>
                <c:pt idx="285">
                  <c:v>40781.624614783563</c:v>
                </c:pt>
                <c:pt idx="286">
                  <c:v>41234.695240913141</c:v>
                </c:pt>
                <c:pt idx="287">
                  <c:v>41582.400605152652</c:v>
                </c:pt>
                <c:pt idx="288">
                  <c:v>41808.935918217598</c:v>
                </c:pt>
                <c:pt idx="289">
                  <c:v>41919.569443202578</c:v>
                </c:pt>
                <c:pt idx="290">
                  <c:v>41903.764653919177</c:v>
                </c:pt>
                <c:pt idx="291">
                  <c:v>41756.253287272288</c:v>
                </c:pt>
                <c:pt idx="292">
                  <c:v>41440.157501600217</c:v>
                </c:pt>
                <c:pt idx="293">
                  <c:v>41050.306032604742</c:v>
                </c:pt>
                <c:pt idx="294">
                  <c:v>40607.771932663592</c:v>
                </c:pt>
                <c:pt idx="295">
                  <c:v>40059.8725708325</c:v>
                </c:pt>
                <c:pt idx="296">
                  <c:v>39480.3636304338</c:v>
                </c:pt>
                <c:pt idx="297">
                  <c:v>38769.148112671777</c:v>
                </c:pt>
                <c:pt idx="298">
                  <c:v>37963.103859208211</c:v>
                </c:pt>
                <c:pt idx="299">
                  <c:v>37062.230870042913</c:v>
                </c:pt>
                <c:pt idx="300">
                  <c:v>36045.4560927981</c:v>
                </c:pt>
                <c:pt idx="301">
                  <c:v>34960.193895324061</c:v>
                </c:pt>
                <c:pt idx="302">
                  <c:v>33785.3712252431</c:v>
                </c:pt>
                <c:pt idx="303">
                  <c:v>32542.061134933261</c:v>
                </c:pt>
                <c:pt idx="304">
                  <c:v>31267.141466056051</c:v>
                </c:pt>
                <c:pt idx="305">
                  <c:v>29897.393061477349</c:v>
                </c:pt>
                <c:pt idx="306">
                  <c:v>28443.352447386049</c:v>
                </c:pt>
                <c:pt idx="307">
                  <c:v>26931.36093925509</c:v>
                </c:pt>
                <c:pt idx="308">
                  <c:v>25356.150273989409</c:v>
                </c:pt>
                <c:pt idx="309">
                  <c:v>23686.110873022411</c:v>
                </c:pt>
                <c:pt idx="310">
                  <c:v>21931.779262542819</c:v>
                </c:pt>
                <c:pt idx="311">
                  <c:v>20140.569810401401</c:v>
                </c:pt>
                <c:pt idx="312">
                  <c:v>18259.79988565301</c:v>
                </c:pt>
                <c:pt idx="313">
                  <c:v>16363.22517162089</c:v>
                </c:pt>
                <c:pt idx="314">
                  <c:v>14435.04087902169</c:v>
                </c:pt>
                <c:pt idx="315">
                  <c:v>12464.71048166617</c:v>
                </c:pt>
                <c:pt idx="316">
                  <c:v>10494.380084310629</c:v>
                </c:pt>
                <c:pt idx="317">
                  <c:v>8460.830529820747</c:v>
                </c:pt>
                <c:pt idx="318">
                  <c:v>6416.7444491417646</c:v>
                </c:pt>
                <c:pt idx="319">
                  <c:v>4367.3901053682421</c:v>
                </c:pt>
                <c:pt idx="320">
                  <c:v>2275.8896568384621</c:v>
                </c:pt>
                <c:pt idx="321">
                  <c:v>179.12094521413761</c:v>
                </c:pt>
                <c:pt idx="322">
                  <c:v>-1912.3795033156439</c:v>
                </c:pt>
                <c:pt idx="323">
                  <c:v>-3998.6116887509002</c:v>
                </c:pt>
                <c:pt idx="324">
                  <c:v>-6111.1851896588396</c:v>
                </c:pt>
                <c:pt idx="325">
                  <c:v>-7955.077272745536</c:v>
                </c:pt>
                <c:pt idx="326">
                  <c:v>-9872.7250391557209</c:v>
                </c:pt>
                <c:pt idx="327">
                  <c:v>-11737.69017462052</c:v>
                </c:pt>
                <c:pt idx="328">
                  <c:v>-13650.069677936221</c:v>
                </c:pt>
                <c:pt idx="329">
                  <c:v>-15572.985707440879</c:v>
                </c:pt>
                <c:pt idx="330">
                  <c:v>-17459.02389528395</c:v>
                </c:pt>
                <c:pt idx="331">
                  <c:v>-19366.13513550501</c:v>
                </c:pt>
                <c:pt idx="332">
                  <c:v>-21215.295481686229</c:v>
                </c:pt>
                <c:pt idx="333">
                  <c:v>-23017.041460016721</c:v>
                </c:pt>
                <c:pt idx="334">
                  <c:v>-24771.37307049624</c:v>
                </c:pt>
                <c:pt idx="335">
                  <c:v>-26430.87594527442</c:v>
                </c:pt>
                <c:pt idx="336">
                  <c:v>-28016.62313672898</c:v>
                </c:pt>
                <c:pt idx="337">
                  <c:v>-29581.297275805329</c:v>
                </c:pt>
                <c:pt idx="338">
                  <c:v>-31030.069626802029</c:v>
                </c:pt>
                <c:pt idx="339">
                  <c:v>-32357.67192662452</c:v>
                </c:pt>
                <c:pt idx="340">
                  <c:v>-33616.786806218101</c:v>
                </c:pt>
                <c:pt idx="341">
                  <c:v>-34765.268160826177</c:v>
                </c:pt>
                <c:pt idx="342">
                  <c:v>-35824.189042827536</c:v>
                </c:pt>
                <c:pt idx="343">
                  <c:v>-36777.744662938108</c:v>
                </c:pt>
                <c:pt idx="344">
                  <c:v>-37604.8619687799</c:v>
                </c:pt>
                <c:pt idx="345">
                  <c:v>-38374.028380581447</c:v>
                </c:pt>
                <c:pt idx="346">
                  <c:v>-39000.951688831177</c:v>
                </c:pt>
                <c:pt idx="347">
                  <c:v>-39617.338470891656</c:v>
                </c:pt>
                <c:pt idx="348">
                  <c:v>-40196.847411290342</c:v>
                </c:pt>
                <c:pt idx="349">
                  <c:v>-40707.868931460143</c:v>
                </c:pt>
                <c:pt idx="350">
                  <c:v>-41166.207820684533</c:v>
                </c:pt>
                <c:pt idx="351">
                  <c:v>-41534.986237302102</c:v>
                </c:pt>
                <c:pt idx="352">
                  <c:v>-41766.789813461277</c:v>
                </c:pt>
                <c:pt idx="353">
                  <c:v>-41877.423338446613</c:v>
                </c:pt>
                <c:pt idx="354">
                  <c:v>-41872.155075352013</c:v>
                </c:pt>
                <c:pt idx="355">
                  <c:v>-41719.375445610291</c:v>
                </c:pt>
                <c:pt idx="356">
                  <c:v>-41413.816186127602</c:v>
                </c:pt>
                <c:pt idx="357">
                  <c:v>-41008.159927848603</c:v>
                </c:pt>
                <c:pt idx="358">
                  <c:v>-40544.552775529533</c:v>
                </c:pt>
                <c:pt idx="359">
                  <c:v>-39954.507308941771</c:v>
                </c:pt>
                <c:pt idx="360">
                  <c:v>-39359.193579259561</c:v>
                </c:pt>
                <c:pt idx="361">
                  <c:v>-38626.9050091194</c:v>
                </c:pt>
                <c:pt idx="362">
                  <c:v>-37815.592492560972</c:v>
                </c:pt>
                <c:pt idx="363">
                  <c:v>-36904.182977207012</c:v>
                </c:pt>
                <c:pt idx="364">
                  <c:v>-35913.749515434632</c:v>
                </c:pt>
                <c:pt idx="365">
                  <c:v>-34833.755581055193</c:v>
                </c:pt>
                <c:pt idx="366">
                  <c:v>-33690.542489541527</c:v>
                </c:pt>
                <c:pt idx="367">
                  <c:v>-32463.03718851526</c:v>
                </c:pt>
                <c:pt idx="368">
                  <c:v>-31214.458835110869</c:v>
                </c:pt>
                <c:pt idx="369">
                  <c:v>-29844.710430532101</c:v>
                </c:pt>
                <c:pt idx="370">
                  <c:v>-28401.206342629961</c:v>
                </c:pt>
                <c:pt idx="371">
                  <c:v>-26878.678308309682</c:v>
                </c:pt>
                <c:pt idx="372">
                  <c:v>-25298.199379949459</c:v>
                </c:pt>
                <c:pt idx="373">
                  <c:v>-23628.159978982341</c:v>
                </c:pt>
                <c:pt idx="374">
                  <c:v>-21879.09663159744</c:v>
                </c:pt>
                <c:pt idx="375">
                  <c:v>-20082.618916361491</c:v>
                </c:pt>
                <c:pt idx="376">
                  <c:v>-18207.117254707649</c:v>
                </c:pt>
                <c:pt idx="377">
                  <c:v>-16289.469488297431</c:v>
                </c:pt>
                <c:pt idx="378">
                  <c:v>-14361.28519569819</c:v>
                </c:pt>
                <c:pt idx="379">
                  <c:v>-12390.95479834272</c:v>
                </c:pt>
                <c:pt idx="380">
                  <c:v>-10415.356137892601</c:v>
                </c:pt>
                <c:pt idx="381">
                  <c:v>-8381.8065834027057</c:v>
                </c:pt>
                <c:pt idx="382">
                  <c:v>-6348.2570289128334</c:v>
                </c:pt>
                <c:pt idx="383">
                  <c:v>-4293.6344220447718</c:v>
                </c:pt>
                <c:pt idx="384">
                  <c:v>-2191.5974473259212</c:v>
                </c:pt>
                <c:pt idx="385">
                  <c:v>-36.877841661733811</c:v>
                </c:pt>
                <c:pt idx="386">
                  <c:v>2075.6956592461861</c:v>
                </c:pt>
                <c:pt idx="387">
                  <c:v>4009.1482149399721</c:v>
                </c:pt>
                <c:pt idx="388">
                  <c:v>6000.5516646736496</c:v>
                </c:pt>
                <c:pt idx="389">
                  <c:v>7865.5168001384727</c:v>
                </c:pt>
                <c:pt idx="390">
                  <c:v>9762.09151417047</c:v>
                </c:pt>
                <c:pt idx="391">
                  <c:v>11648.12970201347</c:v>
                </c:pt>
                <c:pt idx="392">
                  <c:v>13565.77746842367</c:v>
                </c:pt>
                <c:pt idx="393">
                  <c:v>15488.693497928351</c:v>
                </c:pt>
                <c:pt idx="394">
                  <c:v>17401.073001244029</c:v>
                </c:pt>
                <c:pt idx="395">
                  <c:v>19323.9890307487</c:v>
                </c:pt>
                <c:pt idx="396">
                  <c:v>21194.22242930812</c:v>
                </c:pt>
                <c:pt idx="397">
                  <c:v>22980.163618354942</c:v>
                </c:pt>
                <c:pt idx="398">
                  <c:v>24692.349124078341</c:v>
                </c:pt>
                <c:pt idx="399">
                  <c:v>26320.242420289171</c:v>
                </c:pt>
                <c:pt idx="400">
                  <c:v>27874.38003317656</c:v>
                </c:pt>
                <c:pt idx="401">
                  <c:v>29407.444593685839</c:v>
                </c:pt>
                <c:pt idx="402">
                  <c:v>30835.143892304379</c:v>
                </c:pt>
                <c:pt idx="403">
                  <c:v>32162.74619212691</c:v>
                </c:pt>
                <c:pt idx="404">
                  <c:v>33395.519756247661</c:v>
                </c:pt>
                <c:pt idx="405">
                  <c:v>34554.537637045032</c:v>
                </c:pt>
                <c:pt idx="406">
                  <c:v>35634.531571424399</c:v>
                </c:pt>
                <c:pt idx="407">
                  <c:v>36630.233296291182</c:v>
                </c:pt>
                <c:pt idx="408">
                  <c:v>37525.838022361888</c:v>
                </c:pt>
                <c:pt idx="409">
                  <c:v>38316.077486541653</c:v>
                </c:pt>
                <c:pt idx="410">
                  <c:v>39043.097793587192</c:v>
                </c:pt>
                <c:pt idx="411">
                  <c:v>39691.094154215127</c:v>
                </c:pt>
                <c:pt idx="412">
                  <c:v>40296.944410086602</c:v>
                </c:pt>
                <c:pt idx="413">
                  <c:v>40834.30724572896</c:v>
                </c:pt>
                <c:pt idx="414">
                  <c:v>41276.841345669593</c:v>
                </c:pt>
                <c:pt idx="415">
                  <c:v>41629.814973003442</c:v>
                </c:pt>
                <c:pt idx="416">
                  <c:v>41840.545496784733</c:v>
                </c:pt>
                <c:pt idx="417">
                  <c:v>41951.179021769967</c:v>
                </c:pt>
                <c:pt idx="418">
                  <c:v>41930.105969391843</c:v>
                </c:pt>
                <c:pt idx="419">
                  <c:v>41782.594602744903</c:v>
                </c:pt>
                <c:pt idx="420">
                  <c:v>41477.035343261748</c:v>
                </c:pt>
                <c:pt idx="421">
                  <c:v>41081.915611172</c:v>
                </c:pt>
                <c:pt idx="422">
                  <c:v>40639.3815112312</c:v>
                </c:pt>
                <c:pt idx="423">
                  <c:v>40091.482149399802</c:v>
                </c:pt>
                <c:pt idx="424">
                  <c:v>39469.827104244723</c:v>
                </c:pt>
                <c:pt idx="425">
                  <c:v>38748.075060293602</c:v>
                </c:pt>
                <c:pt idx="426">
                  <c:v>37920.957754451862</c:v>
                </c:pt>
                <c:pt idx="427">
                  <c:v>37009.548239097712</c:v>
                </c:pt>
                <c:pt idx="428">
                  <c:v>35992.773461852397</c:v>
                </c:pt>
                <c:pt idx="429">
                  <c:v>34891.706475095132</c:v>
                </c:pt>
                <c:pt idx="430">
                  <c:v>33732.688594297899</c:v>
                </c:pt>
                <c:pt idx="431">
                  <c:v>32494.646767082351</c:v>
                </c:pt>
                <c:pt idx="432">
                  <c:v>31230.263624394429</c:v>
                </c:pt>
                <c:pt idx="433">
                  <c:v>29839.442167437552</c:v>
                </c:pt>
                <c:pt idx="434">
                  <c:v>28395.93807953535</c:v>
                </c:pt>
                <c:pt idx="435">
                  <c:v>26862.8735190261</c:v>
                </c:pt>
                <c:pt idx="436">
                  <c:v>25271.858064477052</c:v>
                </c:pt>
                <c:pt idx="437">
                  <c:v>23591.282137320879</c:v>
                </c:pt>
                <c:pt idx="438">
                  <c:v>21831.682263746661</c:v>
                </c:pt>
                <c:pt idx="439">
                  <c:v>20045.741074699861</c:v>
                </c:pt>
                <c:pt idx="440">
                  <c:v>18186.0442023295</c:v>
                </c:pt>
                <c:pt idx="441">
                  <c:v>16273.664699013811</c:v>
                </c:pt>
                <c:pt idx="442">
                  <c:v>14361.28519569819</c:v>
                </c:pt>
                <c:pt idx="443">
                  <c:v>12401.491324531769</c:v>
                </c:pt>
                <c:pt idx="444">
                  <c:v>10425.892664081681</c:v>
                </c:pt>
                <c:pt idx="445">
                  <c:v>8387.0748464972858</c:v>
                </c:pt>
                <c:pt idx="446">
                  <c:v>6353.5252920073817</c:v>
                </c:pt>
                <c:pt idx="447">
                  <c:v>4288.3661589502444</c:v>
                </c:pt>
                <c:pt idx="448">
                  <c:v>2202.1339735149868</c:v>
                </c:pt>
                <c:pt idx="449">
                  <c:v>105.36526189066861</c:v>
                </c:pt>
                <c:pt idx="450">
                  <c:v>-1975.5986604500531</c:v>
                </c:pt>
                <c:pt idx="451">
                  <c:v>-4024.953004223571</c:v>
                </c:pt>
                <c:pt idx="452">
                  <c:v>-6095.3804003752202</c:v>
                </c:pt>
                <c:pt idx="453">
                  <c:v>-7991.9551144072821</c:v>
                </c:pt>
                <c:pt idx="454">
                  <c:v>-9904.3346177228686</c:v>
                </c:pt>
                <c:pt idx="455">
                  <c:v>-11827.250647227631</c:v>
                </c:pt>
                <c:pt idx="456">
                  <c:v>-13692.21578269245</c:v>
                </c:pt>
                <c:pt idx="457">
                  <c:v>-15625.6683383862</c:v>
                </c:pt>
                <c:pt idx="458">
                  <c:v>-17532.779578607209</c:v>
                </c:pt>
                <c:pt idx="459">
                  <c:v>-19418.817766450251</c:v>
                </c:pt>
                <c:pt idx="460">
                  <c:v>-21273.246375726161</c:v>
                </c:pt>
                <c:pt idx="461">
                  <c:v>-23032.846249300252</c:v>
                </c:pt>
                <c:pt idx="462">
                  <c:v>-24781.909596685291</c:v>
                </c:pt>
                <c:pt idx="463">
                  <c:v>-26441.41247146342</c:v>
                </c:pt>
                <c:pt idx="464">
                  <c:v>-28037.69618910706</c:v>
                </c:pt>
                <c:pt idx="465">
                  <c:v>-29612.906854372621</c:v>
                </c:pt>
                <c:pt idx="466">
                  <c:v>-31077.483994653008</c:v>
                </c:pt>
                <c:pt idx="467">
                  <c:v>-32405.08629447531</c:v>
                </c:pt>
                <c:pt idx="468">
                  <c:v>-33669.469437163207</c:v>
                </c:pt>
                <c:pt idx="469">
                  <c:v>-34802.146002488043</c:v>
                </c:pt>
                <c:pt idx="470">
                  <c:v>-35845.262095205668</c:v>
                </c:pt>
                <c:pt idx="471">
                  <c:v>-36804.085978410811</c:v>
                </c:pt>
                <c:pt idx="472">
                  <c:v>-37625.93502115806</c:v>
                </c:pt>
                <c:pt idx="473">
                  <c:v>-38384.564906770829</c:v>
                </c:pt>
                <c:pt idx="474">
                  <c:v>-39011.488215020501</c:v>
                </c:pt>
                <c:pt idx="475">
                  <c:v>-39617.338470891656</c:v>
                </c:pt>
                <c:pt idx="476">
                  <c:v>-40175.774358912182</c:v>
                </c:pt>
                <c:pt idx="477">
                  <c:v>-40681.527615987383</c:v>
                </c:pt>
                <c:pt idx="478">
                  <c:v>-41118.793452833313</c:v>
                </c:pt>
                <c:pt idx="479">
                  <c:v>-41487.571869451021</c:v>
                </c:pt>
                <c:pt idx="480">
                  <c:v>-41719.375445610291</c:v>
                </c:pt>
                <c:pt idx="481">
                  <c:v>-41835.2772336903</c:v>
                </c:pt>
                <c:pt idx="482">
                  <c:v>-41830.008970595758</c:v>
                </c:pt>
                <c:pt idx="483">
                  <c:v>-41682.497603948832</c:v>
                </c:pt>
                <c:pt idx="484">
                  <c:v>-41403.279659938562</c:v>
                </c:pt>
                <c:pt idx="485">
                  <c:v>-41013.42819094305</c:v>
                </c:pt>
                <c:pt idx="486">
                  <c:v>-40555.089301718603</c:v>
                </c:pt>
                <c:pt idx="487">
                  <c:v>-39996.653413698143</c:v>
                </c:pt>
                <c:pt idx="488">
                  <c:v>-39364.461842354103</c:v>
                </c:pt>
                <c:pt idx="489">
                  <c:v>-38632.173272213928</c:v>
                </c:pt>
                <c:pt idx="490">
                  <c:v>-37815.592492560972</c:v>
                </c:pt>
                <c:pt idx="491">
                  <c:v>-36893.646451017878</c:v>
                </c:pt>
                <c:pt idx="492">
                  <c:v>-35876.871673772941</c:v>
                </c:pt>
                <c:pt idx="493">
                  <c:v>-34823.219054866197</c:v>
                </c:pt>
                <c:pt idx="494">
                  <c:v>-33685.274226447043</c:v>
                </c:pt>
                <c:pt idx="495">
                  <c:v>-32484.110240893209</c:v>
                </c:pt>
                <c:pt idx="496">
                  <c:v>-31261.87320296156</c:v>
                </c:pt>
                <c:pt idx="497">
                  <c:v>-29918.4661138556</c:v>
                </c:pt>
                <c:pt idx="498">
                  <c:v>-28474.962025953369</c:v>
                </c:pt>
              </c:numCache>
            </c:numRef>
          </c:val>
          <c:smooth val="0"/>
          <c:extLst>
            <c:ext xmlns:c16="http://schemas.microsoft.com/office/drawing/2014/chart" uri="{C3380CC4-5D6E-409C-BE32-E72D297353CC}">
              <c16:uniqueId val="{00000000-2051-A746-9320-F195E98238CB}"/>
            </c:ext>
          </c:extLst>
        </c:ser>
        <c:ser>
          <c:idx val="1"/>
          <c:order val="1"/>
          <c:tx>
            <c:strRef>
              <c:f>Sheet1!$K$1</c:f>
              <c:strCache>
                <c:ptCount val="1"/>
                <c:pt idx="0">
                  <c:v>Vb</c:v>
                </c:pt>
              </c:strCache>
            </c:strRef>
          </c:tx>
          <c:spPr>
            <a:ln w="24765">
              <a:solidFill>
                <a:srgbClr val="DD2D32"/>
              </a:solidFill>
              <a:prstDash val="solid"/>
            </a:ln>
          </c:spPr>
          <c:marker>
            <c:symbol val="none"/>
          </c:marker>
          <c:val>
            <c:numRef>
              <c:f>Sheet1!$M$2:$M$500</c:f>
              <c:numCache>
                <c:formatCode>General</c:formatCode>
                <c:ptCount val="499"/>
                <c:pt idx="0">
                  <c:v>36356.283615375462</c:v>
                </c:pt>
                <c:pt idx="1">
                  <c:v>36356.283615375462</c:v>
                </c:pt>
                <c:pt idx="2">
                  <c:v>35350.045364319572</c:v>
                </c:pt>
                <c:pt idx="3">
                  <c:v>34343.807113263683</c:v>
                </c:pt>
                <c:pt idx="4">
                  <c:v>33232.203600316992</c:v>
                </c:pt>
                <c:pt idx="5">
                  <c:v>32110.063561181421</c:v>
                </c:pt>
                <c:pt idx="6">
                  <c:v>30924.70436491146</c:v>
                </c:pt>
                <c:pt idx="7">
                  <c:v>29633.979906750759</c:v>
                </c:pt>
                <c:pt idx="8">
                  <c:v>28227.3536605103</c:v>
                </c:pt>
                <c:pt idx="9">
                  <c:v>26704.825626190112</c:v>
                </c:pt>
                <c:pt idx="10">
                  <c:v>25124.3466978301</c:v>
                </c:pt>
                <c:pt idx="11">
                  <c:v>23475.380349241081</c:v>
                </c:pt>
                <c:pt idx="12">
                  <c:v>21768.463106612329</c:v>
                </c:pt>
                <c:pt idx="13">
                  <c:v>20056.27760088885</c:v>
                </c:pt>
                <c:pt idx="14">
                  <c:v>18275.60467493648</c:v>
                </c:pt>
                <c:pt idx="15">
                  <c:v>16479.126959700701</c:v>
                </c:pt>
                <c:pt idx="16">
                  <c:v>14661.576192086621</c:v>
                </c:pt>
                <c:pt idx="17">
                  <c:v>12780.80626733821</c:v>
                </c:pt>
                <c:pt idx="18">
                  <c:v>10810.47586998264</c:v>
                </c:pt>
                <c:pt idx="19">
                  <c:v>8877.023314288881</c:v>
                </c:pt>
                <c:pt idx="20">
                  <c:v>6848.7420228935134</c:v>
                </c:pt>
                <c:pt idx="21">
                  <c:v>4841.5337838762298</c:v>
                </c:pt>
                <c:pt idx="22">
                  <c:v>2786.9111770082141</c:v>
                </c:pt>
                <c:pt idx="23">
                  <c:v>721.75204395108551</c:v>
                </c:pt>
                <c:pt idx="24">
                  <c:v>-1306.5292474442999</c:v>
                </c:pt>
                <c:pt idx="25">
                  <c:v>-3297.9326971779451</c:v>
                </c:pt>
                <c:pt idx="26">
                  <c:v>-5257.7265683444048</c:v>
                </c:pt>
                <c:pt idx="27">
                  <c:v>-7206.9839133217774</c:v>
                </c:pt>
                <c:pt idx="28">
                  <c:v>-9177.314310677204</c:v>
                </c:pt>
                <c:pt idx="29">
                  <c:v>-11126.57165565461</c:v>
                </c:pt>
                <c:pt idx="30">
                  <c:v>-13128.51163157739</c:v>
                </c:pt>
                <c:pt idx="31">
                  <c:v>-15104.110292027461</c:v>
                </c:pt>
                <c:pt idx="32">
                  <c:v>-17011.22153224851</c:v>
                </c:pt>
                <c:pt idx="33">
                  <c:v>-18891.991456996911</c:v>
                </c:pt>
                <c:pt idx="34">
                  <c:v>-20725.347013894621</c:v>
                </c:pt>
                <c:pt idx="35">
                  <c:v>-22442.80078271266</c:v>
                </c:pt>
                <c:pt idx="36">
                  <c:v>-24075.96234201792</c:v>
                </c:pt>
                <c:pt idx="37">
                  <c:v>-25656.441270377851</c:v>
                </c:pt>
                <c:pt idx="38">
                  <c:v>-27163.164515414581</c:v>
                </c:pt>
                <c:pt idx="39">
                  <c:v>-28654.082971167511</c:v>
                </c:pt>
                <c:pt idx="40">
                  <c:v>-30071.245743597061</c:v>
                </c:pt>
                <c:pt idx="41">
                  <c:v>-31425.18935889201</c:v>
                </c:pt>
                <c:pt idx="42">
                  <c:v>-32636.889870634801</c:v>
                </c:pt>
                <c:pt idx="43">
                  <c:v>-33785.3712252431</c:v>
                </c:pt>
                <c:pt idx="44">
                  <c:v>-34865.365159622532</c:v>
                </c:pt>
                <c:pt idx="45">
                  <c:v>-35855.798621394781</c:v>
                </c:pt>
                <c:pt idx="46">
                  <c:v>-36735.598558181882</c:v>
                </c:pt>
                <c:pt idx="47">
                  <c:v>-37510.033233078299</c:v>
                </c:pt>
                <c:pt idx="48">
                  <c:v>-38210.712224651194</c:v>
                </c:pt>
                <c:pt idx="49">
                  <c:v>-38863.976848373342</c:v>
                </c:pt>
                <c:pt idx="50">
                  <c:v>-39432.949262583003</c:v>
                </c:pt>
                <c:pt idx="51">
                  <c:v>-39917.629467279978</c:v>
                </c:pt>
                <c:pt idx="52">
                  <c:v>-40318.017462464581</c:v>
                </c:pt>
                <c:pt idx="53">
                  <c:v>-40634.113248136622</c:v>
                </c:pt>
                <c:pt idx="54">
                  <c:v>-40829.038982634193</c:v>
                </c:pt>
                <c:pt idx="55">
                  <c:v>-40918.599455241427</c:v>
                </c:pt>
                <c:pt idx="56">
                  <c:v>-40902.794665957583</c:v>
                </c:pt>
                <c:pt idx="57">
                  <c:v>-40765.81982550001</c:v>
                </c:pt>
                <c:pt idx="58">
                  <c:v>-40555.089301718603</c:v>
                </c:pt>
                <c:pt idx="59">
                  <c:v>-40244.261779141067</c:v>
                </c:pt>
                <c:pt idx="60">
                  <c:v>-39870.215099429312</c:v>
                </c:pt>
                <c:pt idx="61">
                  <c:v>-39380.266631637583</c:v>
                </c:pt>
                <c:pt idx="62">
                  <c:v>-38795.489428144443</c:v>
                </c:pt>
                <c:pt idx="63">
                  <c:v>-38100.078699666032</c:v>
                </c:pt>
                <c:pt idx="64">
                  <c:v>-37325.644024769586</c:v>
                </c:pt>
                <c:pt idx="65">
                  <c:v>-36435.307561793481</c:v>
                </c:pt>
                <c:pt idx="66">
                  <c:v>-35460.678889304741</c:v>
                </c:pt>
                <c:pt idx="67">
                  <c:v>-34407.026270398223</c:v>
                </c:pt>
                <c:pt idx="68">
                  <c:v>-33253.276652695233</c:v>
                </c:pt>
                <c:pt idx="69">
                  <c:v>-32141.673139748669</c:v>
                </c:pt>
                <c:pt idx="70">
                  <c:v>-30940.509154195061</c:v>
                </c:pt>
                <c:pt idx="71">
                  <c:v>-29639.248169845319</c:v>
                </c:pt>
                <c:pt idx="72">
                  <c:v>-28216.817134321231</c:v>
                </c:pt>
                <c:pt idx="73">
                  <c:v>-26746.971730946359</c:v>
                </c:pt>
                <c:pt idx="74">
                  <c:v>-25177.02932877529</c:v>
                </c:pt>
                <c:pt idx="75">
                  <c:v>-23517.526453997401</c:v>
                </c:pt>
                <c:pt idx="76">
                  <c:v>-21821.145737557559</c:v>
                </c:pt>
                <c:pt idx="77">
                  <c:v>-20072.082390172509</c:v>
                </c:pt>
                <c:pt idx="78">
                  <c:v>-18270.33641184204</c:v>
                </c:pt>
                <c:pt idx="79">
                  <c:v>-16415.907802566329</c:v>
                </c:pt>
                <c:pt idx="80">
                  <c:v>-14545.67440400687</c:v>
                </c:pt>
                <c:pt idx="81">
                  <c:v>-12580.61226974587</c:v>
                </c:pt>
                <c:pt idx="82">
                  <c:v>-10562.86750453955</c:v>
                </c:pt>
                <c:pt idx="83">
                  <c:v>-8545.1227393332865</c:v>
                </c:pt>
                <c:pt idx="84">
                  <c:v>-6501.036658654305</c:v>
                </c:pt>
                <c:pt idx="85">
                  <c:v>-4504.3649458261107</c:v>
                </c:pt>
                <c:pt idx="86">
                  <c:v>-2481.3519175252718</c:v>
                </c:pt>
                <c:pt idx="87">
                  <c:v>-484.68020469707881</c:v>
                </c:pt>
                <c:pt idx="88">
                  <c:v>1448.7723509967</c:v>
                </c:pt>
                <c:pt idx="89">
                  <c:v>3340.0788019342199</c:v>
                </c:pt>
                <c:pt idx="90">
                  <c:v>5183.9708850209099</c:v>
                </c:pt>
                <c:pt idx="91">
                  <c:v>7043.6677573912484</c:v>
                </c:pt>
                <c:pt idx="92">
                  <c:v>8956.0472607069169</c:v>
                </c:pt>
                <c:pt idx="93">
                  <c:v>10894.76807949521</c:v>
                </c:pt>
                <c:pt idx="94">
                  <c:v>12891.43979232337</c:v>
                </c:pt>
                <c:pt idx="95">
                  <c:v>14888.11150515163</c:v>
                </c:pt>
                <c:pt idx="96">
                  <c:v>16826.83232393986</c:v>
                </c:pt>
                <c:pt idx="97">
                  <c:v>18718.13877487729</c:v>
                </c:pt>
                <c:pt idx="98">
                  <c:v>20562.030857964059</c:v>
                </c:pt>
                <c:pt idx="99">
                  <c:v>22284.752889876559</c:v>
                </c:pt>
                <c:pt idx="100">
                  <c:v>23928.45097537091</c:v>
                </c:pt>
                <c:pt idx="101">
                  <c:v>25524.73469301467</c:v>
                </c:pt>
                <c:pt idx="102">
                  <c:v>27031.45793805116</c:v>
                </c:pt>
                <c:pt idx="103">
                  <c:v>28522.376393804221</c:v>
                </c:pt>
                <c:pt idx="104">
                  <c:v>29950.075692422761</c:v>
                </c:pt>
                <c:pt idx="105">
                  <c:v>31293.482781528899</c:v>
                </c:pt>
                <c:pt idx="106">
                  <c:v>32520.988082555152</c:v>
                </c:pt>
                <c:pt idx="107">
                  <c:v>33674.737700257749</c:v>
                </c:pt>
                <c:pt idx="108">
                  <c:v>34749.463371542734</c:v>
                </c:pt>
                <c:pt idx="109">
                  <c:v>35745.165096409532</c:v>
                </c:pt>
                <c:pt idx="110">
                  <c:v>36630.233296291182</c:v>
                </c:pt>
                <c:pt idx="111">
                  <c:v>37404.667971187577</c:v>
                </c:pt>
                <c:pt idx="112">
                  <c:v>38131.688278233283</c:v>
                </c:pt>
                <c:pt idx="113">
                  <c:v>38806.025954333483</c:v>
                </c:pt>
                <c:pt idx="114">
                  <c:v>39401.339684015598</c:v>
                </c:pt>
                <c:pt idx="115">
                  <c:v>39907.092941091003</c:v>
                </c:pt>
                <c:pt idx="116">
                  <c:v>40328.553988653577</c:v>
                </c:pt>
                <c:pt idx="117">
                  <c:v>40655.186300514782</c:v>
                </c:pt>
                <c:pt idx="118">
                  <c:v>40850.112035012513</c:v>
                </c:pt>
                <c:pt idx="119">
                  <c:v>40950.209033808656</c:v>
                </c:pt>
                <c:pt idx="120">
                  <c:v>40934.404244525052</c:v>
                </c:pt>
                <c:pt idx="121">
                  <c:v>40807.965930256258</c:v>
                </c:pt>
                <c:pt idx="122">
                  <c:v>40602.503669569291</c:v>
                </c:pt>
                <c:pt idx="123">
                  <c:v>40291.676146991973</c:v>
                </c:pt>
                <c:pt idx="124">
                  <c:v>39938.70251965824</c:v>
                </c:pt>
                <c:pt idx="125">
                  <c:v>39443.485788772021</c:v>
                </c:pt>
                <c:pt idx="126">
                  <c:v>38863.976848373342</c:v>
                </c:pt>
                <c:pt idx="127">
                  <c:v>38158.029593705884</c:v>
                </c:pt>
                <c:pt idx="128">
                  <c:v>37351.985340242252</c:v>
                </c:pt>
                <c:pt idx="129">
                  <c:v>36424.771035604383</c:v>
                </c:pt>
                <c:pt idx="130">
                  <c:v>35407.996258359541</c:v>
                </c:pt>
                <c:pt idx="131">
                  <c:v>34396.489744209</c:v>
                </c:pt>
                <c:pt idx="132">
                  <c:v>33284.886231262542</c:v>
                </c:pt>
                <c:pt idx="133">
                  <c:v>32141.673139748669</c:v>
                </c:pt>
                <c:pt idx="134">
                  <c:v>30951.045680384079</c:v>
                </c:pt>
                <c:pt idx="135">
                  <c:v>29665.589485317931</c:v>
                </c:pt>
                <c:pt idx="136">
                  <c:v>28243.158449793929</c:v>
                </c:pt>
                <c:pt idx="137">
                  <c:v>26752.239994040901</c:v>
                </c:pt>
                <c:pt idx="138">
                  <c:v>25187.56585496456</c:v>
                </c:pt>
                <c:pt idx="139">
                  <c:v>23549.136032564551</c:v>
                </c:pt>
                <c:pt idx="140">
                  <c:v>21852.755316124869</c:v>
                </c:pt>
                <c:pt idx="141">
                  <c:v>20130.033284212321</c:v>
                </c:pt>
                <c:pt idx="142">
                  <c:v>18349.360358260059</c:v>
                </c:pt>
                <c:pt idx="143">
                  <c:v>16526.541327551458</c:v>
                </c:pt>
                <c:pt idx="144">
                  <c:v>14698.454033748299</c:v>
                </c:pt>
                <c:pt idx="145">
                  <c:v>12796.61105662173</c:v>
                </c:pt>
                <c:pt idx="146">
                  <c:v>10826.2806592662</c:v>
                </c:pt>
                <c:pt idx="147">
                  <c:v>8866.4867880998318</c:v>
                </c:pt>
                <c:pt idx="148">
                  <c:v>6832.9372336099113</c:v>
                </c:pt>
                <c:pt idx="149">
                  <c:v>4830.997257687186</c:v>
                </c:pt>
                <c:pt idx="150">
                  <c:v>2771.1063877245988</c:v>
                </c:pt>
                <c:pt idx="151">
                  <c:v>705.94725466748355</c:v>
                </c:pt>
                <c:pt idx="152">
                  <c:v>-1322.33403672789</c:v>
                </c:pt>
                <c:pt idx="153">
                  <c:v>-3329.5422757451488</c:v>
                </c:pt>
                <c:pt idx="154">
                  <c:v>-5273.5313576279977</c:v>
                </c:pt>
                <c:pt idx="155">
                  <c:v>-7217.5204395108649</c:v>
                </c:pt>
                <c:pt idx="156">
                  <c:v>-9198.3873630553826</c:v>
                </c:pt>
                <c:pt idx="157">
                  <c:v>-11152.91297112732</c:v>
                </c:pt>
                <c:pt idx="158">
                  <c:v>-13149.58468395546</c:v>
                </c:pt>
                <c:pt idx="159">
                  <c:v>-15130.45160750007</c:v>
                </c:pt>
                <c:pt idx="160">
                  <c:v>-17042.8311108157</c:v>
                </c:pt>
                <c:pt idx="161">
                  <c:v>-18934.137561753261</c:v>
                </c:pt>
                <c:pt idx="162">
                  <c:v>-20756.956592461869</c:v>
                </c:pt>
                <c:pt idx="163">
                  <c:v>-22479.678624374272</c:v>
                </c:pt>
                <c:pt idx="164">
                  <c:v>-24107.571920585091</c:v>
                </c:pt>
                <c:pt idx="165">
                  <c:v>-25688.050848945091</c:v>
                </c:pt>
                <c:pt idx="166">
                  <c:v>-27200.04235707621</c:v>
                </c:pt>
                <c:pt idx="167">
                  <c:v>-28669.887760451122</c:v>
                </c:pt>
                <c:pt idx="168">
                  <c:v>-30097.587059069701</c:v>
                </c:pt>
                <c:pt idx="169">
                  <c:v>-31425.18935889201</c:v>
                </c:pt>
                <c:pt idx="170">
                  <c:v>-32631.621607540252</c:v>
                </c:pt>
                <c:pt idx="171">
                  <c:v>-33790.639488337583</c:v>
                </c:pt>
                <c:pt idx="172">
                  <c:v>-34865.365159622532</c:v>
                </c:pt>
                <c:pt idx="173">
                  <c:v>-35855.798621394781</c:v>
                </c:pt>
                <c:pt idx="174">
                  <c:v>-36735.598558181882</c:v>
                </c:pt>
                <c:pt idx="175">
                  <c:v>-37510.033233078299</c:v>
                </c:pt>
                <c:pt idx="176">
                  <c:v>-38221.24875084027</c:v>
                </c:pt>
                <c:pt idx="177">
                  <c:v>-38858.708585278982</c:v>
                </c:pt>
                <c:pt idx="178">
                  <c:v>-39427.680999488599</c:v>
                </c:pt>
                <c:pt idx="179">
                  <c:v>-39912.361204185538</c:v>
                </c:pt>
                <c:pt idx="180">
                  <c:v>-40318.017462464581</c:v>
                </c:pt>
                <c:pt idx="181">
                  <c:v>-40618.308458853011</c:v>
                </c:pt>
                <c:pt idx="182">
                  <c:v>-40802.69766716141</c:v>
                </c:pt>
                <c:pt idx="183">
                  <c:v>-40897.526402862997</c:v>
                </c:pt>
                <c:pt idx="184">
                  <c:v>-40871.185087390651</c:v>
                </c:pt>
                <c:pt idx="185">
                  <c:v>-40734.210246932787</c:v>
                </c:pt>
                <c:pt idx="186">
                  <c:v>-40507.674933867827</c:v>
                </c:pt>
                <c:pt idx="187">
                  <c:v>-40207.383937479543</c:v>
                </c:pt>
                <c:pt idx="188">
                  <c:v>-39833.337257767533</c:v>
                </c:pt>
                <c:pt idx="189">
                  <c:v>-39353.925316165027</c:v>
                </c:pt>
                <c:pt idx="190">
                  <c:v>-38784.952901955432</c:v>
                </c:pt>
                <c:pt idx="191">
                  <c:v>-38084.273910382413</c:v>
                </c:pt>
                <c:pt idx="192">
                  <c:v>-37320.375761675074</c:v>
                </c:pt>
                <c:pt idx="193">
                  <c:v>-36419.502772509833</c:v>
                </c:pt>
                <c:pt idx="194">
                  <c:v>-35450.142363115578</c:v>
                </c:pt>
                <c:pt idx="195">
                  <c:v>-34385.95321802004</c:v>
                </c:pt>
                <c:pt idx="196">
                  <c:v>-33226.935337222603</c:v>
                </c:pt>
                <c:pt idx="197">
                  <c:v>-32125.868350465051</c:v>
                </c:pt>
                <c:pt idx="198">
                  <c:v>-30924.70436491146</c:v>
                </c:pt>
                <c:pt idx="199">
                  <c:v>-29633.979906750759</c:v>
                </c:pt>
                <c:pt idx="200">
                  <c:v>-28211.548871226729</c:v>
                </c:pt>
                <c:pt idx="201">
                  <c:v>-26725.898678568301</c:v>
                </c:pt>
                <c:pt idx="202">
                  <c:v>-25155.956276397112</c:v>
                </c:pt>
                <c:pt idx="203">
                  <c:v>-23506.989927808299</c:v>
                </c:pt>
                <c:pt idx="204">
                  <c:v>-21794.804422084901</c:v>
                </c:pt>
                <c:pt idx="205">
                  <c:v>-20061.545863983421</c:v>
                </c:pt>
                <c:pt idx="206">
                  <c:v>-18243.995096369341</c:v>
                </c:pt>
                <c:pt idx="207">
                  <c:v>-16394.8347501881</c:v>
                </c:pt>
                <c:pt idx="208">
                  <c:v>-14508.79656234518</c:v>
                </c:pt>
                <c:pt idx="209">
                  <c:v>-12538.46616498959</c:v>
                </c:pt>
                <c:pt idx="210">
                  <c:v>-10510.184873594249</c:v>
                </c:pt>
                <c:pt idx="211">
                  <c:v>-8481.9035821988891</c:v>
                </c:pt>
                <c:pt idx="212">
                  <c:v>-6432.549238425383</c:v>
                </c:pt>
                <c:pt idx="213">
                  <c:v>-4420.0727363135802</c:v>
                </c:pt>
                <c:pt idx="214">
                  <c:v>-2402.327971107261</c:v>
                </c:pt>
                <c:pt idx="215">
                  <c:v>-405.65625827907701</c:v>
                </c:pt>
                <c:pt idx="216">
                  <c:v>1533.064560509232</c:v>
                </c:pt>
                <c:pt idx="217">
                  <c:v>3419.1027483522212</c:v>
                </c:pt>
                <c:pt idx="218">
                  <c:v>5247.1900421553419</c:v>
                </c:pt>
                <c:pt idx="219">
                  <c:v>7106.8869145256631</c:v>
                </c:pt>
                <c:pt idx="220">
                  <c:v>9024.5346809357707</c:v>
                </c:pt>
                <c:pt idx="221">
                  <c:v>10968.52376281875</c:v>
                </c:pt>
                <c:pt idx="222">
                  <c:v>12981.00026493045</c:v>
                </c:pt>
                <c:pt idx="223">
                  <c:v>14972.403714664029</c:v>
                </c:pt>
                <c:pt idx="224">
                  <c:v>16911.124533452421</c:v>
                </c:pt>
                <c:pt idx="225">
                  <c:v>18812.96751057903</c:v>
                </c:pt>
                <c:pt idx="226">
                  <c:v>20662.127856760231</c:v>
                </c:pt>
                <c:pt idx="227">
                  <c:v>22384.849888672659</c:v>
                </c:pt>
                <c:pt idx="228">
                  <c:v>24044.352763450672</c:v>
                </c:pt>
                <c:pt idx="229">
                  <c:v>25614.295165621759</c:v>
                </c:pt>
                <c:pt idx="230">
                  <c:v>27126.28667375286</c:v>
                </c:pt>
                <c:pt idx="231">
                  <c:v>28606.668603316732</c:v>
                </c:pt>
                <c:pt idx="232">
                  <c:v>30029.099638840609</c:v>
                </c:pt>
                <c:pt idx="233">
                  <c:v>31361.97020175774</c:v>
                </c:pt>
                <c:pt idx="234">
                  <c:v>32578.938976594942</c:v>
                </c:pt>
                <c:pt idx="235">
                  <c:v>33727.420331203233</c:v>
                </c:pt>
                <c:pt idx="236">
                  <c:v>34807.4142655826</c:v>
                </c:pt>
                <c:pt idx="237">
                  <c:v>35797.847727354943</c:v>
                </c:pt>
                <c:pt idx="238">
                  <c:v>36688.18419033102</c:v>
                </c:pt>
                <c:pt idx="239">
                  <c:v>37462.618865227603</c:v>
                </c:pt>
                <c:pt idx="240">
                  <c:v>38200.175698462197</c:v>
                </c:pt>
                <c:pt idx="241">
                  <c:v>38869.245111467877</c:v>
                </c:pt>
                <c:pt idx="242">
                  <c:v>39454.022314961083</c:v>
                </c:pt>
                <c:pt idx="243">
                  <c:v>39959.775572036313</c:v>
                </c:pt>
                <c:pt idx="244">
                  <c:v>40360.163567220901</c:v>
                </c:pt>
                <c:pt idx="245">
                  <c:v>40670.991089798401</c:v>
                </c:pt>
                <c:pt idx="246">
                  <c:v>40860.648561201582</c:v>
                </c:pt>
                <c:pt idx="247">
                  <c:v>40939.67250761958</c:v>
                </c:pt>
                <c:pt idx="248">
                  <c:v>40913.331192146899</c:v>
                </c:pt>
                <c:pt idx="249">
                  <c:v>40781.624614783563</c:v>
                </c:pt>
                <c:pt idx="250">
                  <c:v>40560.357564813152</c:v>
                </c:pt>
                <c:pt idx="251">
                  <c:v>40249.530042235587</c:v>
                </c:pt>
                <c:pt idx="252">
                  <c:v>39886.019888712843</c:v>
                </c:pt>
                <c:pt idx="253">
                  <c:v>39385.534894732198</c:v>
                </c:pt>
                <c:pt idx="254">
                  <c:v>38806.025954333483</c:v>
                </c:pt>
                <c:pt idx="255">
                  <c:v>38084.273910382413</c:v>
                </c:pt>
                <c:pt idx="256">
                  <c:v>37283.497920013047</c:v>
                </c:pt>
                <c:pt idx="257">
                  <c:v>36340.478826091843</c:v>
                </c:pt>
                <c:pt idx="258">
                  <c:v>35328.972311941412</c:v>
                </c:pt>
                <c:pt idx="259">
                  <c:v>34317.465797790988</c:v>
                </c:pt>
                <c:pt idx="260">
                  <c:v>33200.594021749857</c:v>
                </c:pt>
                <c:pt idx="261">
                  <c:v>32067.917456425192</c:v>
                </c:pt>
                <c:pt idx="262">
                  <c:v>30861.48520777707</c:v>
                </c:pt>
                <c:pt idx="263">
                  <c:v>29560.224223427311</c:v>
                </c:pt>
                <c:pt idx="264">
                  <c:v>28127.256661714149</c:v>
                </c:pt>
                <c:pt idx="265">
                  <c:v>26625.801679772099</c:v>
                </c:pt>
                <c:pt idx="266">
                  <c:v>25050.591014506659</c:v>
                </c:pt>
                <c:pt idx="267">
                  <c:v>23417.429455201269</c:v>
                </c:pt>
                <c:pt idx="268">
                  <c:v>21721.04873876147</c:v>
                </c:pt>
                <c:pt idx="269">
                  <c:v>20003.5949699435</c:v>
                </c:pt>
                <c:pt idx="270">
                  <c:v>18228.19030708569</c:v>
                </c:pt>
                <c:pt idx="271">
                  <c:v>16410.639539471518</c:v>
                </c:pt>
                <c:pt idx="272">
                  <c:v>14577.28398257411</c:v>
                </c:pt>
                <c:pt idx="273">
                  <c:v>12670.172742352999</c:v>
                </c:pt>
                <c:pt idx="274">
                  <c:v>10710.3788711865</c:v>
                </c:pt>
                <c:pt idx="275">
                  <c:v>8745.3167369255407</c:v>
                </c:pt>
                <c:pt idx="276">
                  <c:v>6722.3037086247068</c:v>
                </c:pt>
                <c:pt idx="277">
                  <c:v>4709.827206512934</c:v>
                </c:pt>
                <c:pt idx="278">
                  <c:v>2649.936336550345</c:v>
                </c:pt>
                <c:pt idx="279">
                  <c:v>584.77720349321237</c:v>
                </c:pt>
                <c:pt idx="280">
                  <c:v>-1443.5040879021701</c:v>
                </c:pt>
                <c:pt idx="281">
                  <c:v>-3440.1758007303538</c:v>
                </c:pt>
                <c:pt idx="282">
                  <c:v>-5389.4331457077406</c:v>
                </c:pt>
                <c:pt idx="283">
                  <c:v>-7338.6904906851332</c:v>
                </c:pt>
                <c:pt idx="284">
                  <c:v>-9314.2891511351299</c:v>
                </c:pt>
                <c:pt idx="285">
                  <c:v>-11289.887811585149</c:v>
                </c:pt>
                <c:pt idx="286">
                  <c:v>-13297.0960506024</c:v>
                </c:pt>
                <c:pt idx="287">
                  <c:v>-15272.6947110525</c:v>
                </c:pt>
                <c:pt idx="288">
                  <c:v>-17179.805951273611</c:v>
                </c:pt>
                <c:pt idx="289">
                  <c:v>-19060.57587602206</c:v>
                </c:pt>
                <c:pt idx="290">
                  <c:v>-20883.39490673062</c:v>
                </c:pt>
                <c:pt idx="291">
                  <c:v>-22600.848675548521</c:v>
                </c:pt>
                <c:pt idx="292">
                  <c:v>-24234.0102348539</c:v>
                </c:pt>
                <c:pt idx="293">
                  <c:v>-25809.220900119421</c:v>
                </c:pt>
                <c:pt idx="294">
                  <c:v>-27321.212408250511</c:v>
                </c:pt>
                <c:pt idx="295">
                  <c:v>-28791.057811625371</c:v>
                </c:pt>
                <c:pt idx="296">
                  <c:v>-30202.952320960379</c:v>
                </c:pt>
                <c:pt idx="297">
                  <c:v>-31520.018094593761</c:v>
                </c:pt>
                <c:pt idx="298">
                  <c:v>-32726.450343241901</c:v>
                </c:pt>
                <c:pt idx="299">
                  <c:v>-33864.395171660974</c:v>
                </c:pt>
                <c:pt idx="300">
                  <c:v>-34939.120842945988</c:v>
                </c:pt>
                <c:pt idx="301">
                  <c:v>-35929.554304718251</c:v>
                </c:pt>
                <c:pt idx="302">
                  <c:v>-36809.354241505353</c:v>
                </c:pt>
                <c:pt idx="303">
                  <c:v>-37573.252390212663</c:v>
                </c:pt>
                <c:pt idx="304">
                  <c:v>-38263.394855596613</c:v>
                </c:pt>
                <c:pt idx="305">
                  <c:v>-38916.65947931874</c:v>
                </c:pt>
                <c:pt idx="306">
                  <c:v>-39464.558841150203</c:v>
                </c:pt>
                <c:pt idx="307">
                  <c:v>-39938.70251965824</c:v>
                </c:pt>
                <c:pt idx="308">
                  <c:v>-40349.627041031512</c:v>
                </c:pt>
                <c:pt idx="309">
                  <c:v>-40644.649774325713</c:v>
                </c:pt>
                <c:pt idx="310">
                  <c:v>-40829.038982634193</c:v>
                </c:pt>
                <c:pt idx="311">
                  <c:v>-40918.599455241427</c:v>
                </c:pt>
                <c:pt idx="312">
                  <c:v>-40871.185087390651</c:v>
                </c:pt>
                <c:pt idx="313">
                  <c:v>-40739.478510027402</c:v>
                </c:pt>
                <c:pt idx="314">
                  <c:v>-40507.674933867827</c:v>
                </c:pt>
                <c:pt idx="315">
                  <c:v>-40191.5791481958</c:v>
                </c:pt>
                <c:pt idx="316">
                  <c:v>-39817.532468483907</c:v>
                </c:pt>
                <c:pt idx="317">
                  <c:v>-39311.779211408713</c:v>
                </c:pt>
                <c:pt idx="318">
                  <c:v>-38727.002007915478</c:v>
                </c:pt>
                <c:pt idx="319">
                  <c:v>-38021.054753248201</c:v>
                </c:pt>
                <c:pt idx="320">
                  <c:v>-37246.620078351632</c:v>
                </c:pt>
                <c:pt idx="321">
                  <c:v>-36351.015352280912</c:v>
                </c:pt>
                <c:pt idx="322">
                  <c:v>-35376.386679792398</c:v>
                </c:pt>
                <c:pt idx="323">
                  <c:v>-34322.734060885348</c:v>
                </c:pt>
                <c:pt idx="324">
                  <c:v>-33147.911390804562</c:v>
                </c:pt>
                <c:pt idx="325">
                  <c:v>-32057.380930236101</c:v>
                </c:pt>
                <c:pt idx="326">
                  <c:v>-30835.143892304379</c:v>
                </c:pt>
                <c:pt idx="327">
                  <c:v>-29528.614644860059</c:v>
                </c:pt>
                <c:pt idx="328">
                  <c:v>-28085.11055695769</c:v>
                </c:pt>
                <c:pt idx="329">
                  <c:v>-26588.923838110361</c:v>
                </c:pt>
                <c:pt idx="330">
                  <c:v>-25024.24969903395</c:v>
                </c:pt>
                <c:pt idx="331">
                  <c:v>-23364.74682425597</c:v>
                </c:pt>
                <c:pt idx="332">
                  <c:v>-21668.366107816109</c:v>
                </c:pt>
                <c:pt idx="333">
                  <c:v>-19908.766234241921</c:v>
                </c:pt>
                <c:pt idx="334">
                  <c:v>-18080.678940438811</c:v>
                </c:pt>
                <c:pt idx="335">
                  <c:v>-16231.518594257561</c:v>
                </c:pt>
                <c:pt idx="336">
                  <c:v>-14340.21214332007</c:v>
                </c:pt>
                <c:pt idx="337">
                  <c:v>-12369.881745964531</c:v>
                </c:pt>
                <c:pt idx="338">
                  <c:v>-10357.405243852771</c:v>
                </c:pt>
                <c:pt idx="339">
                  <c:v>-8339.6604786464868</c:v>
                </c:pt>
                <c:pt idx="340">
                  <c:v>-6290.3061348729898</c:v>
                </c:pt>
                <c:pt idx="341">
                  <c:v>-4298.9026851393119</c:v>
                </c:pt>
                <c:pt idx="342">
                  <c:v>-2281.1579199329872</c:v>
                </c:pt>
                <c:pt idx="343">
                  <c:v>-295.02273329387373</c:v>
                </c:pt>
                <c:pt idx="344">
                  <c:v>1654.2346116835081</c:v>
                </c:pt>
                <c:pt idx="345">
                  <c:v>3545.54106262102</c:v>
                </c:pt>
                <c:pt idx="346">
                  <c:v>5378.896619518684</c:v>
                </c:pt>
                <c:pt idx="347">
                  <c:v>7259.6665442671501</c:v>
                </c:pt>
                <c:pt idx="348">
                  <c:v>9193.1190999608407</c:v>
                </c:pt>
                <c:pt idx="349">
                  <c:v>11126.57165565461</c:v>
                </c:pt>
                <c:pt idx="350">
                  <c:v>13139.04815776647</c:v>
                </c:pt>
                <c:pt idx="351">
                  <c:v>15125.18334440553</c:v>
                </c:pt>
                <c:pt idx="352">
                  <c:v>17037.562847721259</c:v>
                </c:pt>
                <c:pt idx="353">
                  <c:v>18923.601035564221</c:v>
                </c:pt>
                <c:pt idx="354">
                  <c:v>20751.68832936732</c:v>
                </c:pt>
                <c:pt idx="355">
                  <c:v>22463.873835090661</c:v>
                </c:pt>
                <c:pt idx="356">
                  <c:v>24107.571920585091</c:v>
                </c:pt>
                <c:pt idx="357">
                  <c:v>25682.782585850669</c:v>
                </c:pt>
                <c:pt idx="358">
                  <c:v>27194.77409398173</c:v>
                </c:pt>
                <c:pt idx="359">
                  <c:v>28654.082971167511</c:v>
                </c:pt>
                <c:pt idx="360">
                  <c:v>30092.318795975119</c:v>
                </c:pt>
                <c:pt idx="361">
                  <c:v>31419.921095797668</c:v>
                </c:pt>
                <c:pt idx="362">
                  <c:v>32636.889870634801</c:v>
                </c:pt>
                <c:pt idx="363">
                  <c:v>33785.3712252431</c:v>
                </c:pt>
                <c:pt idx="364">
                  <c:v>34865.365159622532</c:v>
                </c:pt>
                <c:pt idx="365">
                  <c:v>35850.530358300239</c:v>
                </c:pt>
                <c:pt idx="366">
                  <c:v>36725.062031992813</c:v>
                </c:pt>
                <c:pt idx="367">
                  <c:v>37494.228443794593</c:v>
                </c:pt>
                <c:pt idx="368">
                  <c:v>38215.980487745743</c:v>
                </c:pt>
                <c:pt idx="369">
                  <c:v>38885.049900751474</c:v>
                </c:pt>
                <c:pt idx="370">
                  <c:v>39464.558841150203</c:v>
                </c:pt>
                <c:pt idx="371">
                  <c:v>39959.775572036313</c:v>
                </c:pt>
                <c:pt idx="372">
                  <c:v>40365.431830315443</c:v>
                </c:pt>
                <c:pt idx="373">
                  <c:v>40665.722826703714</c:v>
                </c:pt>
                <c:pt idx="374">
                  <c:v>40865.916824296262</c:v>
                </c:pt>
                <c:pt idx="375">
                  <c:v>40929.135981430467</c:v>
                </c:pt>
                <c:pt idx="376">
                  <c:v>40908.062929052343</c:v>
                </c:pt>
                <c:pt idx="377">
                  <c:v>40765.81982550001</c:v>
                </c:pt>
                <c:pt idx="378">
                  <c:v>40549.821038624083</c:v>
                </c:pt>
                <c:pt idx="379">
                  <c:v>40233.725252952121</c:v>
                </c:pt>
                <c:pt idx="380">
                  <c:v>39859.678573240242</c:v>
                </c:pt>
                <c:pt idx="381">
                  <c:v>39353.925316165027</c:v>
                </c:pt>
                <c:pt idx="382">
                  <c:v>38758.611586482722</c:v>
                </c:pt>
                <c:pt idx="383">
                  <c:v>38042.12780562618</c:v>
                </c:pt>
                <c:pt idx="384">
                  <c:v>37230.815289068043</c:v>
                </c:pt>
                <c:pt idx="385">
                  <c:v>36277.259668957427</c:v>
                </c:pt>
                <c:pt idx="386">
                  <c:v>35255.216628617927</c:v>
                </c:pt>
                <c:pt idx="387">
                  <c:v>34248.97837756206</c:v>
                </c:pt>
                <c:pt idx="388">
                  <c:v>33121.57007533194</c:v>
                </c:pt>
                <c:pt idx="389">
                  <c:v>31999.43003619626</c:v>
                </c:pt>
                <c:pt idx="390">
                  <c:v>30792.997787548149</c:v>
                </c:pt>
                <c:pt idx="391">
                  <c:v>29486.468540103881</c:v>
                </c:pt>
                <c:pt idx="392">
                  <c:v>28053.500978390512</c:v>
                </c:pt>
                <c:pt idx="393">
                  <c:v>26562.58252263772</c:v>
                </c:pt>
                <c:pt idx="394">
                  <c:v>24997.908383561331</c:v>
                </c:pt>
                <c:pt idx="395">
                  <c:v>23338.40550878322</c:v>
                </c:pt>
                <c:pt idx="396">
                  <c:v>21631.488266154429</c:v>
                </c:pt>
                <c:pt idx="397">
                  <c:v>19903.497971147361</c:v>
                </c:pt>
                <c:pt idx="398">
                  <c:v>18107.02025591148</c:v>
                </c:pt>
                <c:pt idx="399">
                  <c:v>16294.737751392009</c:v>
                </c:pt>
                <c:pt idx="400">
                  <c:v>14461.382194494259</c:v>
                </c:pt>
                <c:pt idx="401">
                  <c:v>12554.270954273239</c:v>
                </c:pt>
                <c:pt idx="402">
                  <c:v>10578.67229382318</c:v>
                </c:pt>
                <c:pt idx="403">
                  <c:v>8629.4149488458388</c:v>
                </c:pt>
                <c:pt idx="404">
                  <c:v>6601.1336574504403</c:v>
                </c:pt>
                <c:pt idx="405">
                  <c:v>4609.7302077167806</c:v>
                </c:pt>
                <c:pt idx="406">
                  <c:v>2549.8393377541979</c:v>
                </c:pt>
                <c:pt idx="407">
                  <c:v>500.48499398067861</c:v>
                </c:pt>
                <c:pt idx="408">
                  <c:v>-1533.064560509232</c:v>
                </c:pt>
                <c:pt idx="409">
                  <c:v>-3519.1997471483551</c:v>
                </c:pt>
                <c:pt idx="410">
                  <c:v>-5489.5301445038904</c:v>
                </c:pt>
                <c:pt idx="411">
                  <c:v>-7459.8605418594198</c:v>
                </c:pt>
                <c:pt idx="412">
                  <c:v>-9445.995728498423</c:v>
                </c:pt>
                <c:pt idx="413">
                  <c:v>-11421.594388948501</c:v>
                </c:pt>
                <c:pt idx="414">
                  <c:v>-13407.729575587649</c:v>
                </c:pt>
                <c:pt idx="415">
                  <c:v>-15388.596499132271</c:v>
                </c:pt>
                <c:pt idx="416">
                  <c:v>-17274.634686975089</c:v>
                </c:pt>
                <c:pt idx="417">
                  <c:v>-19155.404611723741</c:v>
                </c:pt>
                <c:pt idx="418">
                  <c:v>-20957.150590054101</c:v>
                </c:pt>
                <c:pt idx="419">
                  <c:v>-22653.5313064939</c:v>
                </c:pt>
                <c:pt idx="420">
                  <c:v>-24286.692865799261</c:v>
                </c:pt>
                <c:pt idx="421">
                  <c:v>-25846.098741781221</c:v>
                </c:pt>
                <c:pt idx="422">
                  <c:v>-27358.090249912289</c:v>
                </c:pt>
                <c:pt idx="423">
                  <c:v>-28827.93565328715</c:v>
                </c:pt>
                <c:pt idx="424">
                  <c:v>-30239.830162622071</c:v>
                </c:pt>
                <c:pt idx="425">
                  <c:v>-31562.164199350009</c:v>
                </c:pt>
                <c:pt idx="426">
                  <c:v>-32768.596447998141</c:v>
                </c:pt>
                <c:pt idx="427">
                  <c:v>-33906.541276417411</c:v>
                </c:pt>
                <c:pt idx="428">
                  <c:v>-34970.73042151281</c:v>
                </c:pt>
                <c:pt idx="429">
                  <c:v>-35934.822567812793</c:v>
                </c:pt>
                <c:pt idx="430">
                  <c:v>-36809.354241505353</c:v>
                </c:pt>
                <c:pt idx="431">
                  <c:v>-37573.252390212663</c:v>
                </c:pt>
                <c:pt idx="432">
                  <c:v>-38268.663118691133</c:v>
                </c:pt>
                <c:pt idx="433">
                  <c:v>-38916.65947931874</c:v>
                </c:pt>
                <c:pt idx="434">
                  <c:v>-39464.558841150203</c:v>
                </c:pt>
                <c:pt idx="435">
                  <c:v>-39943.970782752724</c:v>
                </c:pt>
                <c:pt idx="436">
                  <c:v>-40333.822251748243</c:v>
                </c:pt>
                <c:pt idx="437">
                  <c:v>-40634.113248136622</c:v>
                </c:pt>
                <c:pt idx="438">
                  <c:v>-40813.2341933508</c:v>
                </c:pt>
                <c:pt idx="439">
                  <c:v>-40892.258139768812</c:v>
                </c:pt>
                <c:pt idx="440">
                  <c:v>-40865.916824296262</c:v>
                </c:pt>
                <c:pt idx="441">
                  <c:v>-40723.673720743463</c:v>
                </c:pt>
                <c:pt idx="442">
                  <c:v>-40512.943196962377</c:v>
                </c:pt>
                <c:pt idx="443">
                  <c:v>-40202.115674384899</c:v>
                </c:pt>
                <c:pt idx="444">
                  <c:v>-39817.532468483907</c:v>
                </c:pt>
                <c:pt idx="445">
                  <c:v>-39301.242685219593</c:v>
                </c:pt>
                <c:pt idx="446">
                  <c:v>-38716.465481726424</c:v>
                </c:pt>
                <c:pt idx="447">
                  <c:v>-37999.981700869648</c:v>
                </c:pt>
                <c:pt idx="448">
                  <c:v>-37230.815289068043</c:v>
                </c:pt>
                <c:pt idx="449">
                  <c:v>-36324.674036808232</c:v>
                </c:pt>
                <c:pt idx="450">
                  <c:v>-35350.045364319572</c:v>
                </c:pt>
                <c:pt idx="451">
                  <c:v>-34301.661008507173</c:v>
                </c:pt>
                <c:pt idx="452">
                  <c:v>-33158.447916993631</c:v>
                </c:pt>
                <c:pt idx="453">
                  <c:v>-32041.5761409525</c:v>
                </c:pt>
                <c:pt idx="454">
                  <c:v>-30819.339103020749</c:v>
                </c:pt>
                <c:pt idx="455">
                  <c:v>-29486.468540103881</c:v>
                </c:pt>
                <c:pt idx="456">
                  <c:v>-28069.305767674301</c:v>
                </c:pt>
                <c:pt idx="457">
                  <c:v>-26567.850785732309</c:v>
                </c:pt>
                <c:pt idx="458">
                  <c:v>-24992.640120466702</c:v>
                </c:pt>
                <c:pt idx="459">
                  <c:v>-23338.40550878322</c:v>
                </c:pt>
                <c:pt idx="460">
                  <c:v>-21626.220003059909</c:v>
                </c:pt>
                <c:pt idx="461">
                  <c:v>-19887.69318186388</c:v>
                </c:pt>
                <c:pt idx="462">
                  <c:v>-18054.33762496616</c:v>
                </c:pt>
                <c:pt idx="463">
                  <c:v>-16205.17727878488</c:v>
                </c:pt>
                <c:pt idx="464">
                  <c:v>-14308.60256475293</c:v>
                </c:pt>
                <c:pt idx="465">
                  <c:v>-12343.54043049193</c:v>
                </c:pt>
                <c:pt idx="466">
                  <c:v>-10331.063928380059</c:v>
                </c:pt>
                <c:pt idx="467">
                  <c:v>-8302.7826369847207</c:v>
                </c:pt>
                <c:pt idx="468">
                  <c:v>-6269.2330824948194</c:v>
                </c:pt>
                <c:pt idx="469">
                  <c:v>-4283.0978958557098</c:v>
                </c:pt>
                <c:pt idx="470">
                  <c:v>-2275.8896568384621</c:v>
                </c:pt>
                <c:pt idx="471">
                  <c:v>-295.02273329387373</c:v>
                </c:pt>
                <c:pt idx="472">
                  <c:v>1654.2346116835081</c:v>
                </c:pt>
                <c:pt idx="473">
                  <c:v>3556.0775888100902</c:v>
                </c:pt>
                <c:pt idx="474">
                  <c:v>5384.1648826132023</c:v>
                </c:pt>
                <c:pt idx="475">
                  <c:v>7264.9348073616466</c:v>
                </c:pt>
                <c:pt idx="476">
                  <c:v>9203.6556261499245</c:v>
                </c:pt>
                <c:pt idx="477">
                  <c:v>11137.1081818437</c:v>
                </c:pt>
                <c:pt idx="478">
                  <c:v>13149.58468395546</c:v>
                </c:pt>
                <c:pt idx="479">
                  <c:v>15130.45160750007</c:v>
                </c:pt>
                <c:pt idx="480">
                  <c:v>17042.8311108157</c:v>
                </c:pt>
                <c:pt idx="481">
                  <c:v>18918.33277246965</c:v>
                </c:pt>
                <c:pt idx="482">
                  <c:v>20746.42006627276</c:v>
                </c:pt>
                <c:pt idx="483">
                  <c:v>22453.337308901529</c:v>
                </c:pt>
                <c:pt idx="484">
                  <c:v>24097.03539439608</c:v>
                </c:pt>
                <c:pt idx="485">
                  <c:v>25682.782585850669</c:v>
                </c:pt>
                <c:pt idx="486">
                  <c:v>27205.310620170749</c:v>
                </c:pt>
                <c:pt idx="487">
                  <c:v>28690.960812829329</c:v>
                </c:pt>
                <c:pt idx="488">
                  <c:v>30108.12358525876</c:v>
                </c:pt>
                <c:pt idx="489">
                  <c:v>31435.725885081269</c:v>
                </c:pt>
                <c:pt idx="490">
                  <c:v>32636.889870634801</c:v>
                </c:pt>
                <c:pt idx="491">
                  <c:v>33780.102962148543</c:v>
                </c:pt>
                <c:pt idx="492">
                  <c:v>34865.365159622532</c:v>
                </c:pt>
                <c:pt idx="493">
                  <c:v>35845.262095205668</c:v>
                </c:pt>
                <c:pt idx="494">
                  <c:v>36719.793768898176</c:v>
                </c:pt>
                <c:pt idx="495">
                  <c:v>37494.228443794593</c:v>
                </c:pt>
                <c:pt idx="496">
                  <c:v>38226.517013934812</c:v>
                </c:pt>
                <c:pt idx="497">
                  <c:v>38890.318163846132</c:v>
                </c:pt>
                <c:pt idx="498">
                  <c:v>39469.827104244723</c:v>
                </c:pt>
              </c:numCache>
            </c:numRef>
          </c:val>
          <c:smooth val="0"/>
          <c:extLst>
            <c:ext xmlns:c16="http://schemas.microsoft.com/office/drawing/2014/chart" uri="{C3380CC4-5D6E-409C-BE32-E72D297353CC}">
              <c16:uniqueId val="{00000001-2051-A746-9320-F195E98238CB}"/>
            </c:ext>
          </c:extLst>
        </c:ser>
        <c:ser>
          <c:idx val="2"/>
          <c:order val="2"/>
          <c:tx>
            <c:strRef>
              <c:f>Sheet1!$J$1</c:f>
              <c:strCache>
                <c:ptCount val="1"/>
                <c:pt idx="0">
                  <c:v>Vb</c:v>
                </c:pt>
              </c:strCache>
            </c:strRef>
          </c:tx>
          <c:spPr>
            <a:ln w="24765">
              <a:solidFill>
                <a:srgbClr val="99CC00"/>
              </a:solidFill>
              <a:prstDash val="solid"/>
            </a:ln>
          </c:spPr>
          <c:marker>
            <c:symbol val="none"/>
          </c:marker>
          <c:val>
            <c:numRef>
              <c:f>Sheet1!$J$2:$J$500</c:f>
              <c:numCache>
                <c:formatCode>General</c:formatCode>
                <c:ptCount val="499"/>
                <c:pt idx="0">
                  <c:v>-40126.603903363182</c:v>
                </c:pt>
                <c:pt idx="1">
                  <c:v>-40126.603903363182</c:v>
                </c:pt>
                <c:pt idx="2">
                  <c:v>-41367.572543409013</c:v>
                </c:pt>
                <c:pt idx="3">
                  <c:v>-42391.957034012601</c:v>
                </c:pt>
                <c:pt idx="4">
                  <c:v>-43375.3661449922</c:v>
                </c:pt>
                <c:pt idx="5">
                  <c:v>-44224.141865778198</c:v>
                </c:pt>
                <c:pt idx="6">
                  <c:v>-44985.113201655193</c:v>
                </c:pt>
                <c:pt idx="7">
                  <c:v>-45669.9874039446</c:v>
                </c:pt>
                <c:pt idx="8">
                  <c:v>-46226.0818417009</c:v>
                </c:pt>
                <c:pt idx="9">
                  <c:v>-46694.371894548312</c:v>
                </c:pt>
                <c:pt idx="10">
                  <c:v>-47109.979316450503</c:v>
                </c:pt>
                <c:pt idx="11">
                  <c:v>-47420.221476461513</c:v>
                </c:pt>
                <c:pt idx="12">
                  <c:v>-47619.244748921883</c:v>
                </c:pt>
                <c:pt idx="13">
                  <c:v>-47683.634631188543</c:v>
                </c:pt>
                <c:pt idx="14">
                  <c:v>-47613.391123261114</c:v>
                </c:pt>
                <c:pt idx="15">
                  <c:v>-47431.928727782994</c:v>
                </c:pt>
                <c:pt idx="16">
                  <c:v>-47115.832942111003</c:v>
                </c:pt>
                <c:pt idx="17">
                  <c:v>-46717.786397190743</c:v>
                </c:pt>
                <c:pt idx="18">
                  <c:v>-46120.7165798102</c:v>
                </c:pt>
                <c:pt idx="19">
                  <c:v>-45435.842377521003</c:v>
                </c:pt>
                <c:pt idx="20">
                  <c:v>-44575.359405413677</c:v>
                </c:pt>
                <c:pt idx="21">
                  <c:v>-43627.072048397713</c:v>
                </c:pt>
                <c:pt idx="22">
                  <c:v>-42550.004926848611</c:v>
                </c:pt>
                <c:pt idx="23">
                  <c:v>-41420.255174354199</c:v>
                </c:pt>
                <c:pt idx="24">
                  <c:v>-40167.579282987383</c:v>
                </c:pt>
                <c:pt idx="25">
                  <c:v>-38850.513509354103</c:v>
                </c:pt>
                <c:pt idx="26">
                  <c:v>-37469.057853454222</c:v>
                </c:pt>
                <c:pt idx="27">
                  <c:v>-36034.91956660898</c:v>
                </c:pt>
                <c:pt idx="28">
                  <c:v>-34530.537771836593</c:v>
                </c:pt>
                <c:pt idx="29">
                  <c:v>-32926.644340834187</c:v>
                </c:pt>
                <c:pt idx="30">
                  <c:v>-31223.239273601688</c:v>
                </c:pt>
                <c:pt idx="31">
                  <c:v>-29449.590698442102</c:v>
                </c:pt>
                <c:pt idx="32">
                  <c:v>-27553.015984410009</c:v>
                </c:pt>
                <c:pt idx="33">
                  <c:v>-25597.905013772041</c:v>
                </c:pt>
                <c:pt idx="34">
                  <c:v>-23584.257786528109</c:v>
                </c:pt>
                <c:pt idx="35">
                  <c:v>-21500.367051357101</c:v>
                </c:pt>
                <c:pt idx="36">
                  <c:v>-19357.9400595802</c:v>
                </c:pt>
                <c:pt idx="37">
                  <c:v>-17203.805816481999</c:v>
                </c:pt>
                <c:pt idx="38">
                  <c:v>-15008.696193759781</c:v>
                </c:pt>
                <c:pt idx="39">
                  <c:v>-12766.75756575271</c:v>
                </c:pt>
                <c:pt idx="40">
                  <c:v>-10554.0870660487</c:v>
                </c:pt>
                <c:pt idx="41">
                  <c:v>-8271.1730584175548</c:v>
                </c:pt>
                <c:pt idx="42">
                  <c:v>-6029.23443041052</c:v>
                </c:pt>
                <c:pt idx="43">
                  <c:v>-3734.6131714581702</c:v>
                </c:pt>
                <c:pt idx="44">
                  <c:v>-1422.43103552403</c:v>
                </c:pt>
                <c:pt idx="45">
                  <c:v>883.897474749504</c:v>
                </c:pt>
                <c:pt idx="46">
                  <c:v>3137.5433540777108</c:v>
                </c:pt>
                <c:pt idx="47">
                  <c:v>5367.77473076354</c:v>
                </c:pt>
                <c:pt idx="48">
                  <c:v>7568.7379791463973</c:v>
                </c:pt>
                <c:pt idx="49">
                  <c:v>9804.8229814928509</c:v>
                </c:pt>
                <c:pt idx="50">
                  <c:v>11999.932604215101</c:v>
                </c:pt>
                <c:pt idx="51">
                  <c:v>14230.16398090089</c:v>
                </c:pt>
                <c:pt idx="52">
                  <c:v>16454.541731926201</c:v>
                </c:pt>
                <c:pt idx="53">
                  <c:v>18643.7977289878</c:v>
                </c:pt>
                <c:pt idx="54">
                  <c:v>20809.63922340699</c:v>
                </c:pt>
                <c:pt idx="55">
                  <c:v>22922.798086881099</c:v>
                </c:pt>
                <c:pt idx="56">
                  <c:v>24954.006191106841</c:v>
                </c:pt>
                <c:pt idx="57">
                  <c:v>26932.53166438709</c:v>
                </c:pt>
                <c:pt idx="58">
                  <c:v>28817.39912709795</c:v>
                </c:pt>
                <c:pt idx="59">
                  <c:v>30649.583958863601</c:v>
                </c:pt>
                <c:pt idx="60">
                  <c:v>32429.086159683829</c:v>
                </c:pt>
                <c:pt idx="61">
                  <c:v>34138.344852577022</c:v>
                </c:pt>
                <c:pt idx="62">
                  <c:v>35730.531032258143</c:v>
                </c:pt>
                <c:pt idx="63">
                  <c:v>37252.473704012184</c:v>
                </c:pt>
                <c:pt idx="64">
                  <c:v>38698.319242178681</c:v>
                </c:pt>
                <c:pt idx="65">
                  <c:v>40038.799518454303</c:v>
                </c:pt>
                <c:pt idx="66">
                  <c:v>41273.914532839481</c:v>
                </c:pt>
                <c:pt idx="67">
                  <c:v>42397.810659673203</c:v>
                </c:pt>
                <c:pt idx="68">
                  <c:v>43469.024155561441</c:v>
                </c:pt>
                <c:pt idx="69">
                  <c:v>44317.799876347599</c:v>
                </c:pt>
                <c:pt idx="70">
                  <c:v>45084.624837885283</c:v>
                </c:pt>
                <c:pt idx="71">
                  <c:v>45781.206291495881</c:v>
                </c:pt>
                <c:pt idx="72">
                  <c:v>46308.032600949198</c:v>
                </c:pt>
                <c:pt idx="73">
                  <c:v>46764.6154024754</c:v>
                </c:pt>
                <c:pt idx="74">
                  <c:v>47150.95469607463</c:v>
                </c:pt>
                <c:pt idx="75">
                  <c:v>47420.221476461513</c:v>
                </c:pt>
                <c:pt idx="76">
                  <c:v>47589.976620619003</c:v>
                </c:pt>
                <c:pt idx="77">
                  <c:v>47636.805625903668</c:v>
                </c:pt>
                <c:pt idx="78">
                  <c:v>47543.147615334201</c:v>
                </c:pt>
                <c:pt idx="79">
                  <c:v>47338.270717213483</c:v>
                </c:pt>
                <c:pt idx="80">
                  <c:v>47045.589434183901</c:v>
                </c:pt>
                <c:pt idx="81">
                  <c:v>46618.274760960368</c:v>
                </c:pt>
                <c:pt idx="82">
                  <c:v>45997.790440937482</c:v>
                </c:pt>
                <c:pt idx="83">
                  <c:v>45289.501736006001</c:v>
                </c:pt>
                <c:pt idx="84">
                  <c:v>44429.018763899003</c:v>
                </c:pt>
                <c:pt idx="85">
                  <c:v>43469.024155561441</c:v>
                </c:pt>
                <c:pt idx="86">
                  <c:v>42409.51791099448</c:v>
                </c:pt>
                <c:pt idx="87">
                  <c:v>41285.621784160263</c:v>
                </c:pt>
                <c:pt idx="88">
                  <c:v>40085.628523739077</c:v>
                </c:pt>
                <c:pt idx="89">
                  <c:v>38838.806258032942</c:v>
                </c:pt>
                <c:pt idx="90">
                  <c:v>37498.325981756992</c:v>
                </c:pt>
                <c:pt idx="91">
                  <c:v>36081.7485718936</c:v>
                </c:pt>
                <c:pt idx="92">
                  <c:v>34612.488531085022</c:v>
                </c:pt>
                <c:pt idx="93">
                  <c:v>33014.448725743001</c:v>
                </c:pt>
                <c:pt idx="94">
                  <c:v>31305.190032849951</c:v>
                </c:pt>
                <c:pt idx="95">
                  <c:v>29513.980580708649</c:v>
                </c:pt>
                <c:pt idx="96">
                  <c:v>27623.2594923371</c:v>
                </c:pt>
                <c:pt idx="97">
                  <c:v>25656.441270377909</c:v>
                </c:pt>
                <c:pt idx="98">
                  <c:v>23631.086791812952</c:v>
                </c:pt>
                <c:pt idx="99">
                  <c:v>21564.756933623648</c:v>
                </c:pt>
                <c:pt idx="100">
                  <c:v>19416.476316186101</c:v>
                </c:pt>
                <c:pt idx="101">
                  <c:v>17250.634821766809</c:v>
                </c:pt>
                <c:pt idx="102">
                  <c:v>15037.9643220627</c:v>
                </c:pt>
                <c:pt idx="103">
                  <c:v>12784.31844273452</c:v>
                </c:pt>
                <c:pt idx="104">
                  <c:v>10554.0870660487</c:v>
                </c:pt>
                <c:pt idx="105">
                  <c:v>8253.6121814357703</c:v>
                </c:pt>
                <c:pt idx="106">
                  <c:v>5976.5517994652</c:v>
                </c:pt>
                <c:pt idx="107">
                  <c:v>3664.3696635310512</c:v>
                </c:pt>
                <c:pt idx="108">
                  <c:v>1363.89477891811</c:v>
                </c:pt>
                <c:pt idx="109">
                  <c:v>-936.58010569483838</c:v>
                </c:pt>
                <c:pt idx="110">
                  <c:v>-3172.6651080412612</c:v>
                </c:pt>
                <c:pt idx="111">
                  <c:v>-5391.1892334059403</c:v>
                </c:pt>
                <c:pt idx="112">
                  <c:v>-7580.4452304676197</c:v>
                </c:pt>
                <c:pt idx="113">
                  <c:v>-9804.8229814928509</c:v>
                </c:pt>
                <c:pt idx="114">
                  <c:v>-12017.49348119694</c:v>
                </c:pt>
                <c:pt idx="115">
                  <c:v>-14230.16398090089</c:v>
                </c:pt>
                <c:pt idx="116">
                  <c:v>-16448.688106265621</c:v>
                </c:pt>
                <c:pt idx="117">
                  <c:v>-18637.944103327321</c:v>
                </c:pt>
                <c:pt idx="118">
                  <c:v>-20797.931972085909</c:v>
                </c:pt>
                <c:pt idx="119">
                  <c:v>-22916.944461220672</c:v>
                </c:pt>
                <c:pt idx="120">
                  <c:v>-24954.006191106841</c:v>
                </c:pt>
                <c:pt idx="121">
                  <c:v>-26938.385290047801</c:v>
                </c:pt>
                <c:pt idx="122">
                  <c:v>-28858.374506722201</c:v>
                </c:pt>
                <c:pt idx="123">
                  <c:v>-30690.559338487499</c:v>
                </c:pt>
                <c:pt idx="124">
                  <c:v>-32499.32966761084</c:v>
                </c:pt>
                <c:pt idx="125">
                  <c:v>-34208.588360504</c:v>
                </c:pt>
                <c:pt idx="126">
                  <c:v>-35818.335417167</c:v>
                </c:pt>
                <c:pt idx="127">
                  <c:v>-37316.863586278712</c:v>
                </c:pt>
                <c:pt idx="128">
                  <c:v>-38751.001873123903</c:v>
                </c:pt>
                <c:pt idx="129">
                  <c:v>-40091.482149399781</c:v>
                </c:pt>
                <c:pt idx="130">
                  <c:v>-41338.30441510598</c:v>
                </c:pt>
                <c:pt idx="131">
                  <c:v>-42368.542531370404</c:v>
                </c:pt>
                <c:pt idx="132">
                  <c:v>-43351.951642349813</c:v>
                </c:pt>
                <c:pt idx="133">
                  <c:v>-44200.727363135513</c:v>
                </c:pt>
                <c:pt idx="134">
                  <c:v>-44955.845073352313</c:v>
                </c:pt>
                <c:pt idx="135">
                  <c:v>-45652.426526962801</c:v>
                </c:pt>
                <c:pt idx="136">
                  <c:v>-46202.667339058513</c:v>
                </c:pt>
                <c:pt idx="137">
                  <c:v>-46688.518268887703</c:v>
                </c:pt>
                <c:pt idx="138">
                  <c:v>-47109.979316450503</c:v>
                </c:pt>
                <c:pt idx="139">
                  <c:v>-47426.075102122377</c:v>
                </c:pt>
                <c:pt idx="140">
                  <c:v>-47630.952000243196</c:v>
                </c:pt>
                <c:pt idx="141">
                  <c:v>-47683.634631188543</c:v>
                </c:pt>
                <c:pt idx="142">
                  <c:v>-47625.0983745825</c:v>
                </c:pt>
                <c:pt idx="143">
                  <c:v>-47437.782353443603</c:v>
                </c:pt>
                <c:pt idx="144">
                  <c:v>-47139.247444753033</c:v>
                </c:pt>
                <c:pt idx="145">
                  <c:v>-46723.640022851177</c:v>
                </c:pt>
                <c:pt idx="146">
                  <c:v>-46144.131082452594</c:v>
                </c:pt>
                <c:pt idx="147">
                  <c:v>-45447.549628842011</c:v>
                </c:pt>
                <c:pt idx="148">
                  <c:v>-44610.481159377312</c:v>
                </c:pt>
                <c:pt idx="149">
                  <c:v>-43650.486551040231</c:v>
                </c:pt>
                <c:pt idx="150">
                  <c:v>-42573.419429491012</c:v>
                </c:pt>
                <c:pt idx="151">
                  <c:v>-41437.816051336202</c:v>
                </c:pt>
                <c:pt idx="152">
                  <c:v>-40179.286534308703</c:v>
                </c:pt>
                <c:pt idx="153">
                  <c:v>-38868.0743863358</c:v>
                </c:pt>
                <c:pt idx="154">
                  <c:v>-37480.765104775033</c:v>
                </c:pt>
                <c:pt idx="155">
                  <c:v>-36034.91956660898</c:v>
                </c:pt>
                <c:pt idx="156">
                  <c:v>-34524.684146176012</c:v>
                </c:pt>
                <c:pt idx="157">
                  <c:v>-32914.937089512983</c:v>
                </c:pt>
                <c:pt idx="158">
                  <c:v>-31217.385647941101</c:v>
                </c:pt>
                <c:pt idx="159">
                  <c:v>-29443.7370727815</c:v>
                </c:pt>
                <c:pt idx="160">
                  <c:v>-27553.015984410009</c:v>
                </c:pt>
                <c:pt idx="161">
                  <c:v>-25592.051388111409</c:v>
                </c:pt>
                <c:pt idx="162">
                  <c:v>-23584.257786528109</c:v>
                </c:pt>
                <c:pt idx="163">
                  <c:v>-21506.2206770177</c:v>
                </c:pt>
                <c:pt idx="164">
                  <c:v>-19357.9400595802</c:v>
                </c:pt>
                <c:pt idx="165">
                  <c:v>-17197.952190821448</c:v>
                </c:pt>
                <c:pt idx="166">
                  <c:v>-14991.135316778</c:v>
                </c:pt>
                <c:pt idx="167">
                  <c:v>-12749.196688771</c:v>
                </c:pt>
                <c:pt idx="168">
                  <c:v>-10530.6725634063</c:v>
                </c:pt>
                <c:pt idx="169">
                  <c:v>-8265.3194327569508</c:v>
                </c:pt>
                <c:pt idx="170">
                  <c:v>-6005.8199277681524</c:v>
                </c:pt>
                <c:pt idx="171">
                  <c:v>-3711.1986688157931</c:v>
                </c:pt>
                <c:pt idx="172">
                  <c:v>-1393.1629072210701</c:v>
                </c:pt>
                <c:pt idx="173">
                  <c:v>901.45835173128307</c:v>
                </c:pt>
                <c:pt idx="174">
                  <c:v>3160.9578567200801</c:v>
                </c:pt>
                <c:pt idx="175">
                  <c:v>5385.33560774532</c:v>
                </c:pt>
                <c:pt idx="176">
                  <c:v>7586.2988561281763</c:v>
                </c:pt>
                <c:pt idx="177">
                  <c:v>9810.6766071534403</c:v>
                </c:pt>
                <c:pt idx="178">
                  <c:v>12011.63985553633</c:v>
                </c:pt>
                <c:pt idx="179">
                  <c:v>14230.16398090089</c:v>
                </c:pt>
                <c:pt idx="180">
                  <c:v>16466.24898324746</c:v>
                </c:pt>
                <c:pt idx="181">
                  <c:v>18661.358605969621</c:v>
                </c:pt>
                <c:pt idx="182">
                  <c:v>20838.907351710121</c:v>
                </c:pt>
                <c:pt idx="183">
                  <c:v>22963.773466505299</c:v>
                </c:pt>
                <c:pt idx="184">
                  <c:v>25000.835196391599</c:v>
                </c:pt>
                <c:pt idx="185">
                  <c:v>26967.653418350699</c:v>
                </c:pt>
                <c:pt idx="186">
                  <c:v>28864.228132382821</c:v>
                </c:pt>
                <c:pt idx="187">
                  <c:v>30690.559338487499</c:v>
                </c:pt>
                <c:pt idx="188">
                  <c:v>32481.768790629169</c:v>
                </c:pt>
                <c:pt idx="189">
                  <c:v>34173.466606540402</c:v>
                </c:pt>
                <c:pt idx="190">
                  <c:v>35771.506411882197</c:v>
                </c:pt>
                <c:pt idx="191">
                  <c:v>37293.449083636267</c:v>
                </c:pt>
                <c:pt idx="192">
                  <c:v>38739.294621802583</c:v>
                </c:pt>
                <c:pt idx="193">
                  <c:v>40068.067646757183</c:v>
                </c:pt>
                <c:pt idx="194">
                  <c:v>41303.182661142411</c:v>
                </c:pt>
                <c:pt idx="195">
                  <c:v>42427.078787976199</c:v>
                </c:pt>
                <c:pt idx="196">
                  <c:v>43509.999535185802</c:v>
                </c:pt>
                <c:pt idx="197">
                  <c:v>44352.921630311183</c:v>
                </c:pt>
                <c:pt idx="198">
                  <c:v>45102.185714867082</c:v>
                </c:pt>
                <c:pt idx="199">
                  <c:v>45775.352665835198</c:v>
                </c:pt>
                <c:pt idx="200">
                  <c:v>46302.178975288603</c:v>
                </c:pt>
                <c:pt idx="201">
                  <c:v>46752.908151154203</c:v>
                </c:pt>
                <c:pt idx="202">
                  <c:v>47127.5401934322</c:v>
                </c:pt>
                <c:pt idx="203">
                  <c:v>47396.806973819403</c:v>
                </c:pt>
                <c:pt idx="204">
                  <c:v>47543.147615334201</c:v>
                </c:pt>
                <c:pt idx="205">
                  <c:v>47601.6838719402</c:v>
                </c:pt>
                <c:pt idx="206">
                  <c:v>47508.025861370683</c:v>
                </c:pt>
                <c:pt idx="207">
                  <c:v>47297.295337589167</c:v>
                </c:pt>
                <c:pt idx="208">
                  <c:v>47010.467680220267</c:v>
                </c:pt>
                <c:pt idx="209">
                  <c:v>46577.299381336183</c:v>
                </c:pt>
                <c:pt idx="210">
                  <c:v>45939.254184331767</c:v>
                </c:pt>
                <c:pt idx="211">
                  <c:v>45219.25822807903</c:v>
                </c:pt>
                <c:pt idx="212">
                  <c:v>44335.360753329413</c:v>
                </c:pt>
                <c:pt idx="213">
                  <c:v>43381.219770652599</c:v>
                </c:pt>
                <c:pt idx="214">
                  <c:v>42321.713526085477</c:v>
                </c:pt>
                <c:pt idx="215">
                  <c:v>41197.817399251711</c:v>
                </c:pt>
                <c:pt idx="216">
                  <c:v>40009.531390151198</c:v>
                </c:pt>
                <c:pt idx="217">
                  <c:v>38751.001873123903</c:v>
                </c:pt>
                <c:pt idx="218">
                  <c:v>37428.08247383</c:v>
                </c:pt>
                <c:pt idx="219">
                  <c:v>36011.505063966477</c:v>
                </c:pt>
                <c:pt idx="220">
                  <c:v>34530.537771836593</c:v>
                </c:pt>
                <c:pt idx="221">
                  <c:v>32920.790715173593</c:v>
                </c:pt>
                <c:pt idx="222">
                  <c:v>31211.532022280498</c:v>
                </c:pt>
                <c:pt idx="223">
                  <c:v>29402.761693157321</c:v>
                </c:pt>
                <c:pt idx="224">
                  <c:v>27512.0406047859</c:v>
                </c:pt>
                <c:pt idx="225">
                  <c:v>25533.515131505501</c:v>
                </c:pt>
                <c:pt idx="226">
                  <c:v>23514.014278600909</c:v>
                </c:pt>
                <c:pt idx="227">
                  <c:v>21435.977169090609</c:v>
                </c:pt>
                <c:pt idx="228">
                  <c:v>19293.550177313551</c:v>
                </c:pt>
                <c:pt idx="229">
                  <c:v>17139.4159342155</c:v>
                </c:pt>
                <c:pt idx="230">
                  <c:v>14920.891808850911</c:v>
                </c:pt>
                <c:pt idx="231">
                  <c:v>12678.953180843781</c:v>
                </c:pt>
                <c:pt idx="232">
                  <c:v>10442.868178497371</c:v>
                </c:pt>
                <c:pt idx="233">
                  <c:v>8148.2469195451004</c:v>
                </c:pt>
                <c:pt idx="234">
                  <c:v>5865.3329119139344</c:v>
                </c:pt>
                <c:pt idx="235">
                  <c:v>3559.0044016403899</c:v>
                </c:pt>
                <c:pt idx="236">
                  <c:v>1252.67589136684</c:v>
                </c:pt>
                <c:pt idx="237">
                  <c:v>-1047.7989932461001</c:v>
                </c:pt>
                <c:pt idx="238">
                  <c:v>-3301.444872574305</c:v>
                </c:pt>
                <c:pt idx="239">
                  <c:v>-5514.1153722783602</c:v>
                </c:pt>
                <c:pt idx="240">
                  <c:v>-7709.2249950006444</c:v>
                </c:pt>
                <c:pt idx="241">
                  <c:v>-9939.4563716864177</c:v>
                </c:pt>
                <c:pt idx="242">
                  <c:v>-12157.98049705111</c:v>
                </c:pt>
                <c:pt idx="243">
                  <c:v>-14370.650996755079</c:v>
                </c:pt>
                <c:pt idx="244">
                  <c:v>-16595.028747780401</c:v>
                </c:pt>
                <c:pt idx="245">
                  <c:v>-18766.723867860299</c:v>
                </c:pt>
                <c:pt idx="246">
                  <c:v>-20926.711736619</c:v>
                </c:pt>
                <c:pt idx="247">
                  <c:v>-23039.870600093</c:v>
                </c:pt>
                <c:pt idx="248">
                  <c:v>-25076.9323299793</c:v>
                </c:pt>
                <c:pt idx="249">
                  <c:v>-27049.604177598951</c:v>
                </c:pt>
                <c:pt idx="250">
                  <c:v>-28963.739768612901</c:v>
                </c:pt>
                <c:pt idx="251">
                  <c:v>-30807.6318516996</c:v>
                </c:pt>
                <c:pt idx="252">
                  <c:v>-32604.694929501551</c:v>
                </c:pt>
                <c:pt idx="253">
                  <c:v>-34308.099996733967</c:v>
                </c:pt>
                <c:pt idx="254">
                  <c:v>-35900.286176415277</c:v>
                </c:pt>
                <c:pt idx="255">
                  <c:v>-37398.814345527011</c:v>
                </c:pt>
                <c:pt idx="256">
                  <c:v>-38821.245381050983</c:v>
                </c:pt>
                <c:pt idx="257">
                  <c:v>-40155.8720316662</c:v>
                </c:pt>
                <c:pt idx="258">
                  <c:v>-41408.547923032987</c:v>
                </c:pt>
                <c:pt idx="259">
                  <c:v>-42421.225162315262</c:v>
                </c:pt>
                <c:pt idx="260">
                  <c:v>-43422.195150276901</c:v>
                </c:pt>
                <c:pt idx="261">
                  <c:v>-44253.409994081077</c:v>
                </c:pt>
                <c:pt idx="262">
                  <c:v>-45008.527704297587</c:v>
                </c:pt>
                <c:pt idx="263">
                  <c:v>-45687.548280926312</c:v>
                </c:pt>
                <c:pt idx="264">
                  <c:v>-46237.789093022111</c:v>
                </c:pt>
                <c:pt idx="265">
                  <c:v>-46723.640022851177</c:v>
                </c:pt>
                <c:pt idx="266">
                  <c:v>-47133.39381909278</c:v>
                </c:pt>
                <c:pt idx="267">
                  <c:v>-47455.34323042538</c:v>
                </c:pt>
                <c:pt idx="268">
                  <c:v>-47642.659251564277</c:v>
                </c:pt>
                <c:pt idx="269">
                  <c:v>-47689.488256849261</c:v>
                </c:pt>
                <c:pt idx="270">
                  <c:v>-47636.805625903668</c:v>
                </c:pt>
                <c:pt idx="271">
                  <c:v>-47443.635979104198</c:v>
                </c:pt>
                <c:pt idx="272">
                  <c:v>-47127.5401934322</c:v>
                </c:pt>
                <c:pt idx="273">
                  <c:v>-46711.932771530082</c:v>
                </c:pt>
                <c:pt idx="274">
                  <c:v>-46114.862954149612</c:v>
                </c:pt>
                <c:pt idx="275">
                  <c:v>-45406.574249217912</c:v>
                </c:pt>
                <c:pt idx="276">
                  <c:v>-44557.7985284319</c:v>
                </c:pt>
                <c:pt idx="277">
                  <c:v>-43597.803920094702</c:v>
                </c:pt>
                <c:pt idx="278">
                  <c:v>-42520.736798545593</c:v>
                </c:pt>
                <c:pt idx="279">
                  <c:v>-41367.572543409013</c:v>
                </c:pt>
                <c:pt idx="280">
                  <c:v>-40109.0430263815</c:v>
                </c:pt>
                <c:pt idx="281">
                  <c:v>-38791.977252748213</c:v>
                </c:pt>
                <c:pt idx="282">
                  <c:v>-37398.814345527011</c:v>
                </c:pt>
                <c:pt idx="283">
                  <c:v>-35941.261556039382</c:v>
                </c:pt>
                <c:pt idx="284">
                  <c:v>-34413.465258624703</c:v>
                </c:pt>
                <c:pt idx="285">
                  <c:v>-32797.864576301203</c:v>
                </c:pt>
                <c:pt idx="286">
                  <c:v>-31082.75225774735</c:v>
                </c:pt>
                <c:pt idx="287">
                  <c:v>-29303.250056927151</c:v>
                </c:pt>
                <c:pt idx="288">
                  <c:v>-27406.675342895109</c:v>
                </c:pt>
                <c:pt idx="289">
                  <c:v>-25428.149869614801</c:v>
                </c:pt>
                <c:pt idx="290">
                  <c:v>-23420.35626803141</c:v>
                </c:pt>
                <c:pt idx="291">
                  <c:v>-21324.7582815393</c:v>
                </c:pt>
                <c:pt idx="292">
                  <c:v>-19158.916787120052</c:v>
                </c:pt>
                <c:pt idx="293">
                  <c:v>-17004.782544021909</c:v>
                </c:pt>
                <c:pt idx="294">
                  <c:v>-14803.81929563899</c:v>
                </c:pt>
                <c:pt idx="295">
                  <c:v>-12567.73429329262</c:v>
                </c:pt>
                <c:pt idx="296">
                  <c:v>-10372.624670570311</c:v>
                </c:pt>
                <c:pt idx="297">
                  <c:v>-8118.9787912421016</c:v>
                </c:pt>
                <c:pt idx="298">
                  <c:v>-5877.0401632351104</c:v>
                </c:pt>
                <c:pt idx="299">
                  <c:v>-3576.5652786221599</c:v>
                </c:pt>
                <c:pt idx="300">
                  <c:v>-1270.2367683486209</c:v>
                </c:pt>
                <c:pt idx="301">
                  <c:v>1036.0917419249099</c:v>
                </c:pt>
                <c:pt idx="302">
                  <c:v>3319.00574955608</c:v>
                </c:pt>
                <c:pt idx="303">
                  <c:v>5555.0907519025104</c:v>
                </c:pt>
                <c:pt idx="304">
                  <c:v>7767.761251606581</c:v>
                </c:pt>
                <c:pt idx="305">
                  <c:v>10003.846253952999</c:v>
                </c:pt>
                <c:pt idx="306">
                  <c:v>12187.24862535411</c:v>
                </c:pt>
                <c:pt idx="307">
                  <c:v>14411.62637637931</c:v>
                </c:pt>
                <c:pt idx="308">
                  <c:v>16630.150501743901</c:v>
                </c:pt>
                <c:pt idx="309">
                  <c:v>18801.845621823901</c:v>
                </c:pt>
                <c:pt idx="310">
                  <c:v>20955.979864922021</c:v>
                </c:pt>
                <c:pt idx="311">
                  <c:v>23063.285102735452</c:v>
                </c:pt>
                <c:pt idx="312">
                  <c:v>25088.639581300409</c:v>
                </c:pt>
                <c:pt idx="313">
                  <c:v>27049.604177598951</c:v>
                </c:pt>
                <c:pt idx="314">
                  <c:v>28940.325265970499</c:v>
                </c:pt>
                <c:pt idx="315">
                  <c:v>30772.510097735951</c:v>
                </c:pt>
                <c:pt idx="316">
                  <c:v>32569.573175538</c:v>
                </c:pt>
                <c:pt idx="317">
                  <c:v>34261.270991449303</c:v>
                </c:pt>
                <c:pt idx="318">
                  <c:v>35865.164422451577</c:v>
                </c:pt>
                <c:pt idx="319">
                  <c:v>37375.399842884603</c:v>
                </c:pt>
                <c:pt idx="320">
                  <c:v>38809.538129729903</c:v>
                </c:pt>
                <c:pt idx="321">
                  <c:v>40144.164780345003</c:v>
                </c:pt>
                <c:pt idx="322">
                  <c:v>41373.426169069477</c:v>
                </c:pt>
                <c:pt idx="323">
                  <c:v>42509.029547224512</c:v>
                </c:pt>
                <c:pt idx="324">
                  <c:v>43586.096668773484</c:v>
                </c:pt>
                <c:pt idx="325">
                  <c:v>44405.604261256543</c:v>
                </c:pt>
                <c:pt idx="326">
                  <c:v>45166.575597133597</c:v>
                </c:pt>
                <c:pt idx="327">
                  <c:v>45816.328045459413</c:v>
                </c:pt>
                <c:pt idx="328">
                  <c:v>46337.300729252143</c:v>
                </c:pt>
                <c:pt idx="329">
                  <c:v>46788.029905117583</c:v>
                </c:pt>
                <c:pt idx="330">
                  <c:v>47162.661947395667</c:v>
                </c:pt>
                <c:pt idx="331">
                  <c:v>47420.221476461513</c:v>
                </c:pt>
                <c:pt idx="332">
                  <c:v>47572.415743637182</c:v>
                </c:pt>
                <c:pt idx="333">
                  <c:v>47625.0983745825</c:v>
                </c:pt>
                <c:pt idx="334">
                  <c:v>47531.440364013077</c:v>
                </c:pt>
                <c:pt idx="335">
                  <c:v>47326.563465892177</c:v>
                </c:pt>
                <c:pt idx="336">
                  <c:v>47010.467680220267</c:v>
                </c:pt>
                <c:pt idx="337">
                  <c:v>46577.299381336183</c:v>
                </c:pt>
                <c:pt idx="338">
                  <c:v>45921.693307350077</c:v>
                </c:pt>
                <c:pt idx="339">
                  <c:v>45178.282848454903</c:v>
                </c:pt>
                <c:pt idx="340">
                  <c:v>44311.946250687011</c:v>
                </c:pt>
                <c:pt idx="341">
                  <c:v>43351.951642349813</c:v>
                </c:pt>
                <c:pt idx="342">
                  <c:v>42280.738146461183</c:v>
                </c:pt>
                <c:pt idx="343">
                  <c:v>41145.134768306401</c:v>
                </c:pt>
                <c:pt idx="344">
                  <c:v>39933.434256563683</c:v>
                </c:pt>
                <c:pt idx="345">
                  <c:v>38674.904739536199</c:v>
                </c:pt>
                <c:pt idx="346">
                  <c:v>37322.7172119393</c:v>
                </c:pt>
                <c:pt idx="347">
                  <c:v>35923.700679057598</c:v>
                </c:pt>
                <c:pt idx="348">
                  <c:v>34442.733386927583</c:v>
                </c:pt>
                <c:pt idx="349">
                  <c:v>32821.279078943502</c:v>
                </c:pt>
                <c:pt idx="350">
                  <c:v>31117.874011711021</c:v>
                </c:pt>
                <c:pt idx="351">
                  <c:v>29320.81093390895</c:v>
                </c:pt>
                <c:pt idx="352">
                  <c:v>27430.089845537601</c:v>
                </c:pt>
                <c:pt idx="353">
                  <c:v>25463.271623578399</c:v>
                </c:pt>
                <c:pt idx="354">
                  <c:v>23437.917145013329</c:v>
                </c:pt>
                <c:pt idx="355">
                  <c:v>21354.026409842299</c:v>
                </c:pt>
                <c:pt idx="356">
                  <c:v>19188.184915423029</c:v>
                </c:pt>
                <c:pt idx="357">
                  <c:v>17016.489795343121</c:v>
                </c:pt>
                <c:pt idx="358">
                  <c:v>14797.965669978361</c:v>
                </c:pt>
                <c:pt idx="359">
                  <c:v>12515.05166234719</c:v>
                </c:pt>
                <c:pt idx="360">
                  <c:v>10284.820285661381</c:v>
                </c:pt>
                <c:pt idx="361">
                  <c:v>7990.1990267091151</c:v>
                </c:pt>
                <c:pt idx="362">
                  <c:v>5718.9922703991124</c:v>
                </c:pt>
                <c:pt idx="363">
                  <c:v>3430.2246371073402</c:v>
                </c:pt>
                <c:pt idx="364">
                  <c:v>1135.603378154987</c:v>
                </c:pt>
                <c:pt idx="365">
                  <c:v>-1159.01788079736</c:v>
                </c:pt>
                <c:pt idx="366">
                  <c:v>-3406.8101344649722</c:v>
                </c:pt>
                <c:pt idx="367">
                  <c:v>-5642.8951368114131</c:v>
                </c:pt>
                <c:pt idx="368">
                  <c:v>-7843.8583851942794</c:v>
                </c:pt>
                <c:pt idx="369">
                  <c:v>-10103.357890182981</c:v>
                </c:pt>
                <c:pt idx="370">
                  <c:v>-12327.73564120831</c:v>
                </c:pt>
                <c:pt idx="371">
                  <c:v>-14552.11339223351</c:v>
                </c:pt>
                <c:pt idx="372">
                  <c:v>-16782.3447689194</c:v>
                </c:pt>
                <c:pt idx="373">
                  <c:v>-18954.039888999301</c:v>
                </c:pt>
                <c:pt idx="374">
                  <c:v>-21119.881383418629</c:v>
                </c:pt>
                <c:pt idx="375">
                  <c:v>-23227.186621232009</c:v>
                </c:pt>
                <c:pt idx="376">
                  <c:v>-25252.541099797101</c:v>
                </c:pt>
                <c:pt idx="377">
                  <c:v>-27231.066573077351</c:v>
                </c:pt>
                <c:pt idx="378">
                  <c:v>-29151.055789751848</c:v>
                </c:pt>
                <c:pt idx="379">
                  <c:v>-30971.53337019615</c:v>
                </c:pt>
                <c:pt idx="380">
                  <c:v>-32762.742822337601</c:v>
                </c:pt>
                <c:pt idx="381">
                  <c:v>-34477.855140891203</c:v>
                </c:pt>
                <c:pt idx="382">
                  <c:v>-36052.480443590677</c:v>
                </c:pt>
                <c:pt idx="383">
                  <c:v>-37551.008612702411</c:v>
                </c:pt>
                <c:pt idx="384">
                  <c:v>-38955.878771244803</c:v>
                </c:pt>
                <c:pt idx="385">
                  <c:v>-40290.505421859591</c:v>
                </c:pt>
                <c:pt idx="386">
                  <c:v>-41513.913184923593</c:v>
                </c:pt>
                <c:pt idx="387">
                  <c:v>-42514.8831728851</c:v>
                </c:pt>
                <c:pt idx="388">
                  <c:v>-43492.438658204213</c:v>
                </c:pt>
                <c:pt idx="389">
                  <c:v>-44311.946250687011</c:v>
                </c:pt>
                <c:pt idx="390">
                  <c:v>-45072.917586564101</c:v>
                </c:pt>
                <c:pt idx="391">
                  <c:v>-45746.084537532312</c:v>
                </c:pt>
                <c:pt idx="392">
                  <c:v>-46290.471723967174</c:v>
                </c:pt>
                <c:pt idx="393">
                  <c:v>-46747.054525493681</c:v>
                </c:pt>
                <c:pt idx="394">
                  <c:v>-47145.101070413883</c:v>
                </c:pt>
                <c:pt idx="395">
                  <c:v>-47443.635979104198</c:v>
                </c:pt>
                <c:pt idx="396">
                  <c:v>-47625.0983745825</c:v>
                </c:pt>
                <c:pt idx="397">
                  <c:v>-47677.781005527882</c:v>
                </c:pt>
                <c:pt idx="398">
                  <c:v>-47601.6838719402</c:v>
                </c:pt>
                <c:pt idx="399">
                  <c:v>-47402.660599480012</c:v>
                </c:pt>
                <c:pt idx="400">
                  <c:v>-47074.857562486912</c:v>
                </c:pt>
                <c:pt idx="401">
                  <c:v>-46665.103766245193</c:v>
                </c:pt>
                <c:pt idx="402">
                  <c:v>-46050.473071883083</c:v>
                </c:pt>
                <c:pt idx="403">
                  <c:v>-45342.184366951376</c:v>
                </c:pt>
                <c:pt idx="404">
                  <c:v>-44487.555020504777</c:v>
                </c:pt>
                <c:pt idx="405">
                  <c:v>-43527.560412167593</c:v>
                </c:pt>
                <c:pt idx="406">
                  <c:v>-42438.786039297513</c:v>
                </c:pt>
                <c:pt idx="407">
                  <c:v>-41297.329035481802</c:v>
                </c:pt>
                <c:pt idx="408">
                  <c:v>-40044.653144114884</c:v>
                </c:pt>
                <c:pt idx="409">
                  <c:v>-38710.026493499812</c:v>
                </c:pt>
                <c:pt idx="410">
                  <c:v>-37334.424463260482</c:v>
                </c:pt>
                <c:pt idx="411">
                  <c:v>-35871.018048112302</c:v>
                </c:pt>
                <c:pt idx="412">
                  <c:v>-34343.221750697368</c:v>
                </c:pt>
                <c:pt idx="413">
                  <c:v>-32715.913817052809</c:v>
                </c:pt>
                <c:pt idx="414">
                  <c:v>-30994.9478728385</c:v>
                </c:pt>
                <c:pt idx="415">
                  <c:v>-29221.299297678899</c:v>
                </c:pt>
                <c:pt idx="416">
                  <c:v>-27336.431834968109</c:v>
                </c:pt>
                <c:pt idx="417">
                  <c:v>-25369.6136130089</c:v>
                </c:pt>
                <c:pt idx="418">
                  <c:v>-23367.673637086049</c:v>
                </c:pt>
                <c:pt idx="419">
                  <c:v>-21289.636527575571</c:v>
                </c:pt>
                <c:pt idx="420">
                  <c:v>-19147.2095357988</c:v>
                </c:pt>
                <c:pt idx="421">
                  <c:v>-16998.9289183613</c:v>
                </c:pt>
                <c:pt idx="422">
                  <c:v>-14792.112044317821</c:v>
                </c:pt>
                <c:pt idx="423">
                  <c:v>-12550.17341631083</c:v>
                </c:pt>
                <c:pt idx="424">
                  <c:v>-10325.795665285579</c:v>
                </c:pt>
                <c:pt idx="425">
                  <c:v>-8048.7352833150198</c:v>
                </c:pt>
                <c:pt idx="426">
                  <c:v>-5783.382152665642</c:v>
                </c:pt>
                <c:pt idx="427">
                  <c:v>-3488.760893713265</c:v>
                </c:pt>
                <c:pt idx="428">
                  <c:v>-1176.5787577791409</c:v>
                </c:pt>
                <c:pt idx="429">
                  <c:v>1106.3352498520201</c:v>
                </c:pt>
                <c:pt idx="430">
                  <c:v>3371.6883805014199</c:v>
                </c:pt>
                <c:pt idx="431">
                  <c:v>5601.9197571872364</c:v>
                </c:pt>
                <c:pt idx="432">
                  <c:v>7814.5902568913134</c:v>
                </c:pt>
                <c:pt idx="433">
                  <c:v>10062.3825105589</c:v>
                </c:pt>
                <c:pt idx="434">
                  <c:v>12257.492133281159</c:v>
                </c:pt>
                <c:pt idx="435">
                  <c:v>14493.577135627551</c:v>
                </c:pt>
                <c:pt idx="436">
                  <c:v>16712.101260992109</c:v>
                </c:pt>
                <c:pt idx="437">
                  <c:v>18901.3572580539</c:v>
                </c:pt>
                <c:pt idx="438">
                  <c:v>21049.637875491499</c:v>
                </c:pt>
                <c:pt idx="439">
                  <c:v>23139.382236323101</c:v>
                </c:pt>
                <c:pt idx="440">
                  <c:v>25164.7367148882</c:v>
                </c:pt>
                <c:pt idx="441">
                  <c:v>27131.554936847209</c:v>
                </c:pt>
                <c:pt idx="442">
                  <c:v>29033.983276539959</c:v>
                </c:pt>
                <c:pt idx="443">
                  <c:v>30854.4608569843</c:v>
                </c:pt>
                <c:pt idx="444">
                  <c:v>32633.9630578045</c:v>
                </c:pt>
                <c:pt idx="445">
                  <c:v>34337.368125036999</c:v>
                </c:pt>
                <c:pt idx="446">
                  <c:v>35923.700679057598</c:v>
                </c:pt>
                <c:pt idx="447">
                  <c:v>37439.789725151117</c:v>
                </c:pt>
                <c:pt idx="448">
                  <c:v>38868.0743863358</c:v>
                </c:pt>
                <c:pt idx="449">
                  <c:v>40190.993785629573</c:v>
                </c:pt>
                <c:pt idx="450">
                  <c:v>41408.547923032987</c:v>
                </c:pt>
                <c:pt idx="451">
                  <c:v>42520.736798545593</c:v>
                </c:pt>
                <c:pt idx="452">
                  <c:v>43568.535791791583</c:v>
                </c:pt>
                <c:pt idx="453">
                  <c:v>44417.311512577711</c:v>
                </c:pt>
                <c:pt idx="454">
                  <c:v>45178.282848454903</c:v>
                </c:pt>
                <c:pt idx="455">
                  <c:v>45863.157050744143</c:v>
                </c:pt>
                <c:pt idx="456">
                  <c:v>46360.715231894603</c:v>
                </c:pt>
                <c:pt idx="457">
                  <c:v>46823.151659081283</c:v>
                </c:pt>
                <c:pt idx="458">
                  <c:v>47203.637327019867</c:v>
                </c:pt>
                <c:pt idx="459">
                  <c:v>47449.4896047648</c:v>
                </c:pt>
                <c:pt idx="460">
                  <c:v>47607.537497600722</c:v>
                </c:pt>
                <c:pt idx="461">
                  <c:v>47625.0983745825</c:v>
                </c:pt>
                <c:pt idx="462">
                  <c:v>47525.586738352613</c:v>
                </c:pt>
                <c:pt idx="463">
                  <c:v>47320.709840231582</c:v>
                </c:pt>
                <c:pt idx="464">
                  <c:v>47010.467680220267</c:v>
                </c:pt>
                <c:pt idx="465">
                  <c:v>46583.153006997003</c:v>
                </c:pt>
                <c:pt idx="466">
                  <c:v>45939.254184331767</c:v>
                </c:pt>
                <c:pt idx="467">
                  <c:v>45201.6973510971</c:v>
                </c:pt>
                <c:pt idx="468">
                  <c:v>44341.21437899008</c:v>
                </c:pt>
                <c:pt idx="469">
                  <c:v>43375.3661449922</c:v>
                </c:pt>
                <c:pt idx="470">
                  <c:v>42315.859900425021</c:v>
                </c:pt>
                <c:pt idx="471">
                  <c:v>41168.549270948781</c:v>
                </c:pt>
                <c:pt idx="472">
                  <c:v>39950.995133545483</c:v>
                </c:pt>
                <c:pt idx="473">
                  <c:v>38680.758365196903</c:v>
                </c:pt>
                <c:pt idx="474">
                  <c:v>37328.570837599997</c:v>
                </c:pt>
                <c:pt idx="475">
                  <c:v>35906.139802075901</c:v>
                </c:pt>
                <c:pt idx="476">
                  <c:v>34401.758007303513</c:v>
                </c:pt>
                <c:pt idx="477">
                  <c:v>32780.303699319302</c:v>
                </c:pt>
                <c:pt idx="478">
                  <c:v>31041.776878123321</c:v>
                </c:pt>
                <c:pt idx="479">
                  <c:v>29268.128302963709</c:v>
                </c:pt>
                <c:pt idx="480">
                  <c:v>27383.26084025286</c:v>
                </c:pt>
                <c:pt idx="481">
                  <c:v>25422.296243954301</c:v>
                </c:pt>
                <c:pt idx="482">
                  <c:v>23408.6490167103</c:v>
                </c:pt>
                <c:pt idx="483">
                  <c:v>21330.61190719984</c:v>
                </c:pt>
                <c:pt idx="484">
                  <c:v>19188.184915423029</c:v>
                </c:pt>
                <c:pt idx="485">
                  <c:v>17016.489795343121</c:v>
                </c:pt>
                <c:pt idx="486">
                  <c:v>14797.965669978361</c:v>
                </c:pt>
                <c:pt idx="487">
                  <c:v>12532.612539329</c:v>
                </c:pt>
                <c:pt idx="488">
                  <c:v>10284.820285661381</c:v>
                </c:pt>
                <c:pt idx="489">
                  <c:v>7984.3454010485002</c:v>
                </c:pt>
                <c:pt idx="490">
                  <c:v>5713.1386447385203</c:v>
                </c:pt>
                <c:pt idx="491">
                  <c:v>3418.51738578616</c:v>
                </c:pt>
                <c:pt idx="492">
                  <c:v>1106.3352498520201</c:v>
                </c:pt>
                <c:pt idx="493">
                  <c:v>-1164.8715064579501</c:v>
                </c:pt>
                <c:pt idx="494">
                  <c:v>-3395.1028831437702</c:v>
                </c:pt>
                <c:pt idx="495">
                  <c:v>-5613.6270085084434</c:v>
                </c:pt>
                <c:pt idx="496">
                  <c:v>-7797.0293799095334</c:v>
                </c:pt>
                <c:pt idx="497">
                  <c:v>-10033.114382255921</c:v>
                </c:pt>
                <c:pt idx="498">
                  <c:v>-12251.638507620601</c:v>
                </c:pt>
              </c:numCache>
            </c:numRef>
          </c:val>
          <c:smooth val="0"/>
          <c:extLst>
            <c:ext xmlns:c16="http://schemas.microsoft.com/office/drawing/2014/chart" uri="{C3380CC4-5D6E-409C-BE32-E72D297353CC}">
              <c16:uniqueId val="{00000002-2051-A746-9320-F195E98238CB}"/>
            </c:ext>
          </c:extLst>
        </c:ser>
        <c:dLbls>
          <c:showLegendKey val="0"/>
          <c:showVal val="0"/>
          <c:showCatName val="0"/>
          <c:showSerName val="0"/>
          <c:showPercent val="0"/>
          <c:showBubbleSize val="0"/>
        </c:dLbls>
        <c:smooth val="0"/>
        <c:axId val="1850456744"/>
        <c:axId val="1847664296"/>
      </c:lineChart>
      <c:catAx>
        <c:axId val="1850456744"/>
        <c:scaling>
          <c:orientation val="minMax"/>
        </c:scaling>
        <c:delete val="1"/>
        <c:axPos val="b"/>
        <c:majorTickMark val="out"/>
        <c:minorTickMark val="none"/>
        <c:tickLblPos val="nextTo"/>
        <c:crossAx val="1847664296"/>
        <c:crosses val="autoZero"/>
        <c:auto val="1"/>
        <c:lblAlgn val="ctr"/>
        <c:lblOffset val="100"/>
        <c:noMultiLvlLbl val="0"/>
      </c:catAx>
      <c:valAx>
        <c:axId val="1847664296"/>
        <c:scaling>
          <c:orientation val="minMax"/>
        </c:scaling>
        <c:delete val="0"/>
        <c:axPos val="l"/>
        <c:majorGridlines>
          <c:spPr>
            <a:ln w="1906">
              <a:solidFill>
                <a:srgbClr val="808080"/>
              </a:solidFill>
              <a:prstDash val="solid"/>
            </a:ln>
          </c:spPr>
        </c:majorGridlines>
        <c:title>
          <c:tx>
            <c:rich>
              <a:bodyPr/>
              <a:lstStyle/>
              <a:p>
                <a:pPr>
                  <a:defRPr/>
                </a:pPr>
                <a:r>
                  <a:rPr lang="en-US" dirty="0"/>
                  <a:t>Line-Line Voltages  (V)</a:t>
                </a:r>
              </a:p>
            </c:rich>
          </c:tx>
          <c:overlay val="0"/>
          <c:spPr>
            <a:noFill/>
            <a:ln w="15248">
              <a:noFill/>
            </a:ln>
          </c:spPr>
        </c:title>
        <c:numFmt formatCode="General" sourceLinked="1"/>
        <c:majorTickMark val="out"/>
        <c:minorTickMark val="none"/>
        <c:tickLblPos val="nextTo"/>
        <c:spPr>
          <a:ln w="1906">
            <a:solidFill>
              <a:srgbClr val="808080"/>
            </a:solidFill>
            <a:prstDash val="solid"/>
          </a:ln>
        </c:spPr>
        <c:crossAx val="1850456744"/>
        <c:crosses val="autoZero"/>
        <c:crossBetween val="between"/>
      </c:valAx>
      <c:spPr>
        <a:solidFill>
          <a:srgbClr val="FFFFFF"/>
        </a:solidFill>
        <a:ln w="15248">
          <a:noFill/>
        </a:ln>
      </c:spPr>
    </c:plotArea>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3331624244644"/>
          <c:y val="5.0108932461873597E-2"/>
          <c:w val="0.72075883537813901"/>
          <c:h val="0.86235254515118698"/>
        </c:manualLayout>
      </c:layout>
      <c:lineChart>
        <c:grouping val="standard"/>
        <c:varyColors val="0"/>
        <c:ser>
          <c:idx val="0"/>
          <c:order val="0"/>
          <c:tx>
            <c:strRef>
              <c:f>Sheet1!$B$1</c:f>
              <c:strCache>
                <c:ptCount val="1"/>
                <c:pt idx="0">
                  <c:v>Va</c:v>
                </c:pt>
              </c:strCache>
            </c:strRef>
          </c:tx>
          <c:spPr>
            <a:ln w="25400">
              <a:solidFill>
                <a:srgbClr val="0000FF"/>
              </a:solidFill>
              <a:prstDash val="solid"/>
            </a:ln>
          </c:spPr>
          <c:marker>
            <c:symbol val="none"/>
          </c:marker>
          <c:val>
            <c:numRef>
              <c:f>Sheet1!$B$2:$B$150</c:f>
              <c:numCache>
                <c:formatCode>General</c:formatCode>
                <c:ptCount val="149"/>
                <c:pt idx="0">
                  <c:v>291.3178786189568</c:v>
                </c:pt>
                <c:pt idx="1">
                  <c:v>291.3178786189568</c:v>
                </c:pt>
                <c:pt idx="2">
                  <c:v>281.10702375891702</c:v>
                </c:pt>
                <c:pt idx="3">
                  <c:v>273.424002363255</c:v>
                </c:pt>
                <c:pt idx="4">
                  <c:v>268.527569038558</c:v>
                </c:pt>
                <c:pt idx="5">
                  <c:v>264.60644153869902</c:v>
                </c:pt>
                <c:pt idx="6">
                  <c:v>259.23230740183658</c:v>
                </c:pt>
                <c:pt idx="7">
                  <c:v>250.991968391981</c:v>
                </c:pt>
                <c:pt idx="8">
                  <c:v>238.17366326553719</c:v>
                </c:pt>
                <c:pt idx="9">
                  <c:v>219.82199039817931</c:v>
                </c:pt>
                <c:pt idx="10">
                  <c:v>199.75855628722601</c:v>
                </c:pt>
                <c:pt idx="11">
                  <c:v>181.76515902899001</c:v>
                </c:pt>
                <c:pt idx="12">
                  <c:v>167.43413466402399</c:v>
                </c:pt>
                <c:pt idx="13">
                  <c:v>155.75036896647501</c:v>
                </c:pt>
                <c:pt idx="14">
                  <c:v>144.14622007095301</c:v>
                </c:pt>
                <c:pt idx="15">
                  <c:v>119.82328705152371</c:v>
                </c:pt>
                <c:pt idx="16">
                  <c:v>82.20434809348744</c:v>
                </c:pt>
                <c:pt idx="17">
                  <c:v>47.411805607430239</c:v>
                </c:pt>
                <c:pt idx="18">
                  <c:v>28.52271932638449</c:v>
                </c:pt>
                <c:pt idx="19">
                  <c:v>25.139005240211901</c:v>
                </c:pt>
                <c:pt idx="20">
                  <c:v>27.447892499012031</c:v>
                </c:pt>
                <c:pt idx="21">
                  <c:v>26.014790062515431</c:v>
                </c:pt>
                <c:pt idx="22">
                  <c:v>15.903456205011331</c:v>
                </c:pt>
                <c:pt idx="23">
                  <c:v>-1.35348563446905</c:v>
                </c:pt>
                <c:pt idx="24">
                  <c:v>-20.779985329201331</c:v>
                </c:pt>
                <c:pt idx="25">
                  <c:v>-37.85778936411937</c:v>
                </c:pt>
                <c:pt idx="26">
                  <c:v>-51.094082701206339</c:v>
                </c:pt>
                <c:pt idx="27">
                  <c:v>-61.424362764286492</c:v>
                </c:pt>
                <c:pt idx="28">
                  <c:v>-70.898762205569483</c:v>
                </c:pt>
                <c:pt idx="29">
                  <c:v>-81.308659070677507</c:v>
                </c:pt>
                <c:pt idx="30">
                  <c:v>-93.0521373697472</c:v>
                </c:pt>
                <c:pt idx="31">
                  <c:v>-105.9699634987232</c:v>
                </c:pt>
                <c:pt idx="32">
                  <c:v>-120.04223325709999</c:v>
                </c:pt>
                <c:pt idx="33">
                  <c:v>-135.1893298428493</c:v>
                </c:pt>
                <c:pt idx="34">
                  <c:v>-151.25201965191599</c:v>
                </c:pt>
                <c:pt idx="35">
                  <c:v>-167.533655666556</c:v>
                </c:pt>
                <c:pt idx="36">
                  <c:v>-183.0589320619394</c:v>
                </c:pt>
                <c:pt idx="37">
                  <c:v>-201.39070072879099</c:v>
                </c:pt>
                <c:pt idx="38">
                  <c:v>-218.94620557587501</c:v>
                </c:pt>
                <c:pt idx="39">
                  <c:v>-238.989735486321</c:v>
                </c:pt>
                <c:pt idx="40">
                  <c:v>-258.93374439423258</c:v>
                </c:pt>
                <c:pt idx="41">
                  <c:v>-272.01080412726532</c:v>
                </c:pt>
                <c:pt idx="42">
                  <c:v>-277.18589625905832</c:v>
                </c:pt>
                <c:pt idx="43">
                  <c:v>-281.5648203705768</c:v>
                </c:pt>
                <c:pt idx="44">
                  <c:v>-289.08860816218191</c:v>
                </c:pt>
                <c:pt idx="45">
                  <c:v>-298.62272020498699</c:v>
                </c:pt>
                <c:pt idx="46">
                  <c:v>-307.22133482396703</c:v>
                </c:pt>
                <c:pt idx="47">
                  <c:v>-313.15278657502398</c:v>
                </c:pt>
                <c:pt idx="48">
                  <c:v>-316.53650066119269</c:v>
                </c:pt>
                <c:pt idx="49">
                  <c:v>-319.14395092759901</c:v>
                </c:pt>
                <c:pt idx="50">
                  <c:v>-321.21398778031602</c:v>
                </c:pt>
                <c:pt idx="51">
                  <c:v>-320.85571217119201</c:v>
                </c:pt>
                <c:pt idx="52">
                  <c:v>-319.99983154939599</c:v>
                </c:pt>
                <c:pt idx="53">
                  <c:v>-319.24347193013301</c:v>
                </c:pt>
                <c:pt idx="54">
                  <c:v>-318.68615431593958</c:v>
                </c:pt>
                <c:pt idx="55">
                  <c:v>-318.36768710783099</c:v>
                </c:pt>
                <c:pt idx="56">
                  <c:v>-318.08902830073362</c:v>
                </c:pt>
                <c:pt idx="57">
                  <c:v>-317.59142328806058</c:v>
                </c:pt>
                <c:pt idx="58">
                  <c:v>-300.25486464655398</c:v>
                </c:pt>
                <c:pt idx="59">
                  <c:v>-280.52980194421701</c:v>
                </c:pt>
                <c:pt idx="60">
                  <c:v>-270.79664789634398</c:v>
                </c:pt>
                <c:pt idx="61">
                  <c:v>-278.57919029454132</c:v>
                </c:pt>
                <c:pt idx="62">
                  <c:v>-295.41814392337659</c:v>
                </c:pt>
                <c:pt idx="63">
                  <c:v>-305.41005257783883</c:v>
                </c:pt>
                <c:pt idx="64">
                  <c:v>-302.822506511943</c:v>
                </c:pt>
                <c:pt idx="65">
                  <c:v>-291.138740814394</c:v>
                </c:pt>
                <c:pt idx="66">
                  <c:v>-280.92788595435502</c:v>
                </c:pt>
                <c:pt idx="67">
                  <c:v>-273.20505615767712</c:v>
                </c:pt>
                <c:pt idx="68">
                  <c:v>-268.32852703348902</c:v>
                </c:pt>
                <c:pt idx="69">
                  <c:v>-264.42730373413701</c:v>
                </c:pt>
                <c:pt idx="70">
                  <c:v>-259.11288219879629</c:v>
                </c:pt>
                <c:pt idx="71">
                  <c:v>-250.77302218640489</c:v>
                </c:pt>
                <c:pt idx="72">
                  <c:v>-238.05423806249749</c:v>
                </c:pt>
                <c:pt idx="73">
                  <c:v>-219.64285259361671</c:v>
                </c:pt>
                <c:pt idx="74">
                  <c:v>-199.44008907911601</c:v>
                </c:pt>
                <c:pt idx="75">
                  <c:v>-181.32726661783971</c:v>
                </c:pt>
                <c:pt idx="76">
                  <c:v>-166.8569128493244</c:v>
                </c:pt>
                <c:pt idx="77">
                  <c:v>-154.97410514670571</c:v>
                </c:pt>
                <c:pt idx="78">
                  <c:v>-143.36995625118399</c:v>
                </c:pt>
                <c:pt idx="79">
                  <c:v>-118.449897216548</c:v>
                </c:pt>
                <c:pt idx="80">
                  <c:v>-81.507701075746482</c:v>
                </c:pt>
                <c:pt idx="81">
                  <c:v>-47.073434198813302</c:v>
                </c:pt>
                <c:pt idx="82">
                  <c:v>-28.482910925370689</c:v>
                </c:pt>
                <c:pt idx="83">
                  <c:v>-25.19871784173252</c:v>
                </c:pt>
                <c:pt idx="84">
                  <c:v>-27.627030303574099</c:v>
                </c:pt>
                <c:pt idx="85">
                  <c:v>-26.11431106504995</c:v>
                </c:pt>
                <c:pt idx="86">
                  <c:v>-15.903456205011331</c:v>
                </c:pt>
                <c:pt idx="87">
                  <c:v>1.53262343903113</c:v>
                </c:pt>
                <c:pt idx="88">
                  <c:v>20.939218933256431</c:v>
                </c:pt>
                <c:pt idx="89">
                  <c:v>37.977214567160892</c:v>
                </c:pt>
                <c:pt idx="90">
                  <c:v>51.253316305261812</c:v>
                </c:pt>
                <c:pt idx="91">
                  <c:v>61.623404769355567</c:v>
                </c:pt>
                <c:pt idx="92">
                  <c:v>71.177421012665931</c:v>
                </c:pt>
                <c:pt idx="93">
                  <c:v>81.607222078280998</c:v>
                </c:pt>
                <c:pt idx="94">
                  <c:v>93.410412978871406</c:v>
                </c:pt>
                <c:pt idx="95">
                  <c:v>106.387951709368</c:v>
                </c:pt>
                <c:pt idx="96">
                  <c:v>120.4602214677453</c:v>
                </c:pt>
                <c:pt idx="97">
                  <c:v>135.70683905602931</c:v>
                </c:pt>
                <c:pt idx="98">
                  <c:v>151.849145667123</c:v>
                </c:pt>
                <c:pt idx="99">
                  <c:v>168.170590082779</c:v>
                </c:pt>
                <c:pt idx="100">
                  <c:v>183.31768666852801</c:v>
                </c:pt>
                <c:pt idx="101">
                  <c:v>201.66935953588771</c:v>
                </c:pt>
                <c:pt idx="102">
                  <c:v>219.24476858347859</c:v>
                </c:pt>
                <c:pt idx="103">
                  <c:v>239.26839429341771</c:v>
                </c:pt>
                <c:pt idx="104">
                  <c:v>259.21240320133001</c:v>
                </c:pt>
                <c:pt idx="105">
                  <c:v>272.28946293436212</c:v>
                </c:pt>
                <c:pt idx="106">
                  <c:v>277.60388446970398</c:v>
                </c:pt>
                <c:pt idx="107">
                  <c:v>282.04252118274212</c:v>
                </c:pt>
                <c:pt idx="108">
                  <c:v>289.626021575869</c:v>
                </c:pt>
                <c:pt idx="109">
                  <c:v>299.199942019687</c:v>
                </c:pt>
                <c:pt idx="110">
                  <c:v>307.69903563613332</c:v>
                </c:pt>
                <c:pt idx="111">
                  <c:v>313.43144538211823</c:v>
                </c:pt>
                <c:pt idx="112">
                  <c:v>316.75544686677102</c:v>
                </c:pt>
                <c:pt idx="113">
                  <c:v>319.32308873216101</c:v>
                </c:pt>
                <c:pt idx="114">
                  <c:v>320.99504157474001</c:v>
                </c:pt>
                <c:pt idx="115">
                  <c:v>320.63676596561521</c:v>
                </c:pt>
                <c:pt idx="116">
                  <c:v>319.86050214584702</c:v>
                </c:pt>
                <c:pt idx="117">
                  <c:v>319.12404672709198</c:v>
                </c:pt>
                <c:pt idx="118">
                  <c:v>318.56672911289883</c:v>
                </c:pt>
                <c:pt idx="119">
                  <c:v>318.30797450630911</c:v>
                </c:pt>
                <c:pt idx="120">
                  <c:v>317.98950729819688</c:v>
                </c:pt>
                <c:pt idx="121">
                  <c:v>317.53171068653921</c:v>
                </c:pt>
                <c:pt idx="122">
                  <c:v>299.83687643590793</c:v>
                </c:pt>
                <c:pt idx="123">
                  <c:v>279.992388530531</c:v>
                </c:pt>
                <c:pt idx="124">
                  <c:v>270.81655209685101</c:v>
                </c:pt>
                <c:pt idx="125">
                  <c:v>279.05689110670738</c:v>
                </c:pt>
                <c:pt idx="126">
                  <c:v>295.97546153757003</c:v>
                </c:pt>
                <c:pt idx="127">
                  <c:v>305.56928618189562</c:v>
                </c:pt>
                <c:pt idx="128">
                  <c:v>302.643368707381</c:v>
                </c:pt>
                <c:pt idx="129">
                  <c:v>290.82027360628263</c:v>
                </c:pt>
                <c:pt idx="130">
                  <c:v>280.86817335283371</c:v>
                </c:pt>
                <c:pt idx="131">
                  <c:v>273.244864558693</c:v>
                </c:pt>
                <c:pt idx="132">
                  <c:v>268.32852703348902</c:v>
                </c:pt>
                <c:pt idx="133">
                  <c:v>264.18845332805398</c:v>
                </c:pt>
                <c:pt idx="134">
                  <c:v>258.53566038409502</c:v>
                </c:pt>
                <c:pt idx="135">
                  <c:v>249.97685416612791</c:v>
                </c:pt>
                <c:pt idx="136">
                  <c:v>237.1983574407011</c:v>
                </c:pt>
                <c:pt idx="137">
                  <c:v>218.96610977638201</c:v>
                </c:pt>
                <c:pt idx="138">
                  <c:v>199.04200506897769</c:v>
                </c:pt>
                <c:pt idx="139">
                  <c:v>181.008799409728</c:v>
                </c:pt>
                <c:pt idx="140">
                  <c:v>166.5384456412134</c:v>
                </c:pt>
                <c:pt idx="141">
                  <c:v>154.63573373808859</c:v>
                </c:pt>
                <c:pt idx="142">
                  <c:v>143.0514890430745</c:v>
                </c:pt>
                <c:pt idx="143">
                  <c:v>116.47938136636471</c:v>
                </c:pt>
                <c:pt idx="144">
                  <c:v>80.034790238235999</c:v>
                </c:pt>
                <c:pt idx="145">
                  <c:v>46.177745176002901</c:v>
                </c:pt>
                <c:pt idx="146">
                  <c:v>28.383389922836191</c:v>
                </c:pt>
                <c:pt idx="147">
                  <c:v>25.576897651363591</c:v>
                </c:pt>
                <c:pt idx="148">
                  <c:v>27.78626390762922</c:v>
                </c:pt>
              </c:numCache>
            </c:numRef>
          </c:val>
          <c:smooth val="0"/>
          <c:extLst>
            <c:ext xmlns:c16="http://schemas.microsoft.com/office/drawing/2014/chart" uri="{C3380CC4-5D6E-409C-BE32-E72D297353CC}">
              <c16:uniqueId val="{00000000-3072-9346-AD3C-71C9DA6948A3}"/>
            </c:ext>
          </c:extLst>
        </c:ser>
        <c:ser>
          <c:idx val="1"/>
          <c:order val="1"/>
          <c:tx>
            <c:strRef>
              <c:f>Sheet1!$C$1</c:f>
              <c:strCache>
                <c:ptCount val="1"/>
                <c:pt idx="0">
                  <c:v>Vb</c:v>
                </c:pt>
              </c:strCache>
            </c:strRef>
          </c:tx>
          <c:spPr>
            <a:ln w="25400">
              <a:solidFill>
                <a:srgbClr val="DD2D32"/>
              </a:solidFill>
              <a:prstDash val="solid"/>
            </a:ln>
          </c:spPr>
          <c:marker>
            <c:symbol val="none"/>
          </c:marker>
          <c:val>
            <c:numRef>
              <c:f>Sheet1!$C$2:$C$150</c:f>
              <c:numCache>
                <c:formatCode>General</c:formatCode>
                <c:ptCount val="149"/>
                <c:pt idx="0">
                  <c:v>-3.5628518907346991</c:v>
                </c:pt>
                <c:pt idx="1">
                  <c:v>-3.5628518907346991</c:v>
                </c:pt>
                <c:pt idx="2">
                  <c:v>14.7689167761181</c:v>
                </c:pt>
                <c:pt idx="3">
                  <c:v>29.816492359332891</c:v>
                </c:pt>
                <c:pt idx="4">
                  <c:v>41.141982447757528</c:v>
                </c:pt>
                <c:pt idx="5">
                  <c:v>50.875136495630542</c:v>
                </c:pt>
                <c:pt idx="6">
                  <c:v>61.066087155162109</c:v>
                </c:pt>
                <c:pt idx="7">
                  <c:v>72.829469654739</c:v>
                </c:pt>
                <c:pt idx="8">
                  <c:v>85.886625187264002</c:v>
                </c:pt>
                <c:pt idx="9">
                  <c:v>99.461289932968313</c:v>
                </c:pt>
                <c:pt idx="10">
                  <c:v>112.9762420771508</c:v>
                </c:pt>
                <c:pt idx="11">
                  <c:v>125.51588839649661</c:v>
                </c:pt>
                <c:pt idx="12">
                  <c:v>138.19486411939059</c:v>
                </c:pt>
                <c:pt idx="13">
                  <c:v>152.1676128752334</c:v>
                </c:pt>
                <c:pt idx="14">
                  <c:v>167.79241027314771</c:v>
                </c:pt>
                <c:pt idx="15">
                  <c:v>176.90853410530701</c:v>
                </c:pt>
                <c:pt idx="16">
                  <c:v>202.70437796224701</c:v>
                </c:pt>
                <c:pt idx="17">
                  <c:v>227.42539499181399</c:v>
                </c:pt>
                <c:pt idx="18">
                  <c:v>247.289787097698</c:v>
                </c:pt>
                <c:pt idx="19">
                  <c:v>259.63039141197362</c:v>
                </c:pt>
                <c:pt idx="20">
                  <c:v>262.49659628496693</c:v>
                </c:pt>
                <c:pt idx="21">
                  <c:v>268.487760637544</c:v>
                </c:pt>
                <c:pt idx="22">
                  <c:v>280.86817335283371</c:v>
                </c:pt>
                <c:pt idx="23">
                  <c:v>294.24379609347</c:v>
                </c:pt>
                <c:pt idx="24">
                  <c:v>304.175992146412</c:v>
                </c:pt>
                <c:pt idx="25">
                  <c:v>309.90840189239799</c:v>
                </c:pt>
                <c:pt idx="26">
                  <c:v>312.87412776792593</c:v>
                </c:pt>
                <c:pt idx="27">
                  <c:v>315.16311082621883</c:v>
                </c:pt>
                <c:pt idx="28">
                  <c:v>318.14874090225402</c:v>
                </c:pt>
                <c:pt idx="29">
                  <c:v>319.88040634635411</c:v>
                </c:pt>
                <c:pt idx="30">
                  <c:v>318.14874090225402</c:v>
                </c:pt>
                <c:pt idx="31">
                  <c:v>316.37726705713999</c:v>
                </c:pt>
                <c:pt idx="32">
                  <c:v>315.8597578439618</c:v>
                </c:pt>
                <c:pt idx="33">
                  <c:v>315.81994944294689</c:v>
                </c:pt>
                <c:pt idx="34">
                  <c:v>315.42186543280889</c:v>
                </c:pt>
                <c:pt idx="35">
                  <c:v>314.44655960796962</c:v>
                </c:pt>
                <c:pt idx="36">
                  <c:v>312.11776814866403</c:v>
                </c:pt>
                <c:pt idx="37">
                  <c:v>280.23123893661182</c:v>
                </c:pt>
                <c:pt idx="38">
                  <c:v>270.498084888741</c:v>
                </c:pt>
                <c:pt idx="39">
                  <c:v>278.89765750265201</c:v>
                </c:pt>
                <c:pt idx="40">
                  <c:v>292.19366344125859</c:v>
                </c:pt>
                <c:pt idx="41">
                  <c:v>297.30904297153211</c:v>
                </c:pt>
                <c:pt idx="42">
                  <c:v>294.40302969752457</c:v>
                </c:pt>
                <c:pt idx="43">
                  <c:v>290.50180639817222</c:v>
                </c:pt>
                <c:pt idx="44">
                  <c:v>286.89914610642398</c:v>
                </c:pt>
                <c:pt idx="45">
                  <c:v>282.44060519287899</c:v>
                </c:pt>
                <c:pt idx="46">
                  <c:v>276.33001563726202</c:v>
                </c:pt>
                <c:pt idx="47">
                  <c:v>269.92086307404162</c:v>
                </c:pt>
                <c:pt idx="48">
                  <c:v>263.05391389916161</c:v>
                </c:pt>
                <c:pt idx="49">
                  <c:v>255.49031770654</c:v>
                </c:pt>
                <c:pt idx="50">
                  <c:v>246.55333167894301</c:v>
                </c:pt>
                <c:pt idx="51">
                  <c:v>231.32661829116569</c:v>
                </c:pt>
                <c:pt idx="52">
                  <c:v>213.5322630379994</c:v>
                </c:pt>
                <c:pt idx="53">
                  <c:v>195.737907784833</c:v>
                </c:pt>
                <c:pt idx="54">
                  <c:v>179.535888572218</c:v>
                </c:pt>
                <c:pt idx="55">
                  <c:v>165.54323561586861</c:v>
                </c:pt>
                <c:pt idx="56">
                  <c:v>152.98368509601559</c:v>
                </c:pt>
                <c:pt idx="57">
                  <c:v>140.22509257109499</c:v>
                </c:pt>
                <c:pt idx="58">
                  <c:v>100.058415948175</c:v>
                </c:pt>
                <c:pt idx="59">
                  <c:v>63.215740809907402</c:v>
                </c:pt>
                <c:pt idx="60">
                  <c:v>42.017767270061093</c:v>
                </c:pt>
                <c:pt idx="61">
                  <c:v>35.489189503798357</c:v>
                </c:pt>
                <c:pt idx="62">
                  <c:v>34.195416470850411</c:v>
                </c:pt>
                <c:pt idx="63">
                  <c:v>30.274288970991499</c:v>
                </c:pt>
                <c:pt idx="64">
                  <c:v>19.64544590030809</c:v>
                </c:pt>
                <c:pt idx="65">
                  <c:v>3.2244804821174449</c:v>
                </c:pt>
                <c:pt idx="66">
                  <c:v>-15.2864259892975</c:v>
                </c:pt>
                <c:pt idx="67">
                  <c:v>-30.43352257504662</c:v>
                </c:pt>
                <c:pt idx="68">
                  <c:v>-41.818725264992203</c:v>
                </c:pt>
                <c:pt idx="69">
                  <c:v>-51.372741508303093</c:v>
                </c:pt>
                <c:pt idx="70">
                  <c:v>-61.484075365807193</c:v>
                </c:pt>
                <c:pt idx="71">
                  <c:v>-73.30717046690458</c:v>
                </c:pt>
                <c:pt idx="72">
                  <c:v>-86.384230199936383</c:v>
                </c:pt>
                <c:pt idx="73">
                  <c:v>-99.97879914614758</c:v>
                </c:pt>
                <c:pt idx="74">
                  <c:v>-113.47384708982401</c:v>
                </c:pt>
                <c:pt idx="75">
                  <c:v>-126.0732060106897</c:v>
                </c:pt>
                <c:pt idx="76">
                  <c:v>-138.85170273611871</c:v>
                </c:pt>
                <c:pt idx="77">
                  <c:v>-152.86425989297501</c:v>
                </c:pt>
                <c:pt idx="78">
                  <c:v>-168.48905729088861</c:v>
                </c:pt>
                <c:pt idx="79">
                  <c:v>-177.44594751899371</c:v>
                </c:pt>
                <c:pt idx="80">
                  <c:v>-203.20198297491871</c:v>
                </c:pt>
                <c:pt idx="81">
                  <c:v>-227.82347900195199</c:v>
                </c:pt>
                <c:pt idx="82">
                  <c:v>-247.64806270682129</c:v>
                </c:pt>
                <c:pt idx="83">
                  <c:v>-259.98866702109859</c:v>
                </c:pt>
                <c:pt idx="84">
                  <c:v>-262.79515929256848</c:v>
                </c:pt>
                <c:pt idx="85">
                  <c:v>-268.587281640078</c:v>
                </c:pt>
                <c:pt idx="86">
                  <c:v>-280.94779015486262</c:v>
                </c:pt>
                <c:pt idx="87">
                  <c:v>-294.26370029397702</c:v>
                </c:pt>
                <c:pt idx="88">
                  <c:v>-304.07647114387697</c:v>
                </c:pt>
                <c:pt idx="89">
                  <c:v>-309.78897668935701</c:v>
                </c:pt>
                <c:pt idx="90">
                  <c:v>-312.7148941638718</c:v>
                </c:pt>
                <c:pt idx="91">
                  <c:v>-315.20291922723192</c:v>
                </c:pt>
                <c:pt idx="92">
                  <c:v>-318.24826190478899</c:v>
                </c:pt>
                <c:pt idx="93">
                  <c:v>-319.97992734888822</c:v>
                </c:pt>
                <c:pt idx="94">
                  <c:v>-318.14874090225402</c:v>
                </c:pt>
                <c:pt idx="95">
                  <c:v>-316.29765025511222</c:v>
                </c:pt>
                <c:pt idx="96">
                  <c:v>-315.74033264091901</c:v>
                </c:pt>
                <c:pt idx="97">
                  <c:v>-315.80004524243958</c:v>
                </c:pt>
                <c:pt idx="98">
                  <c:v>-315.46167383382368</c:v>
                </c:pt>
                <c:pt idx="99">
                  <c:v>-314.48636800898242</c:v>
                </c:pt>
                <c:pt idx="100">
                  <c:v>-311.30169592788093</c:v>
                </c:pt>
                <c:pt idx="101">
                  <c:v>-279.71372972343403</c:v>
                </c:pt>
                <c:pt idx="102">
                  <c:v>-270.61751009178198</c:v>
                </c:pt>
                <c:pt idx="103">
                  <c:v>-279.33554991380299</c:v>
                </c:pt>
                <c:pt idx="104">
                  <c:v>-292.53203484987671</c:v>
                </c:pt>
                <c:pt idx="105">
                  <c:v>-297.26923457051799</c:v>
                </c:pt>
                <c:pt idx="106">
                  <c:v>-294.14427509093599</c:v>
                </c:pt>
                <c:pt idx="107">
                  <c:v>-290.26295599208862</c:v>
                </c:pt>
                <c:pt idx="108">
                  <c:v>-286.73991250236901</c:v>
                </c:pt>
                <c:pt idx="109">
                  <c:v>-282.40079679186601</c:v>
                </c:pt>
                <c:pt idx="110">
                  <c:v>-276.25039883523402</c:v>
                </c:pt>
                <c:pt idx="111">
                  <c:v>-270.00047987606808</c:v>
                </c:pt>
                <c:pt idx="112">
                  <c:v>-263.35247690676402</c:v>
                </c:pt>
                <c:pt idx="113">
                  <c:v>-255.72916811262331</c:v>
                </c:pt>
                <c:pt idx="114">
                  <c:v>-245.87658886170789</c:v>
                </c:pt>
                <c:pt idx="115">
                  <c:v>-230.51054607038299</c:v>
                </c:pt>
                <c:pt idx="116">
                  <c:v>-212.9550412232993</c:v>
                </c:pt>
                <c:pt idx="117">
                  <c:v>-195.49905737875</c:v>
                </c:pt>
                <c:pt idx="118">
                  <c:v>-179.61550537424429</c:v>
                </c:pt>
                <c:pt idx="119">
                  <c:v>-165.76218182144399</c:v>
                </c:pt>
                <c:pt idx="120">
                  <c:v>-153.18272710108531</c:v>
                </c:pt>
                <c:pt idx="121">
                  <c:v>-140.24499677160071</c:v>
                </c:pt>
                <c:pt idx="122">
                  <c:v>-99.222439526885054</c:v>
                </c:pt>
                <c:pt idx="123">
                  <c:v>-62.698231596728078</c:v>
                </c:pt>
                <c:pt idx="124">
                  <c:v>-42.196905074623302</c:v>
                </c:pt>
                <c:pt idx="125">
                  <c:v>-36.066411318498901</c:v>
                </c:pt>
                <c:pt idx="126">
                  <c:v>-34.653213082509012</c:v>
                </c:pt>
                <c:pt idx="127">
                  <c:v>-30.254384770484631</c:v>
                </c:pt>
                <c:pt idx="128">
                  <c:v>-19.1677450881425</c:v>
                </c:pt>
                <c:pt idx="129">
                  <c:v>-2.66716286792431</c:v>
                </c:pt>
                <c:pt idx="130">
                  <c:v>15.744222600956061</c:v>
                </c:pt>
                <c:pt idx="131">
                  <c:v>30.5529477780881</c:v>
                </c:pt>
                <c:pt idx="132">
                  <c:v>41.858533666005997</c:v>
                </c:pt>
                <c:pt idx="133">
                  <c:v>51.611591914385997</c:v>
                </c:pt>
                <c:pt idx="134">
                  <c:v>61.8821593759452</c:v>
                </c:pt>
                <c:pt idx="135">
                  <c:v>73.705254477042701</c:v>
                </c:pt>
                <c:pt idx="136">
                  <c:v>86.642984806525561</c:v>
                </c:pt>
                <c:pt idx="137">
                  <c:v>100.1977453517228</c:v>
                </c:pt>
                <c:pt idx="138">
                  <c:v>113.69279329539999</c:v>
                </c:pt>
                <c:pt idx="139">
                  <c:v>126.391673218801</c:v>
                </c:pt>
                <c:pt idx="140">
                  <c:v>139.209978345243</c:v>
                </c:pt>
                <c:pt idx="141">
                  <c:v>153.302152304126</c:v>
                </c:pt>
                <c:pt idx="142">
                  <c:v>168.94685390254759</c:v>
                </c:pt>
                <c:pt idx="143">
                  <c:v>178.00326513318629</c:v>
                </c:pt>
                <c:pt idx="144">
                  <c:v>203.77920478961829</c:v>
                </c:pt>
                <c:pt idx="145">
                  <c:v>228.28127561361001</c:v>
                </c:pt>
                <c:pt idx="146">
                  <c:v>247.82720051138449</c:v>
                </c:pt>
                <c:pt idx="147">
                  <c:v>259.84933761755002</c:v>
                </c:pt>
                <c:pt idx="148">
                  <c:v>262.73544669105132</c:v>
                </c:pt>
              </c:numCache>
            </c:numRef>
          </c:val>
          <c:smooth val="0"/>
          <c:extLst>
            <c:ext xmlns:c16="http://schemas.microsoft.com/office/drawing/2014/chart" uri="{C3380CC4-5D6E-409C-BE32-E72D297353CC}">
              <c16:uniqueId val="{00000001-3072-9346-AD3C-71C9DA6948A3}"/>
            </c:ext>
          </c:extLst>
        </c:ser>
        <c:ser>
          <c:idx val="2"/>
          <c:order val="2"/>
          <c:tx>
            <c:strRef>
              <c:f>Sheet1!$D$1</c:f>
              <c:strCache>
                <c:ptCount val="1"/>
                <c:pt idx="0">
                  <c:v>Vc</c:v>
                </c:pt>
              </c:strCache>
            </c:strRef>
          </c:tx>
          <c:spPr>
            <a:ln w="25400">
              <a:solidFill>
                <a:srgbClr val="008000"/>
              </a:solidFill>
              <a:prstDash val="solid"/>
            </a:ln>
          </c:spPr>
          <c:marker>
            <c:symbol val="none"/>
          </c:marker>
          <c:val>
            <c:numRef>
              <c:f>Sheet1!$D$2:$D$150</c:f>
              <c:numCache>
                <c:formatCode>General</c:formatCode>
                <c:ptCount val="149"/>
                <c:pt idx="0">
                  <c:v>-282.69935979946911</c:v>
                </c:pt>
                <c:pt idx="1">
                  <c:v>-282.69935979946911</c:v>
                </c:pt>
                <c:pt idx="2">
                  <c:v>-295.37833552236299</c:v>
                </c:pt>
                <c:pt idx="3">
                  <c:v>-307.00238861839102</c:v>
                </c:pt>
                <c:pt idx="4">
                  <c:v>-312.59546896082958</c:v>
                </c:pt>
                <c:pt idx="5">
                  <c:v>-314.00866719681932</c:v>
                </c:pt>
                <c:pt idx="6">
                  <c:v>-315.46167383382368</c:v>
                </c:pt>
                <c:pt idx="7">
                  <c:v>-318.04921989972098</c:v>
                </c:pt>
                <c:pt idx="8">
                  <c:v>-319.08423832607758</c:v>
                </c:pt>
                <c:pt idx="9">
                  <c:v>-317.94969889718499</c:v>
                </c:pt>
                <c:pt idx="10">
                  <c:v>-316.8549678693073</c:v>
                </c:pt>
                <c:pt idx="11">
                  <c:v>-316.51659646068572</c:v>
                </c:pt>
                <c:pt idx="12">
                  <c:v>-316.11851245054862</c:v>
                </c:pt>
                <c:pt idx="13">
                  <c:v>-316.03889564852221</c:v>
                </c:pt>
                <c:pt idx="14">
                  <c:v>-315.83985364345432</c:v>
                </c:pt>
                <c:pt idx="15">
                  <c:v>-296.95076736240799</c:v>
                </c:pt>
                <c:pt idx="16">
                  <c:v>-272.74725954601922</c:v>
                </c:pt>
                <c:pt idx="17">
                  <c:v>-264.24816592957421</c:v>
                </c:pt>
                <c:pt idx="18">
                  <c:v>-280.33075993914758</c:v>
                </c:pt>
                <c:pt idx="19">
                  <c:v>-302.72298550940832</c:v>
                </c:pt>
                <c:pt idx="20">
                  <c:v>-306.68392141028022</c:v>
                </c:pt>
                <c:pt idx="21">
                  <c:v>-296.85124635987302</c:v>
                </c:pt>
                <c:pt idx="22">
                  <c:v>-286.44134949476631</c:v>
                </c:pt>
                <c:pt idx="23">
                  <c:v>-280.43028094168079</c:v>
                </c:pt>
                <c:pt idx="24">
                  <c:v>-276.50915344182363</c:v>
                </c:pt>
                <c:pt idx="25">
                  <c:v>-272.52831334044231</c:v>
                </c:pt>
                <c:pt idx="26">
                  <c:v>-268.34843123399662</c:v>
                </c:pt>
                <c:pt idx="27">
                  <c:v>-262.71554249054401</c:v>
                </c:pt>
                <c:pt idx="28">
                  <c:v>-254.41549087916701</c:v>
                </c:pt>
                <c:pt idx="29">
                  <c:v>-241.91565296083459</c:v>
                </c:pt>
                <c:pt idx="30">
                  <c:v>-222.01145245393801</c:v>
                </c:pt>
                <c:pt idx="31">
                  <c:v>-201.4504133303121</c:v>
                </c:pt>
                <c:pt idx="32">
                  <c:v>-185.56686132580771</c:v>
                </c:pt>
                <c:pt idx="33">
                  <c:v>-174.3209880394113</c:v>
                </c:pt>
                <c:pt idx="34">
                  <c:v>-163.69214496872701</c:v>
                </c:pt>
                <c:pt idx="35">
                  <c:v>-150.376234829612</c:v>
                </c:pt>
                <c:pt idx="36">
                  <c:v>-133.41785599773499</c:v>
                </c:pt>
                <c:pt idx="37">
                  <c:v>-81.487796875239582</c:v>
                </c:pt>
                <c:pt idx="38">
                  <c:v>-41.122078247250933</c:v>
                </c:pt>
                <c:pt idx="39">
                  <c:v>-28.502815125877639</c:v>
                </c:pt>
                <c:pt idx="40">
                  <c:v>-38.216064973243341</c:v>
                </c:pt>
                <c:pt idx="41">
                  <c:v>-43.90866631821627</c:v>
                </c:pt>
                <c:pt idx="42">
                  <c:v>-32.065667016612039</c:v>
                </c:pt>
                <c:pt idx="43">
                  <c:v>-8.5588062179660902</c:v>
                </c:pt>
                <c:pt idx="44">
                  <c:v>13.395526941142229</c:v>
                </c:pt>
                <c:pt idx="45">
                  <c:v>27.16923369191549</c:v>
                </c:pt>
                <c:pt idx="46">
                  <c:v>34.673117283015912</c:v>
                </c:pt>
                <c:pt idx="47">
                  <c:v>41.91824626752652</c:v>
                </c:pt>
                <c:pt idx="48">
                  <c:v>52.626706140237879</c:v>
                </c:pt>
                <c:pt idx="49">
                  <c:v>66.917922104190424</c:v>
                </c:pt>
                <c:pt idx="50">
                  <c:v>82.005306088418848</c:v>
                </c:pt>
                <c:pt idx="51">
                  <c:v>95.122174222463883</c:v>
                </c:pt>
                <c:pt idx="52">
                  <c:v>106.28843070683369</c:v>
                </c:pt>
                <c:pt idx="53">
                  <c:v>117.1362199830932</c:v>
                </c:pt>
                <c:pt idx="54">
                  <c:v>129.496728497877</c:v>
                </c:pt>
                <c:pt idx="55">
                  <c:v>144.10641166994</c:v>
                </c:pt>
                <c:pt idx="56">
                  <c:v>160.4079518850894</c:v>
                </c:pt>
                <c:pt idx="57">
                  <c:v>177.28671391493799</c:v>
                </c:pt>
                <c:pt idx="58">
                  <c:v>192.19496009460471</c:v>
                </c:pt>
                <c:pt idx="59">
                  <c:v>213.59197563951989</c:v>
                </c:pt>
                <c:pt idx="60">
                  <c:v>236.16333901434169</c:v>
                </c:pt>
                <c:pt idx="61">
                  <c:v>252.68382543506701</c:v>
                </c:pt>
                <c:pt idx="62">
                  <c:v>263.51171051081963</c:v>
                </c:pt>
                <c:pt idx="63">
                  <c:v>268.16929342943462</c:v>
                </c:pt>
                <c:pt idx="64">
                  <c:v>272.42879233790921</c:v>
                </c:pt>
                <c:pt idx="65">
                  <c:v>283.137252210621</c:v>
                </c:pt>
                <c:pt idx="66">
                  <c:v>296.93086316190102</c:v>
                </c:pt>
                <c:pt idx="67">
                  <c:v>307.40047262852897</c:v>
                </c:pt>
                <c:pt idx="68">
                  <c:v>312.396426955761</c:v>
                </c:pt>
                <c:pt idx="69">
                  <c:v>313.90914619428457</c:v>
                </c:pt>
                <c:pt idx="70">
                  <c:v>315.52138643534403</c:v>
                </c:pt>
                <c:pt idx="71">
                  <c:v>318.14874090225402</c:v>
                </c:pt>
                <c:pt idx="72">
                  <c:v>319.42260973469558</c:v>
                </c:pt>
                <c:pt idx="73">
                  <c:v>318.24826190478899</c:v>
                </c:pt>
                <c:pt idx="74">
                  <c:v>317.07391407488183</c:v>
                </c:pt>
                <c:pt idx="75">
                  <c:v>316.75544686677102</c:v>
                </c:pt>
                <c:pt idx="76">
                  <c:v>316.33745865612599</c:v>
                </c:pt>
                <c:pt idx="77">
                  <c:v>316.29765025511222</c:v>
                </c:pt>
                <c:pt idx="78">
                  <c:v>316.11851245054862</c:v>
                </c:pt>
                <c:pt idx="79">
                  <c:v>296.21431194365192</c:v>
                </c:pt>
                <c:pt idx="80">
                  <c:v>272.72735534551191</c:v>
                </c:pt>
                <c:pt idx="81">
                  <c:v>264.50692053616399</c:v>
                </c:pt>
                <c:pt idx="82">
                  <c:v>280.70893974877629</c:v>
                </c:pt>
                <c:pt idx="83">
                  <c:v>303.20068632157398</c:v>
                </c:pt>
                <c:pt idx="84">
                  <c:v>307.18152642295257</c:v>
                </c:pt>
                <c:pt idx="85">
                  <c:v>297.22942616950411</c:v>
                </c:pt>
                <c:pt idx="86">
                  <c:v>286.52096629679301</c:v>
                </c:pt>
                <c:pt idx="87">
                  <c:v>280.50989774371038</c:v>
                </c:pt>
                <c:pt idx="88">
                  <c:v>276.66838704587889</c:v>
                </c:pt>
                <c:pt idx="89">
                  <c:v>272.60793014247201</c:v>
                </c:pt>
                <c:pt idx="90">
                  <c:v>268.14938922892702</c:v>
                </c:pt>
                <c:pt idx="91">
                  <c:v>262.41697948293768</c:v>
                </c:pt>
                <c:pt idx="92">
                  <c:v>254.37568247815261</c:v>
                </c:pt>
                <c:pt idx="93">
                  <c:v>242.01517396336959</c:v>
                </c:pt>
                <c:pt idx="94">
                  <c:v>222.09106925596501</c:v>
                </c:pt>
                <c:pt idx="95">
                  <c:v>201.21156292422751</c:v>
                </c:pt>
                <c:pt idx="96">
                  <c:v>185.06925631313501</c:v>
                </c:pt>
                <c:pt idx="97">
                  <c:v>173.7437662247082</c:v>
                </c:pt>
                <c:pt idx="98">
                  <c:v>163.23434835706831</c:v>
                </c:pt>
                <c:pt idx="99">
                  <c:v>150.01795922048771</c:v>
                </c:pt>
                <c:pt idx="100">
                  <c:v>132.761017381008</c:v>
                </c:pt>
                <c:pt idx="101">
                  <c:v>80.472682649387806</c:v>
                </c:pt>
                <c:pt idx="102">
                  <c:v>40.723994237112912</c:v>
                </c:pt>
                <c:pt idx="103">
                  <c:v>29.099941141084539</c:v>
                </c:pt>
                <c:pt idx="104">
                  <c:v>38.693765785409312</c:v>
                </c:pt>
                <c:pt idx="105">
                  <c:v>43.570294909599298</c:v>
                </c:pt>
                <c:pt idx="106">
                  <c:v>31.110265392281239</c:v>
                </c:pt>
                <c:pt idx="107">
                  <c:v>7.7427339971832403</c:v>
                </c:pt>
                <c:pt idx="108">
                  <c:v>-13.813515151787019</c:v>
                </c:pt>
                <c:pt idx="109">
                  <c:v>-27.368275696984401</c:v>
                </c:pt>
                <c:pt idx="110">
                  <c:v>-35.011488691632827</c:v>
                </c:pt>
                <c:pt idx="111">
                  <c:v>-42.4954680822268</c:v>
                </c:pt>
                <c:pt idx="112">
                  <c:v>-53.263640556458498</c:v>
                </c:pt>
                <c:pt idx="113">
                  <c:v>-67.216485111793645</c:v>
                </c:pt>
                <c:pt idx="114">
                  <c:v>-82.005306088418848</c:v>
                </c:pt>
                <c:pt idx="115">
                  <c:v>-94.982844818916249</c:v>
                </c:pt>
                <c:pt idx="116">
                  <c:v>-106.069484501258</c:v>
                </c:pt>
                <c:pt idx="117">
                  <c:v>-116.85756117599701</c:v>
                </c:pt>
                <c:pt idx="118">
                  <c:v>-129.23797389128671</c:v>
                </c:pt>
                <c:pt idx="119">
                  <c:v>-144.006890667405</c:v>
                </c:pt>
                <c:pt idx="120">
                  <c:v>-160.62689809066501</c:v>
                </c:pt>
                <c:pt idx="121">
                  <c:v>-177.52556432102071</c:v>
                </c:pt>
                <c:pt idx="122">
                  <c:v>-192.433810500687</c:v>
                </c:pt>
                <c:pt idx="123">
                  <c:v>-213.572071439013</c:v>
                </c:pt>
                <c:pt idx="124">
                  <c:v>-235.80506340521799</c:v>
                </c:pt>
                <c:pt idx="125">
                  <c:v>-252.08669941986</c:v>
                </c:pt>
                <c:pt idx="126">
                  <c:v>-263.05391389916161</c:v>
                </c:pt>
                <c:pt idx="127">
                  <c:v>-268.12948502842062</c:v>
                </c:pt>
                <c:pt idx="128">
                  <c:v>-272.86668474906202</c:v>
                </c:pt>
                <c:pt idx="129">
                  <c:v>-283.75428242633581</c:v>
                </c:pt>
                <c:pt idx="130">
                  <c:v>-296.11479094111758</c:v>
                </c:pt>
                <c:pt idx="131">
                  <c:v>-307.46018523005</c:v>
                </c:pt>
                <c:pt idx="132">
                  <c:v>-312.63527736184301</c:v>
                </c:pt>
                <c:pt idx="133">
                  <c:v>-314.00866719681932</c:v>
                </c:pt>
                <c:pt idx="134">
                  <c:v>-315.50148223483768</c:v>
                </c:pt>
                <c:pt idx="135">
                  <c:v>-318.06912410022602</c:v>
                </c:pt>
                <c:pt idx="136">
                  <c:v>-319.20366352912032</c:v>
                </c:pt>
                <c:pt idx="137">
                  <c:v>-318.06912410022602</c:v>
                </c:pt>
                <c:pt idx="138">
                  <c:v>-316.91468047082668</c:v>
                </c:pt>
                <c:pt idx="139">
                  <c:v>-316.55640486170199</c:v>
                </c:pt>
                <c:pt idx="140">
                  <c:v>-316.13841665105701</c:v>
                </c:pt>
                <c:pt idx="141">
                  <c:v>-316.11851245054862</c:v>
                </c:pt>
                <c:pt idx="142">
                  <c:v>-315.97918304700158</c:v>
                </c:pt>
                <c:pt idx="143">
                  <c:v>-294.48264649955308</c:v>
                </c:pt>
                <c:pt idx="144">
                  <c:v>-271.87147472371731</c:v>
                </c:pt>
                <c:pt idx="145">
                  <c:v>-264.56663313768422</c:v>
                </c:pt>
                <c:pt idx="146">
                  <c:v>-281.5648203705768</c:v>
                </c:pt>
                <c:pt idx="147">
                  <c:v>-303.61867453221902</c:v>
                </c:pt>
                <c:pt idx="148">
                  <c:v>-306.74363401180199</c:v>
                </c:pt>
              </c:numCache>
            </c:numRef>
          </c:val>
          <c:smooth val="0"/>
          <c:extLst>
            <c:ext xmlns:c16="http://schemas.microsoft.com/office/drawing/2014/chart" uri="{C3380CC4-5D6E-409C-BE32-E72D297353CC}">
              <c16:uniqueId val="{00000002-3072-9346-AD3C-71C9DA6948A3}"/>
            </c:ext>
          </c:extLst>
        </c:ser>
        <c:dLbls>
          <c:showLegendKey val="0"/>
          <c:showVal val="0"/>
          <c:showCatName val="0"/>
          <c:showSerName val="0"/>
          <c:showPercent val="0"/>
          <c:showBubbleSize val="0"/>
        </c:dLbls>
        <c:smooth val="0"/>
        <c:axId val="1847354040"/>
        <c:axId val="1849438328"/>
      </c:lineChart>
      <c:catAx>
        <c:axId val="1847354040"/>
        <c:scaling>
          <c:orientation val="minMax"/>
        </c:scaling>
        <c:delete val="1"/>
        <c:axPos val="b"/>
        <c:title>
          <c:tx>
            <c:rich>
              <a:bodyPr/>
              <a:lstStyle/>
              <a:p>
                <a:pPr>
                  <a:defRPr sz="1600" b="1" i="0" u="none" strike="noStrike" baseline="0">
                    <a:solidFill>
                      <a:srgbClr val="000000"/>
                    </a:solidFill>
                    <a:latin typeface="Calibri"/>
                    <a:ea typeface="Calibri"/>
                    <a:cs typeface="Calibri"/>
                  </a:defRPr>
                </a:pPr>
                <a:r>
                  <a:rPr lang="en-US" sz="1600"/>
                  <a:t>Line-neutral voltages</a:t>
                </a:r>
              </a:p>
            </c:rich>
          </c:tx>
          <c:layout>
            <c:manualLayout>
              <c:xMode val="edge"/>
              <c:yMode val="edge"/>
              <c:x val="0.41469665473422901"/>
              <c:y val="4.1237123649741497E-2"/>
            </c:manualLayout>
          </c:layout>
          <c:overlay val="0"/>
          <c:spPr>
            <a:noFill/>
            <a:ln w="25400">
              <a:noFill/>
            </a:ln>
          </c:spPr>
        </c:title>
        <c:majorTickMark val="out"/>
        <c:minorTickMark val="none"/>
        <c:tickLblPos val="nextTo"/>
        <c:crossAx val="1849438328"/>
        <c:crosses val="autoZero"/>
        <c:auto val="1"/>
        <c:lblAlgn val="ctr"/>
        <c:lblOffset val="100"/>
        <c:noMultiLvlLbl val="0"/>
      </c:catAx>
      <c:valAx>
        <c:axId val="1849438328"/>
        <c:scaling>
          <c:orientation val="minMax"/>
        </c:scaling>
        <c:delete val="0"/>
        <c:axPos val="l"/>
        <c:majorGridlines>
          <c:spPr>
            <a:ln w="3175">
              <a:solidFill>
                <a:srgbClr val="808080"/>
              </a:solidFill>
              <a:prstDash val="solid"/>
            </a:ln>
          </c:spPr>
        </c:majorGridlines>
        <c:title>
          <c:tx>
            <c:rich>
              <a:bodyPr/>
              <a:lstStyle/>
              <a:p>
                <a:pPr>
                  <a:defRPr sz="1600" b="1" i="0" u="none" strike="noStrike" baseline="0">
                    <a:solidFill>
                      <a:srgbClr val="000000"/>
                    </a:solidFill>
                    <a:latin typeface="Calibri"/>
                    <a:ea typeface="Calibri"/>
                    <a:cs typeface="Calibri"/>
                  </a:defRPr>
                </a:pPr>
                <a:r>
                  <a:rPr lang="en-US" sz="1600"/>
                  <a:t>Voltage (V)</a:t>
                </a:r>
              </a:p>
            </c:rich>
          </c:tx>
          <c:overlay val="0"/>
          <c:spPr>
            <a:noFill/>
            <a:ln w="25400">
              <a:noFill/>
            </a:ln>
          </c:spPr>
        </c:title>
        <c:numFmt formatCode="General" sourceLinked="1"/>
        <c:majorTickMark val="out"/>
        <c:minorTickMark val="none"/>
        <c:tickLblPos val="nextTo"/>
        <c:spPr>
          <a:ln w="3175">
            <a:solidFill>
              <a:srgbClr val="808080"/>
            </a:solidFill>
            <a:prstDash val="solid"/>
          </a:ln>
        </c:spPr>
        <c:crossAx val="1847354040"/>
        <c:crosses val="autoZero"/>
        <c:crossBetween val="between"/>
      </c:valAx>
      <c:spPr>
        <a:solidFill>
          <a:srgbClr val="FFFFFF"/>
        </a:solidFill>
        <a:ln w="25400">
          <a:noFill/>
        </a:ln>
      </c:spPr>
    </c:plotArea>
    <c:legend>
      <c:legendPos val="r"/>
      <c:overlay val="0"/>
      <c:spPr>
        <a:noFill/>
        <a:ln w="25400">
          <a:noFill/>
        </a:ln>
      </c:spPr>
    </c:legend>
    <c:plotVisOnly val="1"/>
    <c:dispBlanksAs val="gap"/>
    <c:showDLblsOverMax val="0"/>
  </c:chart>
  <c:spPr>
    <a:solidFill>
      <a:srgbClr val="FFFFFF"/>
    </a:solidFill>
    <a:ln w="3175">
      <a:solidFill>
        <a:srgbClr val="808080"/>
      </a:solidFill>
      <a:prstDash val="solid"/>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Sheet1!$G$1</c:f>
              <c:strCache>
                <c:ptCount val="1"/>
                <c:pt idx="0">
                  <c:v>Ia</c:v>
                </c:pt>
              </c:strCache>
            </c:strRef>
          </c:tx>
          <c:spPr>
            <a:ln>
              <a:solidFill>
                <a:srgbClr val="0000FF"/>
              </a:solidFill>
            </a:ln>
          </c:spPr>
          <c:marker>
            <c:symbol val="none"/>
          </c:marker>
          <c:val>
            <c:numRef>
              <c:f>Sheet1!$G$2:$G$150</c:f>
              <c:numCache>
                <c:formatCode>General</c:formatCode>
                <c:ptCount val="149"/>
                <c:pt idx="0">
                  <c:v>584.66429555192997</c:v>
                </c:pt>
                <c:pt idx="1">
                  <c:v>584.66429555192997</c:v>
                </c:pt>
                <c:pt idx="2">
                  <c:v>569.74536624771747</c:v>
                </c:pt>
                <c:pt idx="3">
                  <c:v>544.44233637052503</c:v>
                </c:pt>
                <c:pt idx="4">
                  <c:v>516.51042027232802</c:v>
                </c:pt>
                <c:pt idx="5">
                  <c:v>489.36717004043101</c:v>
                </c:pt>
                <c:pt idx="6">
                  <c:v>462.48680843063522</c:v>
                </c:pt>
                <c:pt idx="7">
                  <c:v>433.240449221934</c:v>
                </c:pt>
                <c:pt idx="8">
                  <c:v>399.39353912646959</c:v>
                </c:pt>
                <c:pt idx="9">
                  <c:v>358.12002545666189</c:v>
                </c:pt>
                <c:pt idx="10">
                  <c:v>309.61707467908502</c:v>
                </c:pt>
                <c:pt idx="11">
                  <c:v>257.03935025894691</c:v>
                </c:pt>
                <c:pt idx="12">
                  <c:v>203.87012643908349</c:v>
                </c:pt>
                <c:pt idx="13">
                  <c:v>151.94962357419641</c:v>
                </c:pt>
                <c:pt idx="14">
                  <c:v>100.42345364246199</c:v>
                </c:pt>
                <c:pt idx="15">
                  <c:v>84.978747094047478</c:v>
                </c:pt>
                <c:pt idx="16">
                  <c:v>305.08224594784758</c:v>
                </c:pt>
                <c:pt idx="17">
                  <c:v>410.30341694364859</c:v>
                </c:pt>
                <c:pt idx="18">
                  <c:v>468.07319165027292</c:v>
                </c:pt>
                <c:pt idx="19">
                  <c:v>516.37897596127902</c:v>
                </c:pt>
                <c:pt idx="20">
                  <c:v>558.83548843053802</c:v>
                </c:pt>
                <c:pt idx="21">
                  <c:v>585.84729435138286</c:v>
                </c:pt>
                <c:pt idx="22">
                  <c:v>593.66823085887904</c:v>
                </c:pt>
                <c:pt idx="23">
                  <c:v>585.45296141823155</c:v>
                </c:pt>
                <c:pt idx="24">
                  <c:v>565.67059260515748</c:v>
                </c:pt>
                <c:pt idx="25">
                  <c:v>538.92167530641098</c:v>
                </c:pt>
                <c:pt idx="26">
                  <c:v>509.543871786659</c:v>
                </c:pt>
                <c:pt idx="27">
                  <c:v>479.70601317822911</c:v>
                </c:pt>
                <c:pt idx="28">
                  <c:v>449.07948870350032</c:v>
                </c:pt>
                <c:pt idx="29">
                  <c:v>415.95552231881402</c:v>
                </c:pt>
                <c:pt idx="30">
                  <c:v>375.66784098188361</c:v>
                </c:pt>
                <c:pt idx="31">
                  <c:v>327.23061235983101</c:v>
                </c:pt>
                <c:pt idx="32">
                  <c:v>274.58716578416897</c:v>
                </c:pt>
                <c:pt idx="33">
                  <c:v>221.48366411982829</c:v>
                </c:pt>
                <c:pt idx="34">
                  <c:v>169.16882832179201</c:v>
                </c:pt>
                <c:pt idx="35">
                  <c:v>115.9996045019282</c:v>
                </c:pt>
                <c:pt idx="36">
                  <c:v>59.807161527906352</c:v>
                </c:pt>
                <c:pt idx="37">
                  <c:v>-1.971664665755158</c:v>
                </c:pt>
                <c:pt idx="38">
                  <c:v>-3.4175520873089398</c:v>
                </c:pt>
                <c:pt idx="39">
                  <c:v>-3.4175520873089398</c:v>
                </c:pt>
                <c:pt idx="40">
                  <c:v>-3.4175520873089398</c:v>
                </c:pt>
                <c:pt idx="41">
                  <c:v>-3.4175520873089398</c:v>
                </c:pt>
                <c:pt idx="42">
                  <c:v>-3.3518299317837492</c:v>
                </c:pt>
                <c:pt idx="43">
                  <c:v>-3.3518299317837492</c:v>
                </c:pt>
                <c:pt idx="44">
                  <c:v>-3.2203856207334312</c:v>
                </c:pt>
                <c:pt idx="45">
                  <c:v>-3.2203856207334312</c:v>
                </c:pt>
                <c:pt idx="46">
                  <c:v>-3.2203856207334312</c:v>
                </c:pt>
                <c:pt idx="47">
                  <c:v>-3.2203856207334312</c:v>
                </c:pt>
                <c:pt idx="48">
                  <c:v>-3.2203856207334312</c:v>
                </c:pt>
                <c:pt idx="49">
                  <c:v>-3.154663465208253</c:v>
                </c:pt>
                <c:pt idx="50">
                  <c:v>-3.0889413096830798</c:v>
                </c:pt>
                <c:pt idx="51">
                  <c:v>-3.0232191541579159</c:v>
                </c:pt>
                <c:pt idx="52">
                  <c:v>-2.95749699863274</c:v>
                </c:pt>
                <c:pt idx="53">
                  <c:v>-3.0232191541579159</c:v>
                </c:pt>
                <c:pt idx="54">
                  <c:v>-2.95749699863274</c:v>
                </c:pt>
                <c:pt idx="55">
                  <c:v>-2.8917748431075712</c:v>
                </c:pt>
                <c:pt idx="56">
                  <c:v>-2.95749699863274</c:v>
                </c:pt>
                <c:pt idx="57">
                  <c:v>-2.8917748431075712</c:v>
                </c:pt>
                <c:pt idx="58">
                  <c:v>-172.1920474759504</c:v>
                </c:pt>
                <c:pt idx="59">
                  <c:v>-340.90082070906732</c:v>
                </c:pt>
                <c:pt idx="60">
                  <c:v>-425.81384564758889</c:v>
                </c:pt>
                <c:pt idx="61">
                  <c:v>-476.81423833512332</c:v>
                </c:pt>
                <c:pt idx="62">
                  <c:v>-519.99369451516247</c:v>
                </c:pt>
                <c:pt idx="63">
                  <c:v>-557.91537825318699</c:v>
                </c:pt>
                <c:pt idx="64">
                  <c:v>-581.77252070882309</c:v>
                </c:pt>
                <c:pt idx="65">
                  <c:v>-584.79573986298305</c:v>
                </c:pt>
                <c:pt idx="66">
                  <c:v>-569.67964409219155</c:v>
                </c:pt>
                <c:pt idx="67">
                  <c:v>-544.11372559289953</c:v>
                </c:pt>
                <c:pt idx="68">
                  <c:v>-515.98464302812795</c:v>
                </c:pt>
                <c:pt idx="69">
                  <c:v>-488.64422632965528</c:v>
                </c:pt>
                <c:pt idx="70">
                  <c:v>-461.829586875384</c:v>
                </c:pt>
                <c:pt idx="71">
                  <c:v>-432.58322766668158</c:v>
                </c:pt>
                <c:pt idx="72">
                  <c:v>-398.67059541569222</c:v>
                </c:pt>
                <c:pt idx="73">
                  <c:v>-357.26563743483501</c:v>
                </c:pt>
                <c:pt idx="74">
                  <c:v>-308.63124234620722</c:v>
                </c:pt>
                <c:pt idx="75">
                  <c:v>-255.98779577054501</c:v>
                </c:pt>
                <c:pt idx="76">
                  <c:v>-202.55568332857999</c:v>
                </c:pt>
                <c:pt idx="77">
                  <c:v>-150.24084753054271</c:v>
                </c:pt>
                <c:pt idx="78">
                  <c:v>-98.451788976707576</c:v>
                </c:pt>
                <c:pt idx="79">
                  <c:v>-88.396299181356426</c:v>
                </c:pt>
                <c:pt idx="80">
                  <c:v>-308.30263156858189</c:v>
                </c:pt>
                <c:pt idx="81">
                  <c:v>-412.07791514282889</c:v>
                </c:pt>
                <c:pt idx="82">
                  <c:v>-469.45335691630322</c:v>
                </c:pt>
                <c:pt idx="83">
                  <c:v>-517.62769691625499</c:v>
                </c:pt>
                <c:pt idx="84">
                  <c:v>-560.08420938551535</c:v>
                </c:pt>
                <c:pt idx="85">
                  <c:v>-587.030293150837</c:v>
                </c:pt>
                <c:pt idx="86">
                  <c:v>-594.78550750280851</c:v>
                </c:pt>
                <c:pt idx="87">
                  <c:v>-586.30734944005997</c:v>
                </c:pt>
                <c:pt idx="88">
                  <c:v>-566.26209200488199</c:v>
                </c:pt>
                <c:pt idx="89">
                  <c:v>-539.51317470613878</c:v>
                </c:pt>
                <c:pt idx="90">
                  <c:v>-509.93820471980922</c:v>
                </c:pt>
                <c:pt idx="91">
                  <c:v>-479.83745748928021</c:v>
                </c:pt>
                <c:pt idx="92">
                  <c:v>-449.1452108590268</c:v>
                </c:pt>
                <c:pt idx="93">
                  <c:v>-416.02124447433903</c:v>
                </c:pt>
                <c:pt idx="94">
                  <c:v>-375.79928529293397</c:v>
                </c:pt>
                <c:pt idx="95">
                  <c:v>-327.23061235983101</c:v>
                </c:pt>
                <c:pt idx="96">
                  <c:v>-274.25855500654222</c:v>
                </c:pt>
                <c:pt idx="97">
                  <c:v>-220.69499825352699</c:v>
                </c:pt>
                <c:pt idx="98">
                  <c:v>-168.11727383338999</c:v>
                </c:pt>
                <c:pt idx="99">
                  <c:v>-114.6194392359</c:v>
                </c:pt>
                <c:pt idx="100">
                  <c:v>-57.769774706626201</c:v>
                </c:pt>
                <c:pt idx="101">
                  <c:v>1.4458874215537829</c:v>
                </c:pt>
                <c:pt idx="102">
                  <c:v>2.6946083765320501</c:v>
                </c:pt>
                <c:pt idx="103">
                  <c:v>2.76033053205723</c:v>
                </c:pt>
                <c:pt idx="104">
                  <c:v>2.62888622100688</c:v>
                </c:pt>
                <c:pt idx="105">
                  <c:v>2.6946083765320501</c:v>
                </c:pt>
                <c:pt idx="106">
                  <c:v>2.56316406548172</c:v>
                </c:pt>
                <c:pt idx="107">
                  <c:v>2.62888622100688</c:v>
                </c:pt>
                <c:pt idx="108">
                  <c:v>2.56316406548172</c:v>
                </c:pt>
                <c:pt idx="109">
                  <c:v>2.56316406548172</c:v>
                </c:pt>
                <c:pt idx="110">
                  <c:v>2.4317197544313598</c:v>
                </c:pt>
                <c:pt idx="111">
                  <c:v>2.4317197544313598</c:v>
                </c:pt>
                <c:pt idx="112">
                  <c:v>2.3659975989061959</c:v>
                </c:pt>
                <c:pt idx="113">
                  <c:v>2.3002754433810182</c:v>
                </c:pt>
                <c:pt idx="114">
                  <c:v>2.3659975989061959</c:v>
                </c:pt>
                <c:pt idx="115">
                  <c:v>2.1688311323306748</c:v>
                </c:pt>
                <c:pt idx="116">
                  <c:v>2.1688311323306748</c:v>
                </c:pt>
                <c:pt idx="117">
                  <c:v>2.1688311323306748</c:v>
                </c:pt>
                <c:pt idx="118">
                  <c:v>2.1688311323306748</c:v>
                </c:pt>
                <c:pt idx="119">
                  <c:v>2.1031089768054998</c:v>
                </c:pt>
                <c:pt idx="120">
                  <c:v>2.1031089768054998</c:v>
                </c:pt>
                <c:pt idx="121">
                  <c:v>2.1031089768054998</c:v>
                </c:pt>
                <c:pt idx="122">
                  <c:v>178.36993009531699</c:v>
                </c:pt>
                <c:pt idx="123">
                  <c:v>343.85831770769772</c:v>
                </c:pt>
                <c:pt idx="124">
                  <c:v>427.25973306914301</c:v>
                </c:pt>
                <c:pt idx="125">
                  <c:v>477.99723713457593</c:v>
                </c:pt>
                <c:pt idx="126">
                  <c:v>521.24241547013901</c:v>
                </c:pt>
                <c:pt idx="127">
                  <c:v>558.90121058606303</c:v>
                </c:pt>
                <c:pt idx="128">
                  <c:v>581.96968717539789</c:v>
                </c:pt>
                <c:pt idx="129">
                  <c:v>584.40140692983005</c:v>
                </c:pt>
                <c:pt idx="130">
                  <c:v>568.89097822588951</c:v>
                </c:pt>
                <c:pt idx="131">
                  <c:v>543.32505972659703</c:v>
                </c:pt>
                <c:pt idx="132">
                  <c:v>515.32742147287286</c:v>
                </c:pt>
                <c:pt idx="133">
                  <c:v>487.85556046335262</c:v>
                </c:pt>
                <c:pt idx="134">
                  <c:v>460.64658807593162</c:v>
                </c:pt>
                <c:pt idx="135">
                  <c:v>431.00589593407801</c:v>
                </c:pt>
                <c:pt idx="136">
                  <c:v>396.76465290546332</c:v>
                </c:pt>
                <c:pt idx="137">
                  <c:v>355.29397276907861</c:v>
                </c:pt>
                <c:pt idx="138">
                  <c:v>306.72529983597758</c:v>
                </c:pt>
                <c:pt idx="139">
                  <c:v>254.14757541584001</c:v>
                </c:pt>
                <c:pt idx="140">
                  <c:v>200.78118512939989</c:v>
                </c:pt>
                <c:pt idx="141">
                  <c:v>148.53207148688799</c:v>
                </c:pt>
                <c:pt idx="142">
                  <c:v>96.611568622002906</c:v>
                </c:pt>
                <c:pt idx="143">
                  <c:v>95.7571806001759</c:v>
                </c:pt>
                <c:pt idx="144">
                  <c:v>312.968904610869</c:v>
                </c:pt>
                <c:pt idx="145">
                  <c:v>414.31246843068402</c:v>
                </c:pt>
                <c:pt idx="146">
                  <c:v>471.09641080443299</c:v>
                </c:pt>
                <c:pt idx="147">
                  <c:v>519.33647295990897</c:v>
                </c:pt>
                <c:pt idx="148">
                  <c:v>561.39865249601996</c:v>
                </c:pt>
              </c:numCache>
            </c:numRef>
          </c:val>
          <c:smooth val="0"/>
          <c:extLst>
            <c:ext xmlns:c16="http://schemas.microsoft.com/office/drawing/2014/chart" uri="{C3380CC4-5D6E-409C-BE32-E72D297353CC}">
              <c16:uniqueId val="{00000000-35E2-7647-959A-884522579755}"/>
            </c:ext>
          </c:extLst>
        </c:ser>
        <c:ser>
          <c:idx val="1"/>
          <c:order val="1"/>
          <c:tx>
            <c:strRef>
              <c:f>Sheet1!$E$1</c:f>
              <c:strCache>
                <c:ptCount val="1"/>
                <c:pt idx="0">
                  <c:v>Ib</c:v>
                </c:pt>
              </c:strCache>
            </c:strRef>
          </c:tx>
          <c:spPr>
            <a:ln>
              <a:solidFill>
                <a:srgbClr val="FF0000"/>
              </a:solidFill>
            </a:ln>
          </c:spPr>
          <c:marker>
            <c:symbol val="none"/>
          </c:marker>
          <c:val>
            <c:numRef>
              <c:f>Sheet1!$F$2:$F$150</c:f>
              <c:numCache>
                <c:formatCode>General</c:formatCode>
                <c:ptCount val="149"/>
                <c:pt idx="0">
                  <c:v>-513.77637860247955</c:v>
                </c:pt>
                <c:pt idx="1">
                  <c:v>-513.77637860247955</c:v>
                </c:pt>
                <c:pt idx="2">
                  <c:v>-500.05359252882369</c:v>
                </c:pt>
                <c:pt idx="3">
                  <c:v>-477.3400155793243</c:v>
                </c:pt>
                <c:pt idx="4">
                  <c:v>-452.14214115097371</c:v>
                </c:pt>
                <c:pt idx="5">
                  <c:v>-427.71321594226481</c:v>
                </c:pt>
                <c:pt idx="6">
                  <c:v>-403.63919037339701</c:v>
                </c:pt>
                <c:pt idx="7">
                  <c:v>-377.49491690548132</c:v>
                </c:pt>
                <c:pt idx="8">
                  <c:v>-347.2692975794572</c:v>
                </c:pt>
                <c:pt idx="9">
                  <c:v>-310.47803491646391</c:v>
                </c:pt>
                <c:pt idx="10">
                  <c:v>-267.23942879645432</c:v>
                </c:pt>
                <c:pt idx="11">
                  <c:v>-220.33352639813941</c:v>
                </c:pt>
                <c:pt idx="12">
                  <c:v>-173.13187429995949</c:v>
                </c:pt>
                <c:pt idx="13">
                  <c:v>-126.93577118131709</c:v>
                </c:pt>
                <c:pt idx="14">
                  <c:v>-81.153717642481951</c:v>
                </c:pt>
                <c:pt idx="15">
                  <c:v>-3.2532466984960142</c:v>
                </c:pt>
                <c:pt idx="16">
                  <c:v>8.3401415361443547</c:v>
                </c:pt>
                <c:pt idx="17">
                  <c:v>7.6303422564724777</c:v>
                </c:pt>
                <c:pt idx="18">
                  <c:v>7.5120423765271651</c:v>
                </c:pt>
                <c:pt idx="19">
                  <c:v>7.5120423765271651</c:v>
                </c:pt>
                <c:pt idx="20">
                  <c:v>7.393742496581873</c:v>
                </c:pt>
                <c:pt idx="21">
                  <c:v>7.3345925566091816</c:v>
                </c:pt>
                <c:pt idx="22">
                  <c:v>7.3345925566091816</c:v>
                </c:pt>
                <c:pt idx="23">
                  <c:v>7.3345925566091816</c:v>
                </c:pt>
                <c:pt idx="24">
                  <c:v>7.2754426166365453</c:v>
                </c:pt>
                <c:pt idx="25">
                  <c:v>7.2754426166365453</c:v>
                </c:pt>
                <c:pt idx="26">
                  <c:v>7.2754426166365453</c:v>
                </c:pt>
                <c:pt idx="27">
                  <c:v>7.2754426166365453</c:v>
                </c:pt>
                <c:pt idx="28">
                  <c:v>7.2162926766638913</c:v>
                </c:pt>
                <c:pt idx="29">
                  <c:v>7.2162926766638913</c:v>
                </c:pt>
                <c:pt idx="30">
                  <c:v>7.2162926766638913</c:v>
                </c:pt>
                <c:pt idx="31">
                  <c:v>7.1571427366912346</c:v>
                </c:pt>
                <c:pt idx="32">
                  <c:v>7.2754426166365453</c:v>
                </c:pt>
                <c:pt idx="33">
                  <c:v>7.3345925566091816</c:v>
                </c:pt>
                <c:pt idx="34">
                  <c:v>7.2754426166365453</c:v>
                </c:pt>
                <c:pt idx="35">
                  <c:v>7.3345925566091816</c:v>
                </c:pt>
                <c:pt idx="36">
                  <c:v>8.1626917162263748</c:v>
                </c:pt>
                <c:pt idx="37">
                  <c:v>231.4537151129982</c:v>
                </c:pt>
                <c:pt idx="38">
                  <c:v>350.75914403784338</c:v>
                </c:pt>
                <c:pt idx="39">
                  <c:v>411.32868256984221</c:v>
                </c:pt>
                <c:pt idx="40">
                  <c:v>459.89078328739168</c:v>
                </c:pt>
                <c:pt idx="41">
                  <c:v>503.78003874709827</c:v>
                </c:pt>
                <c:pt idx="42">
                  <c:v>530.39751173479374</c:v>
                </c:pt>
                <c:pt idx="43">
                  <c:v>533.82820825321016</c:v>
                </c:pt>
                <c:pt idx="44">
                  <c:v>520.04627223958175</c:v>
                </c:pt>
                <c:pt idx="45">
                  <c:v>498.39739420958921</c:v>
                </c:pt>
                <c:pt idx="46">
                  <c:v>475.80211714003559</c:v>
                </c:pt>
                <c:pt idx="47">
                  <c:v>453.20684007048129</c:v>
                </c:pt>
                <c:pt idx="48">
                  <c:v>429.42856420147223</c:v>
                </c:pt>
                <c:pt idx="49">
                  <c:v>401.86469217421779</c:v>
                </c:pt>
                <c:pt idx="50">
                  <c:v>369.80542470903771</c:v>
                </c:pt>
                <c:pt idx="51">
                  <c:v>332.89586216610132</c:v>
                </c:pt>
                <c:pt idx="52">
                  <c:v>291.43175424526709</c:v>
                </c:pt>
                <c:pt idx="53">
                  <c:v>246.95099938583439</c:v>
                </c:pt>
                <c:pt idx="54">
                  <c:v>200.9914960270811</c:v>
                </c:pt>
                <c:pt idx="55">
                  <c:v>153.90814380884731</c:v>
                </c:pt>
                <c:pt idx="56">
                  <c:v>105.8783925510518</c:v>
                </c:pt>
                <c:pt idx="57">
                  <c:v>57.079692073611866</c:v>
                </c:pt>
                <c:pt idx="58">
                  <c:v>145.62715221267581</c:v>
                </c:pt>
                <c:pt idx="59">
                  <c:v>299.89019566135971</c:v>
                </c:pt>
                <c:pt idx="60">
                  <c:v>374.77401966674108</c:v>
                </c:pt>
                <c:pt idx="61">
                  <c:v>419.55052422604052</c:v>
                </c:pt>
                <c:pt idx="62">
                  <c:v>457.34733586856697</c:v>
                </c:pt>
                <c:pt idx="63">
                  <c:v>490.64875207317169</c:v>
                </c:pt>
                <c:pt idx="64">
                  <c:v>511.29208112362898</c:v>
                </c:pt>
                <c:pt idx="65">
                  <c:v>513.65807872253458</c:v>
                </c:pt>
                <c:pt idx="66">
                  <c:v>499.75784282896223</c:v>
                </c:pt>
                <c:pt idx="67">
                  <c:v>476.74851617959831</c:v>
                </c:pt>
                <c:pt idx="68">
                  <c:v>451.31404199135739</c:v>
                </c:pt>
                <c:pt idx="69">
                  <c:v>426.76681690270351</c:v>
                </c:pt>
                <c:pt idx="70">
                  <c:v>402.75194127380672</c:v>
                </c:pt>
                <c:pt idx="71">
                  <c:v>376.54851786592019</c:v>
                </c:pt>
                <c:pt idx="72">
                  <c:v>346.32289853989408</c:v>
                </c:pt>
                <c:pt idx="73">
                  <c:v>309.35418605698499</c:v>
                </c:pt>
                <c:pt idx="74">
                  <c:v>266.11557993697357</c:v>
                </c:pt>
                <c:pt idx="75">
                  <c:v>219.15052759868581</c:v>
                </c:pt>
                <c:pt idx="76">
                  <c:v>171.7122757406166</c:v>
                </c:pt>
                <c:pt idx="77">
                  <c:v>125.2795728620823</c:v>
                </c:pt>
                <c:pt idx="78">
                  <c:v>79.379219443303001</c:v>
                </c:pt>
                <c:pt idx="79">
                  <c:v>-1.2421487394257531</c:v>
                </c:pt>
                <c:pt idx="80">
                  <c:v>-8.0443918362810507</c:v>
                </c:pt>
                <c:pt idx="81">
                  <c:v>-7.4528924365545119</c:v>
                </c:pt>
                <c:pt idx="82">
                  <c:v>-7.2754426166365453</c:v>
                </c:pt>
                <c:pt idx="83">
                  <c:v>-7.2162926766638913</c:v>
                </c:pt>
                <c:pt idx="84">
                  <c:v>-7.097992796718585</c:v>
                </c:pt>
                <c:pt idx="85">
                  <c:v>-6.9796929167732902</c:v>
                </c:pt>
                <c:pt idx="86">
                  <c:v>-6.9796929167732902</c:v>
                </c:pt>
                <c:pt idx="87">
                  <c:v>-6.9796929167732902</c:v>
                </c:pt>
                <c:pt idx="88">
                  <c:v>-6.9205429768006166</c:v>
                </c:pt>
                <c:pt idx="89">
                  <c:v>-6.9205429768006166</c:v>
                </c:pt>
                <c:pt idx="90">
                  <c:v>-6.9205429768006166</c:v>
                </c:pt>
                <c:pt idx="91">
                  <c:v>-6.9796929167732902</c:v>
                </c:pt>
                <c:pt idx="92">
                  <c:v>-6.9205429768006166</c:v>
                </c:pt>
                <c:pt idx="93">
                  <c:v>-6.9205429768006166</c:v>
                </c:pt>
                <c:pt idx="94">
                  <c:v>-6.9205429768006166</c:v>
                </c:pt>
                <c:pt idx="95">
                  <c:v>-6.9205429768006166</c:v>
                </c:pt>
                <c:pt idx="96">
                  <c:v>-6.9796929167732902</c:v>
                </c:pt>
                <c:pt idx="97">
                  <c:v>-6.9796929167732902</c:v>
                </c:pt>
                <c:pt idx="98">
                  <c:v>-6.9205429768006166</c:v>
                </c:pt>
                <c:pt idx="99">
                  <c:v>-6.9796929167732902</c:v>
                </c:pt>
                <c:pt idx="100">
                  <c:v>-9.1682406957614404</c:v>
                </c:pt>
                <c:pt idx="101">
                  <c:v>-237.36870911026401</c:v>
                </c:pt>
                <c:pt idx="102">
                  <c:v>-353.59834115653013</c:v>
                </c:pt>
                <c:pt idx="103">
                  <c:v>-413.28063058893889</c:v>
                </c:pt>
                <c:pt idx="104">
                  <c:v>-461.54698160662531</c:v>
                </c:pt>
                <c:pt idx="105">
                  <c:v>-504.66728784669141</c:v>
                </c:pt>
                <c:pt idx="106">
                  <c:v>-530.16091197490539</c:v>
                </c:pt>
                <c:pt idx="107">
                  <c:v>-532.58605951378411</c:v>
                </c:pt>
                <c:pt idx="108">
                  <c:v>-518.33092398037286</c:v>
                </c:pt>
                <c:pt idx="109">
                  <c:v>-496.68204595038299</c:v>
                </c:pt>
                <c:pt idx="110">
                  <c:v>-474.08676888082869</c:v>
                </c:pt>
                <c:pt idx="111">
                  <c:v>-451.43234187130167</c:v>
                </c:pt>
                <c:pt idx="112">
                  <c:v>-427.6540660022946</c:v>
                </c:pt>
                <c:pt idx="113">
                  <c:v>-400.14934391501032</c:v>
                </c:pt>
                <c:pt idx="114">
                  <c:v>-368.14922638980499</c:v>
                </c:pt>
                <c:pt idx="115">
                  <c:v>-330.94391414700192</c:v>
                </c:pt>
                <c:pt idx="116">
                  <c:v>-289.42065628619861</c:v>
                </c:pt>
                <c:pt idx="117">
                  <c:v>-245.11735124668161</c:v>
                </c:pt>
                <c:pt idx="118">
                  <c:v>-199.3944476478201</c:v>
                </c:pt>
                <c:pt idx="119">
                  <c:v>-152.60684512944931</c:v>
                </c:pt>
                <c:pt idx="120">
                  <c:v>-104.7545436915713</c:v>
                </c:pt>
                <c:pt idx="121">
                  <c:v>-55.955843214131512</c:v>
                </c:pt>
                <c:pt idx="122">
                  <c:v>-152.6659950694218</c:v>
                </c:pt>
                <c:pt idx="123">
                  <c:v>-302.90684259996578</c:v>
                </c:pt>
                <c:pt idx="124">
                  <c:v>-376.31191810602888</c:v>
                </c:pt>
                <c:pt idx="125">
                  <c:v>-420.91097284541161</c:v>
                </c:pt>
                <c:pt idx="126">
                  <c:v>-458.76693442790878</c:v>
                </c:pt>
                <c:pt idx="127">
                  <c:v>-491.77260093265198</c:v>
                </c:pt>
                <c:pt idx="128">
                  <c:v>-511.82443058338271</c:v>
                </c:pt>
                <c:pt idx="129">
                  <c:v>-513.53977884258961</c:v>
                </c:pt>
                <c:pt idx="130">
                  <c:v>-499.28464330917927</c:v>
                </c:pt>
                <c:pt idx="131">
                  <c:v>-476.21616671984401</c:v>
                </c:pt>
                <c:pt idx="132">
                  <c:v>-450.95914235152071</c:v>
                </c:pt>
                <c:pt idx="133">
                  <c:v>-426.3527673228968</c:v>
                </c:pt>
                <c:pt idx="134">
                  <c:v>-401.9238421141896</c:v>
                </c:pt>
                <c:pt idx="135">
                  <c:v>-375.36551906646758</c:v>
                </c:pt>
                <c:pt idx="136">
                  <c:v>-344.7850001006052</c:v>
                </c:pt>
                <c:pt idx="137">
                  <c:v>-307.87543755766723</c:v>
                </c:pt>
                <c:pt idx="138">
                  <c:v>-264.63683143765701</c:v>
                </c:pt>
                <c:pt idx="139">
                  <c:v>-217.7900789793147</c:v>
                </c:pt>
                <c:pt idx="140">
                  <c:v>-170.41097706121801</c:v>
                </c:pt>
                <c:pt idx="141">
                  <c:v>-123.85997430273871</c:v>
                </c:pt>
                <c:pt idx="142">
                  <c:v>-77.841321004013764</c:v>
                </c:pt>
                <c:pt idx="143">
                  <c:v>5.8558440572928276</c:v>
                </c:pt>
                <c:pt idx="144">
                  <c:v>8.2809915961716811</c:v>
                </c:pt>
                <c:pt idx="145">
                  <c:v>7.6894921964451424</c:v>
                </c:pt>
                <c:pt idx="146">
                  <c:v>7.5711923164998183</c:v>
                </c:pt>
                <c:pt idx="147">
                  <c:v>7.5120423765271651</c:v>
                </c:pt>
                <c:pt idx="148">
                  <c:v>7.3345925566091816</c:v>
                </c:pt>
              </c:numCache>
            </c:numRef>
          </c:val>
          <c:smooth val="0"/>
          <c:extLst>
            <c:ext xmlns:c16="http://schemas.microsoft.com/office/drawing/2014/chart" uri="{C3380CC4-5D6E-409C-BE32-E72D297353CC}">
              <c16:uniqueId val="{00000001-35E2-7647-959A-884522579755}"/>
            </c:ext>
          </c:extLst>
        </c:ser>
        <c:ser>
          <c:idx val="2"/>
          <c:order val="2"/>
          <c:tx>
            <c:strRef>
              <c:f>Sheet1!$H$1</c:f>
              <c:strCache>
                <c:ptCount val="1"/>
                <c:pt idx="0">
                  <c:v>Ic</c:v>
                </c:pt>
              </c:strCache>
            </c:strRef>
          </c:tx>
          <c:spPr>
            <a:ln>
              <a:solidFill>
                <a:srgbClr val="008000"/>
              </a:solidFill>
            </a:ln>
          </c:spPr>
          <c:marker>
            <c:symbol val="none"/>
          </c:marker>
          <c:val>
            <c:numRef>
              <c:f>Sheet1!$H$2:$H$150</c:f>
              <c:numCache>
                <c:formatCode>General</c:formatCode>
                <c:ptCount val="149"/>
                <c:pt idx="0">
                  <c:v>-6.5722155525171946</c:v>
                </c:pt>
                <c:pt idx="1">
                  <c:v>-6.5722155525171946</c:v>
                </c:pt>
                <c:pt idx="2">
                  <c:v>-6.5722155525171946</c:v>
                </c:pt>
                <c:pt idx="3">
                  <c:v>-6.5722155525171946</c:v>
                </c:pt>
                <c:pt idx="4">
                  <c:v>-6.5722155525171946</c:v>
                </c:pt>
                <c:pt idx="5">
                  <c:v>-6.5064933969920409</c:v>
                </c:pt>
                <c:pt idx="6">
                  <c:v>-6.5064933969920409</c:v>
                </c:pt>
                <c:pt idx="7">
                  <c:v>-6.5064933969920409</c:v>
                </c:pt>
                <c:pt idx="8">
                  <c:v>-6.4407712414668614</c:v>
                </c:pt>
                <c:pt idx="9">
                  <c:v>-6.5064933969920409</c:v>
                </c:pt>
                <c:pt idx="10">
                  <c:v>-6.4407712414668614</c:v>
                </c:pt>
                <c:pt idx="11">
                  <c:v>-6.3750490859417104</c:v>
                </c:pt>
                <c:pt idx="12">
                  <c:v>-6.3093269304165203</c:v>
                </c:pt>
                <c:pt idx="13">
                  <c:v>-6.3093269304165203</c:v>
                </c:pt>
                <c:pt idx="14">
                  <c:v>-6.2436047748913497</c:v>
                </c:pt>
                <c:pt idx="15">
                  <c:v>-78.077920763904402</c:v>
                </c:pt>
                <c:pt idx="16">
                  <c:v>-307.25107708017822</c:v>
                </c:pt>
                <c:pt idx="17">
                  <c:v>-410.30341694364859</c:v>
                </c:pt>
                <c:pt idx="18">
                  <c:v>-466.56158207319601</c:v>
                </c:pt>
                <c:pt idx="19">
                  <c:v>-513.22431249606802</c:v>
                </c:pt>
                <c:pt idx="20">
                  <c:v>-554.49782616587697</c:v>
                </c:pt>
                <c:pt idx="21">
                  <c:v>-580.45807759832053</c:v>
                </c:pt>
                <c:pt idx="22">
                  <c:v>-587.75323686161403</c:v>
                </c:pt>
                <c:pt idx="23">
                  <c:v>-579.27507879886798</c:v>
                </c:pt>
                <c:pt idx="24">
                  <c:v>-559.42698783026287</c:v>
                </c:pt>
                <c:pt idx="25">
                  <c:v>-532.74379268704695</c:v>
                </c:pt>
                <c:pt idx="26">
                  <c:v>-503.36598916729258</c:v>
                </c:pt>
                <c:pt idx="27">
                  <c:v>-473.72529702544</c:v>
                </c:pt>
                <c:pt idx="28">
                  <c:v>-443.62454979491162</c:v>
                </c:pt>
                <c:pt idx="29">
                  <c:v>-410.6977498768</c:v>
                </c:pt>
                <c:pt idx="30">
                  <c:v>-370.87012362854608</c:v>
                </c:pt>
                <c:pt idx="31">
                  <c:v>-323.22156087279558</c:v>
                </c:pt>
                <c:pt idx="32">
                  <c:v>-271.10389154133401</c:v>
                </c:pt>
                <c:pt idx="33">
                  <c:v>-218.92050005434771</c:v>
                </c:pt>
                <c:pt idx="34">
                  <c:v>-167.3943301226135</c:v>
                </c:pt>
                <c:pt idx="35">
                  <c:v>-115.079494324576</c:v>
                </c:pt>
                <c:pt idx="36">
                  <c:v>-60.858716016309302</c:v>
                </c:pt>
                <c:pt idx="37">
                  <c:v>-247.50963770779799</c:v>
                </c:pt>
                <c:pt idx="38">
                  <c:v>-378.36244935841501</c:v>
                </c:pt>
                <c:pt idx="39">
                  <c:v>-445.79338092724163</c:v>
                </c:pt>
                <c:pt idx="40">
                  <c:v>-499.75127061340862</c:v>
                </c:pt>
                <c:pt idx="41">
                  <c:v>-548.58283216861298</c:v>
                </c:pt>
                <c:pt idx="42">
                  <c:v>-578.15780215493737</c:v>
                </c:pt>
                <c:pt idx="43">
                  <c:v>-582.16685364197338</c:v>
                </c:pt>
                <c:pt idx="44">
                  <c:v>-566.85359140460787</c:v>
                </c:pt>
                <c:pt idx="45">
                  <c:v>-543.12789326002303</c:v>
                </c:pt>
                <c:pt idx="46">
                  <c:v>-518.21919631598098</c:v>
                </c:pt>
                <c:pt idx="47">
                  <c:v>-493.44194368299202</c:v>
                </c:pt>
                <c:pt idx="48">
                  <c:v>-467.21880362844831</c:v>
                </c:pt>
                <c:pt idx="49">
                  <c:v>-436.723723464768</c:v>
                </c:pt>
                <c:pt idx="50">
                  <c:v>-401.23375948117172</c:v>
                </c:pt>
                <c:pt idx="51">
                  <c:v>-360.42030090004192</c:v>
                </c:pt>
                <c:pt idx="52">
                  <c:v>-314.61195849899661</c:v>
                </c:pt>
                <c:pt idx="53">
                  <c:v>-265.64895263274599</c:v>
                </c:pt>
                <c:pt idx="54">
                  <c:v>-214.58283778968649</c:v>
                </c:pt>
                <c:pt idx="55">
                  <c:v>-162.39944630270071</c:v>
                </c:pt>
                <c:pt idx="56">
                  <c:v>-109.29594463836099</c:v>
                </c:pt>
                <c:pt idx="57">
                  <c:v>-55.2723327966699</c:v>
                </c:pt>
                <c:pt idx="58">
                  <c:v>12.7500981718833</c:v>
                </c:pt>
                <c:pt idx="59">
                  <c:v>8.3467137516968481</c:v>
                </c:pt>
                <c:pt idx="60">
                  <c:v>8.4124359072220507</c:v>
                </c:pt>
                <c:pt idx="61">
                  <c:v>8.2809915961716687</c:v>
                </c:pt>
                <c:pt idx="62">
                  <c:v>8.1495472851213506</c:v>
                </c:pt>
                <c:pt idx="63">
                  <c:v>8.1495472851213506</c:v>
                </c:pt>
                <c:pt idx="64">
                  <c:v>8.1495472851213506</c:v>
                </c:pt>
                <c:pt idx="65">
                  <c:v>8.2152694406464981</c:v>
                </c:pt>
                <c:pt idx="66">
                  <c:v>8.1495472851213506</c:v>
                </c:pt>
                <c:pt idx="67">
                  <c:v>8.1495472851213506</c:v>
                </c:pt>
                <c:pt idx="68">
                  <c:v>8.1495472851213506</c:v>
                </c:pt>
                <c:pt idx="69">
                  <c:v>8.1495472851213506</c:v>
                </c:pt>
                <c:pt idx="70">
                  <c:v>8.0838251295961481</c:v>
                </c:pt>
                <c:pt idx="71">
                  <c:v>8.1495472851213506</c:v>
                </c:pt>
                <c:pt idx="72">
                  <c:v>8.1495472851213506</c:v>
                </c:pt>
                <c:pt idx="73">
                  <c:v>8.0838251295961481</c:v>
                </c:pt>
                <c:pt idx="74">
                  <c:v>8.0838251295961481</c:v>
                </c:pt>
                <c:pt idx="75">
                  <c:v>8.0181029740709899</c:v>
                </c:pt>
                <c:pt idx="76">
                  <c:v>7.9523808185457971</c:v>
                </c:pt>
                <c:pt idx="77">
                  <c:v>8.0181029740709899</c:v>
                </c:pt>
                <c:pt idx="78">
                  <c:v>7.9523808185457971</c:v>
                </c:pt>
                <c:pt idx="79">
                  <c:v>88.001966248205605</c:v>
                </c:pt>
                <c:pt idx="80">
                  <c:v>311.523017189315</c:v>
                </c:pt>
                <c:pt idx="81">
                  <c:v>413.19519178675608</c:v>
                </c:pt>
                <c:pt idx="82">
                  <c:v>468.79613536105018</c:v>
                </c:pt>
                <c:pt idx="83">
                  <c:v>515.45886578392049</c:v>
                </c:pt>
                <c:pt idx="84">
                  <c:v>556.79810160925854</c:v>
                </c:pt>
                <c:pt idx="85">
                  <c:v>582.82407519722597</c:v>
                </c:pt>
                <c:pt idx="86">
                  <c:v>589.92206799393978</c:v>
                </c:pt>
                <c:pt idx="87">
                  <c:v>581.04957699804652</c:v>
                </c:pt>
                <c:pt idx="88">
                  <c:v>561.07004171839606</c:v>
                </c:pt>
                <c:pt idx="89">
                  <c:v>534.25540226412454</c:v>
                </c:pt>
                <c:pt idx="90">
                  <c:v>504.81187658884602</c:v>
                </c:pt>
                <c:pt idx="91">
                  <c:v>474.8425736693693</c:v>
                </c:pt>
                <c:pt idx="92">
                  <c:v>444.61038212778902</c:v>
                </c:pt>
                <c:pt idx="93">
                  <c:v>411.68358220967758</c:v>
                </c:pt>
                <c:pt idx="94">
                  <c:v>371.98740027247322</c:v>
                </c:pt>
                <c:pt idx="95">
                  <c:v>324.07594889462302</c:v>
                </c:pt>
                <c:pt idx="96">
                  <c:v>271.76111309658393</c:v>
                </c:pt>
                <c:pt idx="97">
                  <c:v>219.183388676448</c:v>
                </c:pt>
                <c:pt idx="98">
                  <c:v>167.3943301226135</c:v>
                </c:pt>
                <c:pt idx="99">
                  <c:v>114.8823278579997</c:v>
                </c:pt>
                <c:pt idx="100">
                  <c:v>61.38449326051046</c:v>
                </c:pt>
                <c:pt idx="101">
                  <c:v>255.724907148444</c:v>
                </c:pt>
                <c:pt idx="102">
                  <c:v>383.4887774893773</c:v>
                </c:pt>
                <c:pt idx="103">
                  <c:v>449.999598880853</c:v>
                </c:pt>
                <c:pt idx="104">
                  <c:v>503.62887778939302</c:v>
                </c:pt>
                <c:pt idx="105">
                  <c:v>551.67177347829704</c:v>
                </c:pt>
                <c:pt idx="106">
                  <c:v>579.86657819859238</c:v>
                </c:pt>
                <c:pt idx="107">
                  <c:v>582.82407519722597</c:v>
                </c:pt>
                <c:pt idx="108">
                  <c:v>567.18220218223178</c:v>
                </c:pt>
                <c:pt idx="109">
                  <c:v>543.39078188212204</c:v>
                </c:pt>
                <c:pt idx="110">
                  <c:v>518.41636278255555</c:v>
                </c:pt>
                <c:pt idx="111">
                  <c:v>493.44194368299202</c:v>
                </c:pt>
                <c:pt idx="112">
                  <c:v>467.02163716187158</c:v>
                </c:pt>
                <c:pt idx="113">
                  <c:v>436.65800130924362</c:v>
                </c:pt>
                <c:pt idx="114">
                  <c:v>401.36520379222458</c:v>
                </c:pt>
                <c:pt idx="115">
                  <c:v>360.15741227794302</c:v>
                </c:pt>
                <c:pt idx="116">
                  <c:v>314.28334772137163</c:v>
                </c:pt>
                <c:pt idx="117">
                  <c:v>265.38606401064402</c:v>
                </c:pt>
                <c:pt idx="118">
                  <c:v>214.84572641178701</c:v>
                </c:pt>
                <c:pt idx="119">
                  <c:v>162.9909457024261</c:v>
                </c:pt>
                <c:pt idx="120">
                  <c:v>110.084610504663</c:v>
                </c:pt>
                <c:pt idx="121">
                  <c:v>55.995276507446398</c:v>
                </c:pt>
                <c:pt idx="122">
                  <c:v>-9.7268790177254694</c:v>
                </c:pt>
                <c:pt idx="123">
                  <c:v>-6.7036598635675499</c:v>
                </c:pt>
                <c:pt idx="124">
                  <c:v>-6.7036598635675499</c:v>
                </c:pt>
                <c:pt idx="125">
                  <c:v>-6.5722155525171946</c:v>
                </c:pt>
                <c:pt idx="126">
                  <c:v>-6.5722155525171946</c:v>
                </c:pt>
                <c:pt idx="127">
                  <c:v>-6.5064933969920409</c:v>
                </c:pt>
                <c:pt idx="128">
                  <c:v>-6.5064933969920409</c:v>
                </c:pt>
                <c:pt idx="129">
                  <c:v>-6.5722155525171946</c:v>
                </c:pt>
                <c:pt idx="130">
                  <c:v>-6.5722155525171946</c:v>
                </c:pt>
                <c:pt idx="131">
                  <c:v>-6.5064933969920409</c:v>
                </c:pt>
                <c:pt idx="132">
                  <c:v>-6.5064933969920409</c:v>
                </c:pt>
                <c:pt idx="133">
                  <c:v>-6.5064933969920409</c:v>
                </c:pt>
                <c:pt idx="134">
                  <c:v>-6.4407712414668614</c:v>
                </c:pt>
                <c:pt idx="135">
                  <c:v>-6.5064933969920409</c:v>
                </c:pt>
                <c:pt idx="136">
                  <c:v>-6.4407712414668614</c:v>
                </c:pt>
                <c:pt idx="137">
                  <c:v>-6.4407712414668614</c:v>
                </c:pt>
                <c:pt idx="138">
                  <c:v>-6.4407712414668614</c:v>
                </c:pt>
                <c:pt idx="139">
                  <c:v>-6.3750490859417104</c:v>
                </c:pt>
                <c:pt idx="140">
                  <c:v>-6.3093269304165203</c:v>
                </c:pt>
                <c:pt idx="141">
                  <c:v>-6.3093269304165203</c:v>
                </c:pt>
                <c:pt idx="142">
                  <c:v>-6.3093269304165203</c:v>
                </c:pt>
                <c:pt idx="143">
                  <c:v>-98.780399754333601</c:v>
                </c:pt>
                <c:pt idx="144">
                  <c:v>-315.00629143214883</c:v>
                </c:pt>
                <c:pt idx="145">
                  <c:v>-414.31246843068402</c:v>
                </c:pt>
                <c:pt idx="146">
                  <c:v>-469.45335691630322</c:v>
                </c:pt>
                <c:pt idx="147">
                  <c:v>-516.18180949470036</c:v>
                </c:pt>
                <c:pt idx="148">
                  <c:v>-557.06099023135801</c:v>
                </c:pt>
              </c:numCache>
            </c:numRef>
          </c:val>
          <c:smooth val="0"/>
          <c:extLst>
            <c:ext xmlns:c16="http://schemas.microsoft.com/office/drawing/2014/chart" uri="{C3380CC4-5D6E-409C-BE32-E72D297353CC}">
              <c16:uniqueId val="{00000002-35E2-7647-959A-884522579755}"/>
            </c:ext>
          </c:extLst>
        </c:ser>
        <c:dLbls>
          <c:showLegendKey val="0"/>
          <c:showVal val="0"/>
          <c:showCatName val="0"/>
          <c:showSerName val="0"/>
          <c:showPercent val="0"/>
          <c:showBubbleSize val="0"/>
        </c:dLbls>
        <c:smooth val="0"/>
        <c:axId val="1842351208"/>
        <c:axId val="1843233816"/>
      </c:lineChart>
      <c:catAx>
        <c:axId val="1842351208"/>
        <c:scaling>
          <c:orientation val="minMax"/>
        </c:scaling>
        <c:delete val="1"/>
        <c:axPos val="b"/>
        <c:title>
          <c:tx>
            <c:rich>
              <a:bodyPr/>
              <a:lstStyle/>
              <a:p>
                <a:pPr>
                  <a:defRPr/>
                </a:pPr>
                <a:r>
                  <a:rPr lang="en-US"/>
                  <a:t>Line currents</a:t>
                </a:r>
              </a:p>
            </c:rich>
          </c:tx>
          <c:layout>
            <c:manualLayout>
              <c:xMode val="edge"/>
              <c:yMode val="edge"/>
              <c:x val="0.41469666714598502"/>
              <c:y val="4.1237113402061799E-2"/>
            </c:manualLayout>
          </c:layout>
          <c:overlay val="0"/>
        </c:title>
        <c:majorTickMark val="out"/>
        <c:minorTickMark val="none"/>
        <c:tickLblPos val="nextTo"/>
        <c:crossAx val="1843233816"/>
        <c:crosses val="autoZero"/>
        <c:auto val="1"/>
        <c:lblAlgn val="ctr"/>
        <c:lblOffset val="100"/>
        <c:noMultiLvlLbl val="0"/>
      </c:catAx>
      <c:valAx>
        <c:axId val="1843233816"/>
        <c:scaling>
          <c:orientation val="minMax"/>
        </c:scaling>
        <c:delete val="0"/>
        <c:axPos val="l"/>
        <c:majorGridlines>
          <c:spPr>
            <a:ln w="3175">
              <a:solidFill>
                <a:schemeClr val="tx1"/>
              </a:solidFill>
            </a:ln>
          </c:spPr>
        </c:majorGridlines>
        <c:title>
          <c:tx>
            <c:rich>
              <a:bodyPr/>
              <a:lstStyle/>
              <a:p>
                <a:pPr>
                  <a:defRPr/>
                </a:pPr>
                <a:r>
                  <a:rPr lang="en-US"/>
                  <a:t>Current</a:t>
                </a:r>
                <a:r>
                  <a:rPr lang="en-US" baseline="0"/>
                  <a:t> (A)</a:t>
                </a:r>
                <a:endParaRPr lang="en-US"/>
              </a:p>
            </c:rich>
          </c:tx>
          <c:overlay val="0"/>
        </c:title>
        <c:numFmt formatCode="General" sourceLinked="1"/>
        <c:majorTickMark val="out"/>
        <c:minorTickMark val="none"/>
        <c:tickLblPos val="nextTo"/>
        <c:crossAx val="1842351208"/>
        <c:crosses val="autoZero"/>
        <c:crossBetween val="between"/>
      </c:valAx>
      <c:spPr>
        <a:ln>
          <a:noFill/>
        </a:ln>
      </c:spPr>
    </c:plotArea>
    <c:legend>
      <c:legendPos val="r"/>
      <c:overlay val="0"/>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 Id="rId5" Type="http://schemas.openxmlformats.org/officeDocument/2006/relationships/image" Target="../media/image51.wmf"/><Relationship Id="rId4" Type="http://schemas.openxmlformats.org/officeDocument/2006/relationships/image" Target="../media/image50.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wmf"/><Relationship Id="rId1" Type="http://schemas.openxmlformats.org/officeDocument/2006/relationships/image" Target="../media/image52.e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image" Target="../media/image55.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8.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0.png"/></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image" Target="../media/image61.e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66.wmf"/><Relationship Id="rId1" Type="http://schemas.openxmlformats.org/officeDocument/2006/relationships/image" Target="../media/image65.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6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69.wmf"/><Relationship Id="rId1" Type="http://schemas.openxmlformats.org/officeDocument/2006/relationships/image" Target="../media/image68.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71.wmf"/><Relationship Id="rId1" Type="http://schemas.openxmlformats.org/officeDocument/2006/relationships/image" Target="../media/image70.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73.wmf"/><Relationship Id="rId1" Type="http://schemas.openxmlformats.org/officeDocument/2006/relationships/image" Target="../media/image72.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75.wmf"/><Relationship Id="rId1" Type="http://schemas.openxmlformats.org/officeDocument/2006/relationships/image" Target="../media/image74.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76.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80.wmf"/><Relationship Id="rId2" Type="http://schemas.openxmlformats.org/officeDocument/2006/relationships/image" Target="../media/image79.wmf"/><Relationship Id="rId1" Type="http://schemas.openxmlformats.org/officeDocument/2006/relationships/image" Target="../media/image78.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image" Target="../media/image82.wmf"/><Relationship Id="rId1" Type="http://schemas.openxmlformats.org/officeDocument/2006/relationships/image" Target="../media/image81.emf"/></Relationships>
</file>

<file path=ppt/drawings/_rels/vmlDrawing27.vml.rels><?xml version="1.0" encoding="UTF-8" standalone="yes"?>
<Relationships xmlns="http://schemas.openxmlformats.org/package/2006/relationships"><Relationship Id="rId2" Type="http://schemas.openxmlformats.org/officeDocument/2006/relationships/image" Target="../media/image85.wmf"/><Relationship Id="rId1" Type="http://schemas.openxmlformats.org/officeDocument/2006/relationships/image" Target="../media/image84.w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87.wmf"/><Relationship Id="rId1" Type="http://schemas.openxmlformats.org/officeDocument/2006/relationships/image" Target="../media/image86.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8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0.vml.rels><?xml version="1.0" encoding="UTF-8" standalone="yes"?>
<Relationships xmlns="http://schemas.openxmlformats.org/package/2006/relationships"><Relationship Id="rId2" Type="http://schemas.openxmlformats.org/officeDocument/2006/relationships/image" Target="../media/image90.wmf"/><Relationship Id="rId1" Type="http://schemas.openxmlformats.org/officeDocument/2006/relationships/image" Target="../media/image89.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94.emf"/><Relationship Id="rId2" Type="http://schemas.openxmlformats.org/officeDocument/2006/relationships/image" Target="../media/image93.emf"/><Relationship Id="rId1" Type="http://schemas.openxmlformats.org/officeDocument/2006/relationships/image" Target="../media/image92.emf"/><Relationship Id="rId4" Type="http://schemas.openxmlformats.org/officeDocument/2006/relationships/image" Target="../media/image95.e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98.emf"/><Relationship Id="rId2" Type="http://schemas.openxmlformats.org/officeDocument/2006/relationships/image" Target="../media/image97.emf"/><Relationship Id="rId1" Type="http://schemas.openxmlformats.org/officeDocument/2006/relationships/image" Target="../media/image96.emf"/></Relationships>
</file>

<file path=ppt/drawings/_rels/vmlDrawing33.v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image" Target="../media/image100.wmf"/><Relationship Id="rId1" Type="http://schemas.openxmlformats.org/officeDocument/2006/relationships/image" Target="../media/image99.wmf"/><Relationship Id="rId4" Type="http://schemas.openxmlformats.org/officeDocument/2006/relationships/image" Target="../media/image102.emf"/></Relationships>
</file>

<file path=ppt/drawings/_rels/vmlDrawing34.vml.rels><?xml version="1.0" encoding="UTF-8" standalone="yes"?>
<Relationships xmlns="http://schemas.openxmlformats.org/package/2006/relationships"><Relationship Id="rId2" Type="http://schemas.openxmlformats.org/officeDocument/2006/relationships/image" Target="../media/image104.wmf"/><Relationship Id="rId1" Type="http://schemas.openxmlformats.org/officeDocument/2006/relationships/image" Target="../media/image103.wmf"/></Relationships>
</file>

<file path=ppt/drawings/_rels/vmlDrawing35.vml.rels><?xml version="1.0" encoding="UTF-8" standalone="yes"?>
<Relationships xmlns="http://schemas.openxmlformats.org/package/2006/relationships"><Relationship Id="rId2" Type="http://schemas.openxmlformats.org/officeDocument/2006/relationships/image" Target="../media/image108.wmf"/><Relationship Id="rId1" Type="http://schemas.openxmlformats.org/officeDocument/2006/relationships/image" Target="../media/image107.wmf"/></Relationships>
</file>

<file path=ppt/drawings/_rels/vmlDrawing36.vml.rels><?xml version="1.0" encoding="UTF-8" standalone="yes"?>
<Relationships xmlns="http://schemas.openxmlformats.org/package/2006/relationships"><Relationship Id="rId3" Type="http://schemas.openxmlformats.org/officeDocument/2006/relationships/image" Target="../media/image111.wmf"/><Relationship Id="rId2" Type="http://schemas.openxmlformats.org/officeDocument/2006/relationships/image" Target="../media/image110.wmf"/><Relationship Id="rId1" Type="http://schemas.openxmlformats.org/officeDocument/2006/relationships/image" Target="../media/image109.emf"/></Relationships>
</file>

<file path=ppt/drawings/_rels/vmlDrawing37.vml.rels><?xml version="1.0" encoding="UTF-8" standalone="yes"?>
<Relationships xmlns="http://schemas.openxmlformats.org/package/2006/relationships"><Relationship Id="rId8" Type="http://schemas.openxmlformats.org/officeDocument/2006/relationships/image" Target="../media/image119.wmf"/><Relationship Id="rId3" Type="http://schemas.openxmlformats.org/officeDocument/2006/relationships/image" Target="../media/image114.wmf"/><Relationship Id="rId7" Type="http://schemas.openxmlformats.org/officeDocument/2006/relationships/image" Target="../media/image118.wmf"/><Relationship Id="rId2" Type="http://schemas.openxmlformats.org/officeDocument/2006/relationships/image" Target="../media/image113.wmf"/><Relationship Id="rId1" Type="http://schemas.openxmlformats.org/officeDocument/2006/relationships/image" Target="../media/image112.wmf"/><Relationship Id="rId6" Type="http://schemas.openxmlformats.org/officeDocument/2006/relationships/image" Target="../media/image117.wmf"/><Relationship Id="rId5" Type="http://schemas.openxmlformats.org/officeDocument/2006/relationships/image" Target="../media/image116.wmf"/><Relationship Id="rId4" Type="http://schemas.openxmlformats.org/officeDocument/2006/relationships/image" Target="../media/image115.wmf"/></Relationships>
</file>

<file path=ppt/drawings/_rels/vmlDrawing38.vml.rels><?xml version="1.0" encoding="UTF-8" standalone="yes"?>
<Relationships xmlns="http://schemas.openxmlformats.org/package/2006/relationships"><Relationship Id="rId3" Type="http://schemas.openxmlformats.org/officeDocument/2006/relationships/image" Target="../media/image122.wmf"/><Relationship Id="rId2" Type="http://schemas.openxmlformats.org/officeDocument/2006/relationships/image" Target="../media/image121.wmf"/><Relationship Id="rId1" Type="http://schemas.openxmlformats.org/officeDocument/2006/relationships/image" Target="../media/image120.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1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wmf"/><Relationship Id="rId1" Type="http://schemas.openxmlformats.org/officeDocument/2006/relationships/image" Target="../media/image2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image" Target="../media/image39.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image" Target="../media/image4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F90CB1-C442-7541-A96B-7AEF5F91274A}" type="datetimeFigureOut">
              <a:rPr lang="en-US" smtClean="0"/>
              <a:t>11/11/2020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8EE1C3-CABB-1240-98CE-A3540C2EE05F}" type="slidenum">
              <a:rPr lang="en-US" smtClean="0"/>
              <a:t>‹#›</a:t>
            </a:fld>
            <a:endParaRPr lang="en-US"/>
          </a:p>
        </p:txBody>
      </p:sp>
    </p:spTree>
    <p:extLst>
      <p:ext uri="{BB962C8B-B14F-4D97-AF65-F5344CB8AC3E}">
        <p14:creationId xmlns:p14="http://schemas.microsoft.com/office/powerpoint/2010/main" val="3752678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fontScale="92500" lnSpcReduction="10000"/>
          </a:bodyPr>
          <a:lstStyle/>
          <a:p>
            <a:r>
              <a:rPr lang="en-ZA" dirty="0"/>
              <a:t>Back to</a:t>
            </a:r>
            <a:r>
              <a:rPr lang="en-ZA" baseline="0" dirty="0"/>
              <a:t> single-phase power systems: </a:t>
            </a:r>
            <a:r>
              <a:rPr lang="en-ZA" dirty="0"/>
              <a:t>Assume our RLC</a:t>
            </a:r>
            <a:r>
              <a:rPr lang="en-ZA" baseline="0" dirty="0"/>
              <a:t> load is replaced by a non-linear load, that is a load with the ability to dictate the withdrawal of current due to (for example) a solid-state element such as a diode or thyristors that are inserted between the source and the RLC load. The result is the blue line indicating the non-linearity of the resulting current waveform. The layman term for this “effect” is to say “there are harmonics in the load current”. More about that, later on. </a:t>
            </a:r>
          </a:p>
          <a:p>
            <a:r>
              <a:rPr lang="en-ZA" baseline="0" dirty="0"/>
              <a:t>Again, multiplication of voltage and current reveals the time-dependent character of power transfer- but the red line clearly has a different “shape” then when no harmonics were present. </a:t>
            </a:r>
          </a:p>
          <a:p>
            <a:r>
              <a:rPr lang="en-ZA" baseline="0" dirty="0"/>
              <a:t>Our classical power theory should be able to quantify the power in our new circuit as was possible earlier. In terms of complex power (indicated in bold), we know the orthogonal relation with active power (P) and reactive power (Q). The squared relation between these components are known. But, this relation is lost! </a:t>
            </a:r>
          </a:p>
          <a:p>
            <a:r>
              <a:rPr lang="en-ZA" baseline="0" dirty="0"/>
              <a:t>Apparent power can no longer be explained only in terms of active and reactive power as “something” is missing. Even today, engineers “talk” about distortion power (symbol D). Historically, it was a simple mathematical isolation of the missing component in power and then terming it distortion power.</a:t>
            </a:r>
          </a:p>
          <a:p>
            <a:r>
              <a:rPr lang="en-ZA" baseline="0" dirty="0"/>
              <a:t>Appreciate that engineers have to deal with a physical world- to operate power systems and to design require a clear explanation of the physical phenomena. This hint already to the constraints when contributing to a new power theory.</a:t>
            </a:r>
          </a:p>
          <a:p>
            <a:r>
              <a:rPr lang="en-ZA" baseline="0" dirty="0"/>
              <a:t>Distortion power cannot be assigned a clear physical explanation and this statement will be investigated by means of case study later in this module.</a:t>
            </a:r>
            <a:endParaRPr lang="en-ZA" dirty="0"/>
          </a:p>
        </p:txBody>
      </p:sp>
      <p:sp>
        <p:nvSpPr>
          <p:cNvPr id="4" name="Slide Number Placeholder 3"/>
          <p:cNvSpPr>
            <a:spLocks noGrp="1"/>
          </p:cNvSpPr>
          <p:nvPr>
            <p:ph type="sldNum" sz="quarter" idx="10"/>
          </p:nvPr>
        </p:nvSpPr>
        <p:spPr/>
        <p:txBody>
          <a:bodyPr/>
          <a:lstStyle/>
          <a:p>
            <a:fld id="{5CC3983A-DD47-0D44-A36E-70FC403EECA5}" type="slidenum">
              <a:rPr lang="it-IT" smtClean="0"/>
              <a:pPr/>
              <a:t>11</a:t>
            </a:fld>
            <a:endParaRPr lang="it-IT" dirty="0"/>
          </a:p>
        </p:txBody>
      </p:sp>
    </p:spTree>
    <p:extLst>
      <p:ext uri="{BB962C8B-B14F-4D97-AF65-F5344CB8AC3E}">
        <p14:creationId xmlns:p14="http://schemas.microsoft.com/office/powerpoint/2010/main" val="40969377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Take note that the value of C has to be found by accounting for the voltage harmonic components.</a:t>
            </a:r>
          </a:p>
        </p:txBody>
      </p:sp>
      <p:sp>
        <p:nvSpPr>
          <p:cNvPr id="4" name="Slide Number Placeholder 3"/>
          <p:cNvSpPr>
            <a:spLocks noGrp="1"/>
          </p:cNvSpPr>
          <p:nvPr>
            <p:ph type="sldNum" sz="quarter" idx="10"/>
          </p:nvPr>
        </p:nvSpPr>
        <p:spPr/>
        <p:txBody>
          <a:bodyPr/>
          <a:lstStyle/>
          <a:p>
            <a:fld id="{5CC3983A-DD47-0D44-A36E-70FC403EECA5}" type="slidenum">
              <a:rPr lang="it-IT" smtClean="0"/>
              <a:pPr/>
              <a:t>26</a:t>
            </a:fld>
            <a:endParaRPr lang="it-IT" dirty="0"/>
          </a:p>
        </p:txBody>
      </p:sp>
    </p:spTree>
    <p:extLst>
      <p:ext uri="{BB962C8B-B14F-4D97-AF65-F5344CB8AC3E}">
        <p14:creationId xmlns:p14="http://schemas.microsoft.com/office/powerpoint/2010/main" val="40070229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The apparent power is certainly reduced by the parallel addition of C. The active power did not change as expected. Reactive power (Budeanu) seems to be reasonably reduced. But, the distortion power has increased! Indeed, the apparent power is still enough to result in a power factor of 0.4! The PF cannot be mitigated further by means of a capacitor. It is thus clear that application of Budeanu’s formulation of reactive power in this compensation exercise was not helpful. </a:t>
            </a:r>
          </a:p>
        </p:txBody>
      </p:sp>
      <p:sp>
        <p:nvSpPr>
          <p:cNvPr id="4" name="Slide Number Placeholder 3"/>
          <p:cNvSpPr>
            <a:spLocks noGrp="1"/>
          </p:cNvSpPr>
          <p:nvPr>
            <p:ph type="sldNum" sz="quarter" idx="10"/>
          </p:nvPr>
        </p:nvSpPr>
        <p:spPr/>
        <p:txBody>
          <a:bodyPr/>
          <a:lstStyle/>
          <a:p>
            <a:fld id="{5CC3983A-DD47-0D44-A36E-70FC403EECA5}" type="slidenum">
              <a:rPr lang="it-IT" smtClean="0"/>
              <a:pPr/>
              <a:t>27</a:t>
            </a:fld>
            <a:endParaRPr lang="it-IT" dirty="0"/>
          </a:p>
        </p:txBody>
      </p:sp>
    </p:spTree>
    <p:extLst>
      <p:ext uri="{BB962C8B-B14F-4D97-AF65-F5344CB8AC3E}">
        <p14:creationId xmlns:p14="http://schemas.microsoft.com/office/powerpoint/2010/main" val="28477836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Distortion power is the third apparent power component and a similar approach can be followed. Assume a non-sinusoidal voltage is applied to a resistive load. The load current will have a similar shape. The numerical results indicate that the PF is 1.0 as neither reactive nor distortion power exists in this circuit. This contradicts the expectation as it is clear that both voltage and current is distorted and the concept of “distortion” power should have assisted in quantifying the degree of, and effect of, the distortion in the waveforms. It is thus concluded that distortion power is not related to waveform distortion.</a:t>
            </a:r>
          </a:p>
        </p:txBody>
      </p:sp>
      <p:sp>
        <p:nvSpPr>
          <p:cNvPr id="4" name="Slide Number Placeholder 3"/>
          <p:cNvSpPr>
            <a:spLocks noGrp="1"/>
          </p:cNvSpPr>
          <p:nvPr>
            <p:ph type="sldNum" sz="quarter" idx="10"/>
          </p:nvPr>
        </p:nvSpPr>
        <p:spPr/>
        <p:txBody>
          <a:bodyPr/>
          <a:lstStyle/>
          <a:p>
            <a:fld id="{5CC3983A-DD47-0D44-A36E-70FC403EECA5}" type="slidenum">
              <a:rPr lang="it-IT" smtClean="0"/>
              <a:pPr/>
              <a:t>28</a:t>
            </a:fld>
            <a:endParaRPr lang="it-IT" dirty="0"/>
          </a:p>
        </p:txBody>
      </p:sp>
    </p:spTree>
    <p:extLst>
      <p:ext uri="{BB962C8B-B14F-4D97-AF65-F5344CB8AC3E}">
        <p14:creationId xmlns:p14="http://schemas.microsoft.com/office/powerpoint/2010/main" val="203928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The requirements of a power theory is considered.</a:t>
            </a:r>
          </a:p>
        </p:txBody>
      </p:sp>
      <p:sp>
        <p:nvSpPr>
          <p:cNvPr id="4" name="Slide Number Placeholder 3"/>
          <p:cNvSpPr>
            <a:spLocks noGrp="1"/>
          </p:cNvSpPr>
          <p:nvPr>
            <p:ph type="sldNum" sz="quarter" idx="10"/>
          </p:nvPr>
        </p:nvSpPr>
        <p:spPr/>
        <p:txBody>
          <a:bodyPr/>
          <a:lstStyle/>
          <a:p>
            <a:fld id="{5CC3983A-DD47-0D44-A36E-70FC403EECA5}" type="slidenum">
              <a:rPr lang="it-IT" smtClean="0"/>
              <a:pPr/>
              <a:t>29</a:t>
            </a:fld>
            <a:endParaRPr lang="it-IT" dirty="0"/>
          </a:p>
        </p:txBody>
      </p:sp>
    </p:spTree>
    <p:extLst>
      <p:ext uri="{BB962C8B-B14F-4D97-AF65-F5344CB8AC3E}">
        <p14:creationId xmlns:p14="http://schemas.microsoft.com/office/powerpoint/2010/main" val="1099035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90488" y="744538"/>
            <a:ext cx="6616700" cy="3722687"/>
          </a:xfrm>
          <a:ln/>
        </p:spPr>
      </p:sp>
      <p:sp>
        <p:nvSpPr>
          <p:cNvPr id="75779" name="Notes Placeholder 2"/>
          <p:cNvSpPr>
            <a:spLocks noGrp="1"/>
          </p:cNvSpPr>
          <p:nvPr>
            <p:ph type="body" idx="1"/>
          </p:nvPr>
        </p:nvSpPr>
        <p:spPr>
          <a:noFill/>
          <a:ln/>
        </p:spPr>
        <p:txBody>
          <a:bodyPr/>
          <a:lstStyle/>
          <a:p>
            <a:r>
              <a:rPr lang="en-US" dirty="0"/>
              <a:t>The IEEE 1459 is introduced in this section as a practical approach to power definitions for the engineer who has to operate and design within a practical power system:</a:t>
            </a:r>
          </a:p>
          <a:p>
            <a:pPr>
              <a:buFont typeface="Arial"/>
              <a:buChar char="•"/>
            </a:pPr>
            <a:r>
              <a:rPr lang="en-US" dirty="0"/>
              <a:t> Harmonics in voltage and current</a:t>
            </a:r>
          </a:p>
          <a:p>
            <a:pPr>
              <a:buFont typeface="Arial"/>
              <a:buChar char="•"/>
            </a:pPr>
            <a:r>
              <a:rPr lang="en-US" dirty="0"/>
              <a:t> Unbalance in loading</a:t>
            </a:r>
          </a:p>
          <a:p>
            <a:pPr>
              <a:buFont typeface="Arial"/>
              <a:buChar char="•"/>
            </a:pPr>
            <a:r>
              <a:rPr lang="en-US" dirty="0"/>
              <a:t> Asymmetry between phase voltages</a:t>
            </a:r>
          </a:p>
        </p:txBody>
      </p:sp>
      <p:sp>
        <p:nvSpPr>
          <p:cNvPr id="75780" name="Slide Number Placeholder 3"/>
          <p:cNvSpPr>
            <a:spLocks noGrp="1"/>
          </p:cNvSpPr>
          <p:nvPr>
            <p:ph type="sldNum" sz="quarter" idx="5"/>
          </p:nvPr>
        </p:nvSpPr>
        <p:spPr>
          <a:noFill/>
        </p:spPr>
        <p:txBody>
          <a:bodyPr/>
          <a:lstStyle/>
          <a:p>
            <a:fld id="{1C44BEC4-F8D1-484B-A488-A7A16AE074E9}" type="slidenum">
              <a:rPr lang="en-US"/>
              <a:pPr/>
              <a:t>30</a:t>
            </a:fld>
            <a:endParaRPr lang="en-US" dirty="0"/>
          </a:p>
        </p:txBody>
      </p:sp>
    </p:spTree>
    <p:extLst>
      <p:ext uri="{BB962C8B-B14F-4D97-AF65-F5344CB8AC3E}">
        <p14:creationId xmlns:p14="http://schemas.microsoft.com/office/powerpoint/2010/main" val="32378319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Line-neutral voltages and line currents obtained in real-life power system is shown. Note the non-sinusoidality in both.</a:t>
            </a:r>
          </a:p>
        </p:txBody>
      </p:sp>
      <p:sp>
        <p:nvSpPr>
          <p:cNvPr id="4" name="Slide Number Placeholder 3"/>
          <p:cNvSpPr>
            <a:spLocks noGrp="1"/>
          </p:cNvSpPr>
          <p:nvPr>
            <p:ph type="sldNum" sz="quarter" idx="10"/>
          </p:nvPr>
        </p:nvSpPr>
        <p:spPr/>
        <p:txBody>
          <a:bodyPr/>
          <a:lstStyle/>
          <a:p>
            <a:fld id="{5CC3983A-DD47-0D44-A36E-70FC403EECA5}" type="slidenum">
              <a:rPr lang="it-IT" smtClean="0"/>
              <a:pPr/>
              <a:t>31</a:t>
            </a:fld>
            <a:endParaRPr lang="it-IT" dirty="0"/>
          </a:p>
        </p:txBody>
      </p:sp>
    </p:spTree>
    <p:extLst>
      <p:ext uri="{BB962C8B-B14F-4D97-AF65-F5344CB8AC3E}">
        <p14:creationId xmlns:p14="http://schemas.microsoft.com/office/powerpoint/2010/main" val="23148061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5CC3983A-DD47-0D44-A36E-70FC403EECA5}" type="slidenum">
              <a:rPr lang="it-IT" smtClean="0"/>
              <a:pPr/>
              <a:t>32</a:t>
            </a:fld>
            <a:endParaRPr lang="it-IT" dirty="0"/>
          </a:p>
        </p:txBody>
      </p:sp>
    </p:spTree>
    <p:extLst>
      <p:ext uri="{BB962C8B-B14F-4D97-AF65-F5344CB8AC3E}">
        <p14:creationId xmlns:p14="http://schemas.microsoft.com/office/powerpoint/2010/main" val="16246151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Real-life measurements of an arc furnace indicate the unbalanced loading that can occur with the asymmetrical voltage at the PCC shown next possibly the result thereof due to asymmetrical voltage drops over the supply impedances towards this load.</a:t>
            </a:r>
          </a:p>
        </p:txBody>
      </p:sp>
      <p:sp>
        <p:nvSpPr>
          <p:cNvPr id="4" name="Slide Number Placeholder 3"/>
          <p:cNvSpPr>
            <a:spLocks noGrp="1"/>
          </p:cNvSpPr>
          <p:nvPr>
            <p:ph type="sldNum" sz="quarter" idx="10"/>
          </p:nvPr>
        </p:nvSpPr>
        <p:spPr/>
        <p:txBody>
          <a:bodyPr/>
          <a:lstStyle/>
          <a:p>
            <a:fld id="{5CC3983A-DD47-0D44-A36E-70FC403EECA5}" type="slidenum">
              <a:rPr lang="it-IT" smtClean="0"/>
              <a:pPr/>
              <a:t>33</a:t>
            </a:fld>
            <a:endParaRPr lang="it-IT" dirty="0"/>
          </a:p>
        </p:txBody>
      </p:sp>
    </p:spTree>
    <p:extLst>
      <p:ext uri="{BB962C8B-B14F-4D97-AF65-F5344CB8AC3E}">
        <p14:creationId xmlns:p14="http://schemas.microsoft.com/office/powerpoint/2010/main" val="23380024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5CC3983A-DD47-0D44-A36E-70FC403EECA5}" type="slidenum">
              <a:rPr lang="it-IT" smtClean="0"/>
              <a:pPr/>
              <a:t>34</a:t>
            </a:fld>
            <a:endParaRPr lang="it-IT" dirty="0"/>
          </a:p>
        </p:txBody>
      </p:sp>
    </p:spTree>
    <p:extLst>
      <p:ext uri="{BB962C8B-B14F-4D97-AF65-F5344CB8AC3E}">
        <p14:creationId xmlns:p14="http://schemas.microsoft.com/office/powerpoint/2010/main" val="17175575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Let’s apply the IEEE 1459 to a practical power system- but first- the formulations have to be introduced! It is done for a three-phase power system with all the unwanted effects: asymmetrical voltages, unbalanced currents, harmonics in both the current and voltage. A mathematical representation of such three-phase waveforms are given.</a:t>
            </a:r>
          </a:p>
        </p:txBody>
      </p:sp>
      <p:sp>
        <p:nvSpPr>
          <p:cNvPr id="4" name="Slide Number Placeholder 3"/>
          <p:cNvSpPr>
            <a:spLocks noGrp="1"/>
          </p:cNvSpPr>
          <p:nvPr>
            <p:ph type="sldNum" sz="quarter" idx="10"/>
          </p:nvPr>
        </p:nvSpPr>
        <p:spPr/>
        <p:txBody>
          <a:bodyPr/>
          <a:lstStyle/>
          <a:p>
            <a:fld id="{5CC3983A-DD47-0D44-A36E-70FC403EECA5}" type="slidenum">
              <a:rPr lang="it-IT" smtClean="0"/>
              <a:pPr/>
              <a:t>35</a:t>
            </a:fld>
            <a:endParaRPr lang="it-IT" dirty="0"/>
          </a:p>
        </p:txBody>
      </p:sp>
    </p:spTree>
    <p:extLst>
      <p:ext uri="{BB962C8B-B14F-4D97-AF65-F5344CB8AC3E}">
        <p14:creationId xmlns:p14="http://schemas.microsoft.com/office/powerpoint/2010/main" val="191949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A brief</a:t>
            </a:r>
            <a:r>
              <a:rPr lang="en-ZA" baseline="0" dirty="0"/>
              <a:t> overview is given of some of the significant contributors to power theory. Those marked in bold have been quite active in terms of creditable publications. </a:t>
            </a:r>
          </a:p>
          <a:p>
            <a:r>
              <a:rPr lang="en-ZA" baseline="0" dirty="0"/>
              <a:t>The IEEE has recognised the need to a practical approach to power theory for the engineer as contributions to power theory are still forthcoming and has started to formulate an opinion in the 1990’s. There contribution to power definitions will thus be the main focus of this part of module 8. </a:t>
            </a:r>
          </a:p>
        </p:txBody>
      </p:sp>
      <p:sp>
        <p:nvSpPr>
          <p:cNvPr id="4" name="Slide Number Placeholder 3"/>
          <p:cNvSpPr>
            <a:spLocks noGrp="1"/>
          </p:cNvSpPr>
          <p:nvPr>
            <p:ph type="sldNum" sz="quarter" idx="10"/>
          </p:nvPr>
        </p:nvSpPr>
        <p:spPr/>
        <p:txBody>
          <a:bodyPr/>
          <a:lstStyle/>
          <a:p>
            <a:fld id="{5CC3983A-DD47-0D44-A36E-70FC403EECA5}" type="slidenum">
              <a:rPr lang="it-IT" smtClean="0"/>
              <a:pPr/>
              <a:t>18</a:t>
            </a:fld>
            <a:endParaRPr lang="it-IT" dirty="0"/>
          </a:p>
        </p:txBody>
      </p:sp>
    </p:spTree>
    <p:extLst>
      <p:ext uri="{BB962C8B-B14F-4D97-AF65-F5344CB8AC3E}">
        <p14:creationId xmlns:p14="http://schemas.microsoft.com/office/powerpoint/2010/main" val="448036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The concepts of RMS values applies per phase and the previously introduced grouping of fundamental frequency and non-fundamental frequency components are shown. </a:t>
            </a:r>
          </a:p>
        </p:txBody>
      </p:sp>
      <p:sp>
        <p:nvSpPr>
          <p:cNvPr id="4" name="Slide Number Placeholder 3"/>
          <p:cNvSpPr>
            <a:spLocks noGrp="1"/>
          </p:cNvSpPr>
          <p:nvPr>
            <p:ph type="sldNum" sz="quarter" idx="10"/>
          </p:nvPr>
        </p:nvSpPr>
        <p:spPr/>
        <p:txBody>
          <a:bodyPr/>
          <a:lstStyle/>
          <a:p>
            <a:fld id="{5CC3983A-DD47-0D44-A36E-70FC403EECA5}" type="slidenum">
              <a:rPr lang="it-IT" smtClean="0"/>
              <a:pPr/>
              <a:t>36</a:t>
            </a:fld>
            <a:endParaRPr lang="it-IT" dirty="0"/>
          </a:p>
        </p:txBody>
      </p:sp>
    </p:spTree>
    <p:extLst>
      <p:ext uri="{BB962C8B-B14F-4D97-AF65-F5344CB8AC3E}">
        <p14:creationId xmlns:p14="http://schemas.microsoft.com/office/powerpoint/2010/main" val="157199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The IEEE choose to use the concept of  and “effective” three-phase value rather than using a RMS value per phase. A single value can thus be used to describe the global “effect” of the three-phase power system in terms of voltage and current. It is however necessary to understand that the “effective” value of a 3-wire three-phase system can be different from a 4-wire three-phase power system. The formulation for a 3-wire system is shown, BUT the voltage values in use is line-neutral values in this slide.</a:t>
            </a:r>
          </a:p>
        </p:txBody>
      </p:sp>
      <p:sp>
        <p:nvSpPr>
          <p:cNvPr id="4" name="Slide Number Placeholder 3"/>
          <p:cNvSpPr>
            <a:spLocks noGrp="1"/>
          </p:cNvSpPr>
          <p:nvPr>
            <p:ph type="sldNum" sz="quarter" idx="10"/>
          </p:nvPr>
        </p:nvSpPr>
        <p:spPr/>
        <p:txBody>
          <a:bodyPr/>
          <a:lstStyle/>
          <a:p>
            <a:fld id="{5CC3983A-DD47-0D44-A36E-70FC403EECA5}" type="slidenum">
              <a:rPr lang="it-IT" smtClean="0"/>
              <a:pPr/>
              <a:t>37</a:t>
            </a:fld>
            <a:endParaRPr lang="it-IT" dirty="0"/>
          </a:p>
        </p:txBody>
      </p:sp>
    </p:spTree>
    <p:extLst>
      <p:ext uri="{BB962C8B-B14F-4D97-AF65-F5344CB8AC3E}">
        <p14:creationId xmlns:p14="http://schemas.microsoft.com/office/powerpoint/2010/main" val="42802084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The “normal” approach is to use line-line voltages in a 3-wire three-phase power system which requires the formulation as shown. Similar, the fundamental and non-fundamental frequency components can be grouped.</a:t>
            </a:r>
          </a:p>
        </p:txBody>
      </p:sp>
      <p:sp>
        <p:nvSpPr>
          <p:cNvPr id="4" name="Slide Number Placeholder 3"/>
          <p:cNvSpPr>
            <a:spLocks noGrp="1"/>
          </p:cNvSpPr>
          <p:nvPr>
            <p:ph type="sldNum" sz="quarter" idx="10"/>
          </p:nvPr>
        </p:nvSpPr>
        <p:spPr/>
        <p:txBody>
          <a:bodyPr/>
          <a:lstStyle/>
          <a:p>
            <a:fld id="{5CC3983A-DD47-0D44-A36E-70FC403EECA5}" type="slidenum">
              <a:rPr lang="it-IT" smtClean="0"/>
              <a:pPr/>
              <a:t>38</a:t>
            </a:fld>
            <a:endParaRPr lang="it-IT" dirty="0"/>
          </a:p>
        </p:txBody>
      </p:sp>
    </p:spTree>
    <p:extLst>
      <p:ext uri="{BB962C8B-B14F-4D97-AF65-F5344CB8AC3E}">
        <p14:creationId xmlns:p14="http://schemas.microsoft.com/office/powerpoint/2010/main" val="4024676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5CC3983A-DD47-0D44-A36E-70FC403EECA5}" type="slidenum">
              <a:rPr lang="it-IT" smtClean="0"/>
              <a:pPr/>
              <a:t>39</a:t>
            </a:fld>
            <a:endParaRPr lang="it-IT" dirty="0"/>
          </a:p>
        </p:txBody>
      </p:sp>
    </p:spTree>
    <p:extLst>
      <p:ext uri="{BB962C8B-B14F-4D97-AF65-F5344CB8AC3E}">
        <p14:creationId xmlns:p14="http://schemas.microsoft.com/office/powerpoint/2010/main" val="2562965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A 4-wire three-phase power system has to include the affect of asymmetry in voltages AND the neutral current which lead to new formulations for voltage and current. Again, the fundamental and non-fundamental frequency components are distinguished.</a:t>
            </a:r>
          </a:p>
        </p:txBody>
      </p:sp>
      <p:sp>
        <p:nvSpPr>
          <p:cNvPr id="4" name="Slide Number Placeholder 3"/>
          <p:cNvSpPr>
            <a:spLocks noGrp="1"/>
          </p:cNvSpPr>
          <p:nvPr>
            <p:ph type="sldNum" sz="quarter" idx="10"/>
          </p:nvPr>
        </p:nvSpPr>
        <p:spPr/>
        <p:txBody>
          <a:bodyPr/>
          <a:lstStyle/>
          <a:p>
            <a:fld id="{5CC3983A-DD47-0D44-A36E-70FC403EECA5}" type="slidenum">
              <a:rPr lang="it-IT" smtClean="0"/>
              <a:pPr/>
              <a:t>40</a:t>
            </a:fld>
            <a:endParaRPr lang="it-IT" dirty="0"/>
          </a:p>
        </p:txBody>
      </p:sp>
    </p:spTree>
    <p:extLst>
      <p:ext uri="{BB962C8B-B14F-4D97-AF65-F5344CB8AC3E}">
        <p14:creationId xmlns:p14="http://schemas.microsoft.com/office/powerpoint/2010/main" val="6366937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It is possible that some confusion has been introduced….</a:t>
            </a:r>
          </a:p>
          <a:p>
            <a:r>
              <a:rPr lang="en-ZA" dirty="0"/>
              <a:t>But, modern digital instrumentation do not really care about maths!</a:t>
            </a:r>
          </a:p>
        </p:txBody>
      </p:sp>
      <p:sp>
        <p:nvSpPr>
          <p:cNvPr id="4" name="Slide Number Placeholder 3"/>
          <p:cNvSpPr>
            <a:spLocks noGrp="1"/>
          </p:cNvSpPr>
          <p:nvPr>
            <p:ph type="sldNum" sz="quarter" idx="10"/>
          </p:nvPr>
        </p:nvSpPr>
        <p:spPr/>
        <p:txBody>
          <a:bodyPr/>
          <a:lstStyle/>
          <a:p>
            <a:fld id="{5CC3983A-DD47-0D44-A36E-70FC403EECA5}" type="slidenum">
              <a:rPr lang="it-IT" smtClean="0"/>
              <a:pPr/>
              <a:t>41</a:t>
            </a:fld>
            <a:endParaRPr lang="it-IT" dirty="0"/>
          </a:p>
        </p:txBody>
      </p:sp>
    </p:spTree>
    <p:extLst>
      <p:ext uri="{BB962C8B-B14F-4D97-AF65-F5344CB8AC3E}">
        <p14:creationId xmlns:p14="http://schemas.microsoft.com/office/powerpoint/2010/main" val="14856699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Now, some more confusion requires attention: Not all three-phase apparent power is the same! It depends on how aggregation of harmonics and phase values are done. Carefully note the different approaches.</a:t>
            </a:r>
          </a:p>
        </p:txBody>
      </p:sp>
      <p:sp>
        <p:nvSpPr>
          <p:cNvPr id="4" name="Slide Number Placeholder 3"/>
          <p:cNvSpPr>
            <a:spLocks noGrp="1"/>
          </p:cNvSpPr>
          <p:nvPr>
            <p:ph type="sldNum" sz="quarter" idx="10"/>
          </p:nvPr>
        </p:nvSpPr>
        <p:spPr/>
        <p:txBody>
          <a:bodyPr/>
          <a:lstStyle/>
          <a:p>
            <a:fld id="{5CC3983A-DD47-0D44-A36E-70FC403EECA5}" type="slidenum">
              <a:rPr lang="it-IT" smtClean="0"/>
              <a:pPr/>
              <a:t>42</a:t>
            </a:fld>
            <a:endParaRPr lang="it-IT" dirty="0"/>
          </a:p>
        </p:txBody>
      </p:sp>
    </p:spTree>
    <p:extLst>
      <p:ext uri="{BB962C8B-B14F-4D97-AF65-F5344CB8AC3E}">
        <p14:creationId xmlns:p14="http://schemas.microsoft.com/office/powerpoint/2010/main" val="41441027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The IEEE 1459 formulated the effective apparent power and grouped it into fundamental and non-fundamental frequency components. Subscript N is again used to indicate the non-fundamental frequency component.</a:t>
            </a:r>
          </a:p>
          <a:p>
            <a:r>
              <a:rPr lang="en-ZA" dirty="0"/>
              <a:t>The non-fundamental frequency component is broken up further into three components, all termed distortion powers but with subscripts indicating distortion from current, voltage and the interaction thereof. More explanation on the following slides.</a:t>
            </a:r>
          </a:p>
        </p:txBody>
      </p:sp>
      <p:sp>
        <p:nvSpPr>
          <p:cNvPr id="4" name="Slide Number Placeholder 3"/>
          <p:cNvSpPr>
            <a:spLocks noGrp="1"/>
          </p:cNvSpPr>
          <p:nvPr>
            <p:ph type="sldNum" sz="quarter" idx="10"/>
          </p:nvPr>
        </p:nvSpPr>
        <p:spPr/>
        <p:txBody>
          <a:bodyPr/>
          <a:lstStyle/>
          <a:p>
            <a:fld id="{5CC3983A-DD47-0D44-A36E-70FC403EECA5}" type="slidenum">
              <a:rPr lang="it-IT" smtClean="0"/>
              <a:pPr/>
              <a:t>43</a:t>
            </a:fld>
            <a:endParaRPr lang="it-IT" dirty="0"/>
          </a:p>
        </p:txBody>
      </p:sp>
    </p:spTree>
    <p:extLst>
      <p:ext uri="{BB962C8B-B14F-4D97-AF65-F5344CB8AC3E}">
        <p14:creationId xmlns:p14="http://schemas.microsoft.com/office/powerpoint/2010/main" val="35709840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These “distortion” powers are assigned names by the IEEE 1459 as shown to indicate the impact of distortion in either voltage or current on the respective fundamental frequency components and thirdly, the interaction between harmonics in both. </a:t>
            </a:r>
          </a:p>
        </p:txBody>
      </p:sp>
      <p:sp>
        <p:nvSpPr>
          <p:cNvPr id="4" name="Slide Number Placeholder 3"/>
          <p:cNvSpPr>
            <a:spLocks noGrp="1"/>
          </p:cNvSpPr>
          <p:nvPr>
            <p:ph type="sldNum" sz="quarter" idx="10"/>
          </p:nvPr>
        </p:nvSpPr>
        <p:spPr/>
        <p:txBody>
          <a:bodyPr/>
          <a:lstStyle/>
          <a:p>
            <a:fld id="{5CC3983A-DD47-0D44-A36E-70FC403EECA5}" type="slidenum">
              <a:rPr lang="it-IT" smtClean="0"/>
              <a:pPr/>
              <a:t>44</a:t>
            </a:fld>
            <a:endParaRPr lang="it-IT" dirty="0"/>
          </a:p>
        </p:txBody>
      </p:sp>
    </p:spTree>
    <p:extLst>
      <p:ext uri="{BB962C8B-B14F-4D97-AF65-F5344CB8AC3E}">
        <p14:creationId xmlns:p14="http://schemas.microsoft.com/office/powerpoint/2010/main" val="12950556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Information on the phasors per harmonic order in voltage and current allow for calculating the Total Harmonic Active Power, that is excluding harmonic order 1. Inclusion thereof results in the Joint Active Power which now includes harmonic 1.</a:t>
            </a:r>
          </a:p>
        </p:txBody>
      </p:sp>
      <p:sp>
        <p:nvSpPr>
          <p:cNvPr id="4" name="Slide Number Placeholder 3"/>
          <p:cNvSpPr>
            <a:spLocks noGrp="1"/>
          </p:cNvSpPr>
          <p:nvPr>
            <p:ph type="sldNum" sz="quarter" idx="10"/>
          </p:nvPr>
        </p:nvSpPr>
        <p:spPr/>
        <p:txBody>
          <a:bodyPr/>
          <a:lstStyle/>
          <a:p>
            <a:fld id="{5CC3983A-DD47-0D44-A36E-70FC403EECA5}" type="slidenum">
              <a:rPr lang="it-IT" smtClean="0"/>
              <a:pPr/>
              <a:t>45</a:t>
            </a:fld>
            <a:endParaRPr lang="it-IT" dirty="0"/>
          </a:p>
        </p:txBody>
      </p:sp>
    </p:spTree>
    <p:extLst>
      <p:ext uri="{BB962C8B-B14F-4D97-AF65-F5344CB8AC3E}">
        <p14:creationId xmlns:p14="http://schemas.microsoft.com/office/powerpoint/2010/main" val="2929411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Power</a:t>
            </a:r>
            <a:r>
              <a:rPr lang="en-ZA" baseline="0" dirty="0"/>
              <a:t> definitions will now be formulated as suggested by the IEEE in the IEEE 1459-2000 document. The first phenomena is that of harmonics. It is necessary to agree on how harmonics will be included in the formulation of rms values for voltage and current. This concept is first introduced as an “effective” voltage and current value for a single-phase (or per phase) scenario. The contribution of the non-fundamental frequency components to the non-sinusoidal waveform is grouped into a single equation to indicate the impact of harmonics against the fundamental frequency component. The “harmonics-only” component is lastly shown as </a:t>
            </a:r>
            <a:r>
              <a:rPr lang="en-ZA" i="1" baseline="0" dirty="0"/>
              <a:t>v</a:t>
            </a:r>
            <a:r>
              <a:rPr lang="en-ZA" i="1" baseline="-25000" dirty="0"/>
              <a:t>H</a:t>
            </a:r>
            <a:r>
              <a:rPr lang="en-ZA" i="0" baseline="0" dirty="0"/>
              <a:t>(</a:t>
            </a:r>
            <a:r>
              <a:rPr lang="en-ZA" i="1" baseline="0" dirty="0"/>
              <a:t>t</a:t>
            </a:r>
            <a:r>
              <a:rPr lang="en-ZA" i="0" baseline="0" dirty="0"/>
              <a:t>).</a:t>
            </a:r>
            <a:endParaRPr lang="en-ZA" dirty="0"/>
          </a:p>
        </p:txBody>
      </p:sp>
      <p:sp>
        <p:nvSpPr>
          <p:cNvPr id="4" name="Slide Number Placeholder 3"/>
          <p:cNvSpPr>
            <a:spLocks noGrp="1"/>
          </p:cNvSpPr>
          <p:nvPr>
            <p:ph type="sldNum" sz="quarter" idx="10"/>
          </p:nvPr>
        </p:nvSpPr>
        <p:spPr/>
        <p:txBody>
          <a:bodyPr/>
          <a:lstStyle/>
          <a:p>
            <a:fld id="{5CC3983A-DD47-0D44-A36E-70FC403EECA5}" type="slidenum">
              <a:rPr lang="it-IT" smtClean="0"/>
              <a:pPr/>
              <a:t>19</a:t>
            </a:fld>
            <a:endParaRPr lang="it-IT" dirty="0"/>
          </a:p>
        </p:txBody>
      </p:sp>
    </p:spTree>
    <p:extLst>
      <p:ext uri="{BB962C8B-B14F-4D97-AF65-F5344CB8AC3E}">
        <p14:creationId xmlns:p14="http://schemas.microsoft.com/office/powerpoint/2010/main" val="3171643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It is common to find that PQ standards quantify the level of distortion in voltage (and sometimes current) per phase, but as the the IEEE 1459 attempts to ascribe a single value for the “effective” distortion in the three-phase power system, the Voltage Total Harmonic Distortion Factor based on the three-phase effective values for fundamental and non-fundamentel frequency values can be used, as shown.</a:t>
            </a:r>
          </a:p>
        </p:txBody>
      </p:sp>
      <p:sp>
        <p:nvSpPr>
          <p:cNvPr id="4" name="Slide Number Placeholder 3"/>
          <p:cNvSpPr>
            <a:spLocks noGrp="1"/>
          </p:cNvSpPr>
          <p:nvPr>
            <p:ph type="sldNum" sz="quarter" idx="10"/>
          </p:nvPr>
        </p:nvSpPr>
        <p:spPr/>
        <p:txBody>
          <a:bodyPr/>
          <a:lstStyle/>
          <a:p>
            <a:fld id="{5CC3983A-DD47-0D44-A36E-70FC403EECA5}" type="slidenum">
              <a:rPr lang="it-IT" smtClean="0"/>
              <a:pPr/>
              <a:t>46</a:t>
            </a:fld>
            <a:endParaRPr lang="it-IT" dirty="0"/>
          </a:p>
        </p:txBody>
      </p:sp>
    </p:spTree>
    <p:extLst>
      <p:ext uri="{BB962C8B-B14F-4D97-AF65-F5344CB8AC3E}">
        <p14:creationId xmlns:p14="http://schemas.microsoft.com/office/powerpoint/2010/main" val="37993998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It seems like formula’s and more formula’s! Those distortion factors are useful. For eaxmple, appreciate how easy it is by application of distortion factors only, to find the non-fundamental frequency apparent power, S</a:t>
            </a:r>
            <a:r>
              <a:rPr lang="en-ZA" baseline="-25000" dirty="0"/>
              <a:t>eN</a:t>
            </a:r>
            <a:r>
              <a:rPr lang="en-ZA" dirty="0"/>
              <a:t> making use of the fundamental frequency apparent power. The distortion powers in current, voltage and in the interaction of harmonics, can similarily be found from the fundamental frequency apparent power.</a:t>
            </a:r>
          </a:p>
        </p:txBody>
      </p:sp>
      <p:sp>
        <p:nvSpPr>
          <p:cNvPr id="4" name="Slide Number Placeholder 3"/>
          <p:cNvSpPr>
            <a:spLocks noGrp="1"/>
          </p:cNvSpPr>
          <p:nvPr>
            <p:ph type="sldNum" sz="quarter" idx="10"/>
          </p:nvPr>
        </p:nvSpPr>
        <p:spPr/>
        <p:txBody>
          <a:bodyPr/>
          <a:lstStyle/>
          <a:p>
            <a:fld id="{5CC3983A-DD47-0D44-A36E-70FC403EECA5}" type="slidenum">
              <a:rPr lang="it-IT" smtClean="0"/>
              <a:pPr/>
              <a:t>47</a:t>
            </a:fld>
            <a:endParaRPr lang="it-IT" dirty="0"/>
          </a:p>
        </p:txBody>
      </p:sp>
    </p:spTree>
    <p:extLst>
      <p:ext uri="{BB962C8B-B14F-4D97-AF65-F5344CB8AC3E}">
        <p14:creationId xmlns:p14="http://schemas.microsoft.com/office/powerpoint/2010/main" val="17710139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And more use for those “effective” distortion factors- the level of pollution due to harmonics can be found in a straightforward way- square root will result in the harmonic pollution in per unit value- it includes the current harmonics and representing the affect of harmonic powers, not only quantifying the distortion in voltage - as commonly used – but doing more.</a:t>
            </a:r>
          </a:p>
          <a:p>
            <a:r>
              <a:rPr lang="en-ZA" dirty="0"/>
              <a:t>The contribution to the growth in apparent power due to both voltage asymmetry and unbalance in loading can be isolated by the approach shown. First find the apparent power due to unbalance and then calculate the ratio thereof to the total apparent power in terms of effective values (S</a:t>
            </a:r>
            <a:r>
              <a:rPr lang="en-ZA" baseline="-25000" dirty="0"/>
              <a:t>e1</a:t>
            </a:r>
            <a:r>
              <a:rPr lang="en-ZA" dirty="0"/>
              <a:t>) – expressed as a percentage and it tells us what part of apparent power cannot be compensated by means of capacitors- and that will require special consideration on how to mitigate the unbalance. A subsequent case study will eulicidate these “pollution” aspects.</a:t>
            </a:r>
          </a:p>
        </p:txBody>
      </p:sp>
      <p:sp>
        <p:nvSpPr>
          <p:cNvPr id="4" name="Slide Number Placeholder 3"/>
          <p:cNvSpPr>
            <a:spLocks noGrp="1"/>
          </p:cNvSpPr>
          <p:nvPr>
            <p:ph type="sldNum" sz="quarter" idx="10"/>
          </p:nvPr>
        </p:nvSpPr>
        <p:spPr/>
        <p:txBody>
          <a:bodyPr/>
          <a:lstStyle/>
          <a:p>
            <a:fld id="{5CC3983A-DD47-0D44-A36E-70FC403EECA5}" type="slidenum">
              <a:rPr lang="it-IT" smtClean="0"/>
              <a:pPr/>
              <a:t>48</a:t>
            </a:fld>
            <a:endParaRPr lang="it-IT" dirty="0"/>
          </a:p>
        </p:txBody>
      </p:sp>
    </p:spTree>
    <p:extLst>
      <p:ext uri="{BB962C8B-B14F-4D97-AF65-F5344CB8AC3E}">
        <p14:creationId xmlns:p14="http://schemas.microsoft.com/office/powerpoint/2010/main" val="16107454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The “useful” powers as per IEEE 1459 definition is as commonly agreed upon- those powers can be found by application of the positive sequence components only. Take note, strictly speaking, positive sequence reactive power can be regarded as useless as it does not contribute to real work being done, but it is useful in the sens that it is required by the magnetic fields in transformers and machines.</a:t>
            </a:r>
          </a:p>
          <a:p>
            <a:r>
              <a:rPr lang="en-ZA" dirty="0"/>
              <a:t>Power factor is now open for discussion as we have learned that we can in fact define 4 apparent powers! And, we can expect different answers to the same goal, finding the power factor in an attempt of understanding how well we transfer active power in our power system.</a:t>
            </a:r>
          </a:p>
        </p:txBody>
      </p:sp>
      <p:sp>
        <p:nvSpPr>
          <p:cNvPr id="4" name="Slide Number Placeholder 3"/>
          <p:cNvSpPr>
            <a:spLocks noGrp="1"/>
          </p:cNvSpPr>
          <p:nvPr>
            <p:ph type="sldNum" sz="quarter" idx="10"/>
          </p:nvPr>
        </p:nvSpPr>
        <p:spPr/>
        <p:txBody>
          <a:bodyPr/>
          <a:lstStyle/>
          <a:p>
            <a:fld id="{5CC3983A-DD47-0D44-A36E-70FC403EECA5}" type="slidenum">
              <a:rPr lang="it-IT" smtClean="0"/>
              <a:pPr/>
              <a:t>49</a:t>
            </a:fld>
            <a:endParaRPr lang="it-IT" dirty="0"/>
          </a:p>
        </p:txBody>
      </p:sp>
    </p:spTree>
    <p:extLst>
      <p:ext uri="{BB962C8B-B14F-4D97-AF65-F5344CB8AC3E}">
        <p14:creationId xmlns:p14="http://schemas.microsoft.com/office/powerpoint/2010/main" val="12516195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The names for the different apparent power are:</a:t>
            </a:r>
          </a:p>
          <a:p>
            <a:r>
              <a:rPr lang="en-ZA" dirty="0"/>
              <a:t>Mathematically it can written as:</a:t>
            </a:r>
          </a:p>
        </p:txBody>
      </p:sp>
      <p:sp>
        <p:nvSpPr>
          <p:cNvPr id="4" name="Slide Number Placeholder 3"/>
          <p:cNvSpPr>
            <a:spLocks noGrp="1"/>
          </p:cNvSpPr>
          <p:nvPr>
            <p:ph type="sldNum" sz="quarter" idx="10"/>
          </p:nvPr>
        </p:nvSpPr>
        <p:spPr/>
        <p:txBody>
          <a:bodyPr/>
          <a:lstStyle/>
          <a:p>
            <a:fld id="{5CC3983A-DD47-0D44-A36E-70FC403EECA5}" type="slidenum">
              <a:rPr lang="it-IT" smtClean="0"/>
              <a:pPr/>
              <a:t>50</a:t>
            </a:fld>
            <a:endParaRPr lang="it-IT" dirty="0"/>
          </a:p>
        </p:txBody>
      </p:sp>
    </p:spTree>
    <p:extLst>
      <p:ext uri="{BB962C8B-B14F-4D97-AF65-F5344CB8AC3E}">
        <p14:creationId xmlns:p14="http://schemas.microsoft.com/office/powerpoint/2010/main" val="317725497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The IEEE 1459 has formulated an opinion as to which PF should be used. It is only in the ideal world (power system) where the numbers for the different PF’s will numerically be the same. Otherwise, the three-phase effective power factor will be the lowest. That is useful as it is the fair (and most ethical) way to quantify the impact of both non-sinusoidality in waveforms and unbalance on the “apparent” loading of the power system. </a:t>
            </a:r>
          </a:p>
          <a:p>
            <a:pPr>
              <a:buFont typeface="Arial"/>
              <a:buChar char="•"/>
            </a:pPr>
            <a:r>
              <a:rPr lang="en-ZA" dirty="0"/>
              <a:t> It is a better description on how well we utilise the investment in network infrastructure.</a:t>
            </a:r>
          </a:p>
          <a:p>
            <a:pPr>
              <a:buFont typeface="Arial"/>
              <a:buChar char="•"/>
            </a:pPr>
            <a:r>
              <a:rPr lang="en-ZA" dirty="0"/>
              <a:t> It will have the biggest impact on the energy bill issued- some inspiration to the client to mitigate the waveform distortion and unbalance. </a:t>
            </a:r>
          </a:p>
          <a:p>
            <a:pPr>
              <a:buFont typeface="Arial"/>
              <a:buChar char="•"/>
            </a:pPr>
            <a:r>
              <a:rPr lang="en-ZA" dirty="0"/>
              <a:t> Appreciate- such an approach will include the “background” contribution by the supplier, non-sinusoidal waveforms (harmonics) and asymmetry in the voltages- coming from the network and not due to the way the client is withdrawing current. So, the client can be treated unfairly!</a:t>
            </a:r>
          </a:p>
          <a:p>
            <a:endParaRPr lang="en-ZA" dirty="0"/>
          </a:p>
        </p:txBody>
      </p:sp>
      <p:sp>
        <p:nvSpPr>
          <p:cNvPr id="4" name="Slide Number Placeholder 3"/>
          <p:cNvSpPr>
            <a:spLocks noGrp="1"/>
          </p:cNvSpPr>
          <p:nvPr>
            <p:ph type="sldNum" sz="quarter" idx="10"/>
          </p:nvPr>
        </p:nvSpPr>
        <p:spPr/>
        <p:txBody>
          <a:bodyPr/>
          <a:lstStyle/>
          <a:p>
            <a:fld id="{5CC3983A-DD47-0D44-A36E-70FC403EECA5}" type="slidenum">
              <a:rPr lang="it-IT" smtClean="0"/>
              <a:pPr/>
              <a:t>51</a:t>
            </a:fld>
            <a:endParaRPr lang="it-IT" dirty="0"/>
          </a:p>
        </p:txBody>
      </p:sp>
    </p:spTree>
    <p:extLst>
      <p:ext uri="{BB962C8B-B14F-4D97-AF65-F5344CB8AC3E}">
        <p14:creationId xmlns:p14="http://schemas.microsoft.com/office/powerpoint/2010/main" val="7615138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90488" y="744538"/>
            <a:ext cx="6616700" cy="3722687"/>
          </a:xfrm>
          <a:ln/>
        </p:spPr>
      </p:sp>
      <p:sp>
        <p:nvSpPr>
          <p:cNvPr id="75779" name="Notes Placeholder 2"/>
          <p:cNvSpPr>
            <a:spLocks noGrp="1"/>
          </p:cNvSpPr>
          <p:nvPr>
            <p:ph type="body" idx="1"/>
          </p:nvPr>
        </p:nvSpPr>
        <p:spPr>
          <a:noFill/>
          <a:ln/>
        </p:spPr>
        <p:txBody>
          <a:bodyPr/>
          <a:lstStyle/>
          <a:p>
            <a:r>
              <a:rPr lang="en-US" dirty="0"/>
              <a:t>A </a:t>
            </a:r>
            <a:r>
              <a:rPr lang="en-US" dirty="0" err="1"/>
              <a:t>tsumani</a:t>
            </a:r>
            <a:r>
              <a:rPr lang="en-US" dirty="0"/>
              <a:t> of mathematics have been endured, but let’s apply this and decide if it is complicated, make sense and is useable, by means of a practical case study.</a:t>
            </a:r>
          </a:p>
        </p:txBody>
      </p:sp>
      <p:sp>
        <p:nvSpPr>
          <p:cNvPr id="75780" name="Slide Number Placeholder 3"/>
          <p:cNvSpPr>
            <a:spLocks noGrp="1"/>
          </p:cNvSpPr>
          <p:nvPr>
            <p:ph type="sldNum" sz="quarter" idx="5"/>
          </p:nvPr>
        </p:nvSpPr>
        <p:spPr>
          <a:noFill/>
        </p:spPr>
        <p:txBody>
          <a:bodyPr/>
          <a:lstStyle/>
          <a:p>
            <a:fld id="{1C44BEC4-F8D1-484B-A488-A7A16AE074E9}" type="slidenum">
              <a:rPr lang="en-US"/>
              <a:pPr/>
              <a:t>52</a:t>
            </a:fld>
            <a:endParaRPr lang="en-US" dirty="0"/>
          </a:p>
        </p:txBody>
      </p:sp>
    </p:spTree>
    <p:extLst>
      <p:ext uri="{BB962C8B-B14F-4D97-AF65-F5344CB8AC3E}">
        <p14:creationId xmlns:p14="http://schemas.microsoft.com/office/powerpoint/2010/main" val="31633611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A real life power system was investigated when a significant load was added to the PCC, as indicated. The concern was that this transformer will not be able to maintain an acceptable Quality of Supply at the PCC with the new load. The case study will determine what the three-phase effective voltages and currents are, the different apparent powers and power factors and then quantify the level of pollution due to harmonics and unbalance.</a:t>
            </a:r>
          </a:p>
        </p:txBody>
      </p:sp>
      <p:sp>
        <p:nvSpPr>
          <p:cNvPr id="4" name="Slide Number Placeholder 3"/>
          <p:cNvSpPr>
            <a:spLocks noGrp="1"/>
          </p:cNvSpPr>
          <p:nvPr>
            <p:ph type="sldNum" sz="quarter" idx="10"/>
          </p:nvPr>
        </p:nvSpPr>
        <p:spPr/>
        <p:txBody>
          <a:bodyPr/>
          <a:lstStyle/>
          <a:p>
            <a:fld id="{5CC3983A-DD47-0D44-A36E-70FC403EECA5}" type="slidenum">
              <a:rPr lang="it-IT" smtClean="0"/>
              <a:pPr/>
              <a:t>53</a:t>
            </a:fld>
            <a:endParaRPr lang="it-IT" dirty="0"/>
          </a:p>
        </p:txBody>
      </p:sp>
    </p:spTree>
    <p:extLst>
      <p:ext uri="{BB962C8B-B14F-4D97-AF65-F5344CB8AC3E}">
        <p14:creationId xmlns:p14="http://schemas.microsoft.com/office/powerpoint/2010/main" val="13450315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Voltages and current  as measured for a specific loading condition, is shown. These waveforms were acquired in digital format and thus ideally suited for analysis in software such as Matlab and MathCAD.</a:t>
            </a:r>
          </a:p>
        </p:txBody>
      </p:sp>
      <p:sp>
        <p:nvSpPr>
          <p:cNvPr id="4" name="Slide Number Placeholder 3"/>
          <p:cNvSpPr>
            <a:spLocks noGrp="1"/>
          </p:cNvSpPr>
          <p:nvPr>
            <p:ph type="sldNum" sz="quarter" idx="10"/>
          </p:nvPr>
        </p:nvSpPr>
        <p:spPr/>
        <p:txBody>
          <a:bodyPr/>
          <a:lstStyle/>
          <a:p>
            <a:fld id="{5CC3983A-DD47-0D44-A36E-70FC403EECA5}" type="slidenum">
              <a:rPr lang="it-IT" smtClean="0"/>
              <a:pPr/>
              <a:t>54</a:t>
            </a:fld>
            <a:endParaRPr lang="it-IT" dirty="0"/>
          </a:p>
        </p:txBody>
      </p:sp>
    </p:spTree>
    <p:extLst>
      <p:ext uri="{BB962C8B-B14F-4D97-AF65-F5344CB8AC3E}">
        <p14:creationId xmlns:p14="http://schemas.microsoft.com/office/powerpoint/2010/main" val="200626654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A first step is to isolate the frequency components and it is shown for only one phase as it is similar between phases. Application of the IEEE 1459 distortion factors is straightforward as we only need the frequency spectra of voltage and current. Voltage waveform distortion is just below the compatibility level of 8% commonly found in PQ standards and be regarded as rather high.</a:t>
            </a:r>
          </a:p>
        </p:txBody>
      </p:sp>
      <p:sp>
        <p:nvSpPr>
          <p:cNvPr id="4" name="Slide Number Placeholder 3"/>
          <p:cNvSpPr>
            <a:spLocks noGrp="1"/>
          </p:cNvSpPr>
          <p:nvPr>
            <p:ph type="sldNum" sz="quarter" idx="10"/>
          </p:nvPr>
        </p:nvSpPr>
        <p:spPr/>
        <p:txBody>
          <a:bodyPr/>
          <a:lstStyle/>
          <a:p>
            <a:fld id="{5CC3983A-DD47-0D44-A36E-70FC403EECA5}" type="slidenum">
              <a:rPr lang="it-IT" smtClean="0"/>
              <a:pPr/>
              <a:t>55</a:t>
            </a:fld>
            <a:endParaRPr lang="it-IT" dirty="0"/>
          </a:p>
        </p:txBody>
      </p:sp>
    </p:spTree>
    <p:extLst>
      <p:ext uri="{BB962C8B-B14F-4D97-AF65-F5344CB8AC3E}">
        <p14:creationId xmlns:p14="http://schemas.microsoft.com/office/powerpoint/2010/main" val="2555043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A similar result</a:t>
            </a:r>
            <a:r>
              <a:rPr lang="en-ZA" baseline="0" dirty="0"/>
              <a:t> is obtained in terms of current: the current harmonics is grouped into a single equation [</a:t>
            </a:r>
            <a:r>
              <a:rPr lang="en-ZA" i="1" baseline="0" dirty="0"/>
              <a:t>i</a:t>
            </a:r>
            <a:r>
              <a:rPr lang="en-ZA" i="1" baseline="-25000" dirty="0"/>
              <a:t>H</a:t>
            </a:r>
            <a:r>
              <a:rPr lang="en-ZA" i="0" baseline="0" dirty="0"/>
              <a:t>(</a:t>
            </a:r>
            <a:r>
              <a:rPr lang="en-ZA" i="1" baseline="0" dirty="0"/>
              <a:t>t</a:t>
            </a:r>
            <a:r>
              <a:rPr lang="en-ZA" i="0" baseline="0" dirty="0"/>
              <a:t>)] with the capital H indicating that all the harmonics grouped together.</a:t>
            </a:r>
            <a:endParaRPr lang="en-ZA" dirty="0"/>
          </a:p>
        </p:txBody>
      </p:sp>
      <p:sp>
        <p:nvSpPr>
          <p:cNvPr id="4" name="Slide Number Placeholder 3"/>
          <p:cNvSpPr>
            <a:spLocks noGrp="1"/>
          </p:cNvSpPr>
          <p:nvPr>
            <p:ph type="sldNum" sz="quarter" idx="10"/>
          </p:nvPr>
        </p:nvSpPr>
        <p:spPr/>
        <p:txBody>
          <a:bodyPr/>
          <a:lstStyle/>
          <a:p>
            <a:fld id="{5CC3983A-DD47-0D44-A36E-70FC403EECA5}" type="slidenum">
              <a:rPr lang="it-IT" smtClean="0"/>
              <a:pPr/>
              <a:t>20</a:t>
            </a:fld>
            <a:endParaRPr lang="it-IT" dirty="0"/>
          </a:p>
        </p:txBody>
      </p:sp>
    </p:spTree>
    <p:extLst>
      <p:ext uri="{BB962C8B-B14F-4D97-AF65-F5344CB8AC3E}">
        <p14:creationId xmlns:p14="http://schemas.microsoft.com/office/powerpoint/2010/main" val="161892162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The fundamental frequency and non-fundamental frequency components of voltage and current is found and the effect of current harmonics seen is by far greater then that of voltage harmonics by simply comparing the non-fundamental frequency values to the fundamental frequency values.</a:t>
            </a:r>
          </a:p>
        </p:txBody>
      </p:sp>
      <p:sp>
        <p:nvSpPr>
          <p:cNvPr id="4" name="Slide Number Placeholder 3"/>
          <p:cNvSpPr>
            <a:spLocks noGrp="1"/>
          </p:cNvSpPr>
          <p:nvPr>
            <p:ph type="sldNum" sz="quarter" idx="10"/>
          </p:nvPr>
        </p:nvSpPr>
        <p:spPr/>
        <p:txBody>
          <a:bodyPr/>
          <a:lstStyle/>
          <a:p>
            <a:fld id="{5CC3983A-DD47-0D44-A36E-70FC403EECA5}" type="slidenum">
              <a:rPr lang="it-IT" smtClean="0"/>
              <a:pPr/>
              <a:t>56</a:t>
            </a:fld>
            <a:endParaRPr lang="it-IT" dirty="0"/>
          </a:p>
        </p:txBody>
      </p:sp>
    </p:spTree>
    <p:extLst>
      <p:ext uri="{BB962C8B-B14F-4D97-AF65-F5344CB8AC3E}">
        <p14:creationId xmlns:p14="http://schemas.microsoft.com/office/powerpoint/2010/main" val="80845147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The three-phase effective voltage and current is given and then compared to the phase rms values. The latter indicate the difference between phase values and is another motivation of why a global, in other words a single three-phase value is suggested by the IEEE 1459 to represent the “effect” of the three-phase power system.</a:t>
            </a:r>
          </a:p>
          <a:p>
            <a:r>
              <a:rPr lang="en-ZA" dirty="0"/>
              <a:t>Take note the unbalance, harmonics AND the neutral current is now represented by a single three-phase effective value.</a:t>
            </a:r>
          </a:p>
        </p:txBody>
      </p:sp>
      <p:sp>
        <p:nvSpPr>
          <p:cNvPr id="4" name="Slide Number Placeholder 3"/>
          <p:cNvSpPr>
            <a:spLocks noGrp="1"/>
          </p:cNvSpPr>
          <p:nvPr>
            <p:ph type="sldNum" sz="quarter" idx="10"/>
          </p:nvPr>
        </p:nvSpPr>
        <p:spPr/>
        <p:txBody>
          <a:bodyPr/>
          <a:lstStyle/>
          <a:p>
            <a:fld id="{5CC3983A-DD47-0D44-A36E-70FC403EECA5}" type="slidenum">
              <a:rPr lang="it-IT" smtClean="0"/>
              <a:pPr/>
              <a:t>57</a:t>
            </a:fld>
            <a:endParaRPr lang="it-IT" dirty="0"/>
          </a:p>
        </p:txBody>
      </p:sp>
    </p:spTree>
    <p:extLst>
      <p:ext uri="{BB962C8B-B14F-4D97-AF65-F5344CB8AC3E}">
        <p14:creationId xmlns:p14="http://schemas.microsoft.com/office/powerpoint/2010/main" val="40784336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lnSpcReduction="10000"/>
          </a:bodyPr>
          <a:lstStyle/>
          <a:p>
            <a:r>
              <a:rPr lang="en-ZA" dirty="0"/>
              <a:t>The three different apparent powers are listed. The effective apparent power is the biggest number whilst the vector and arithmetic apparent power resulted in the same value. </a:t>
            </a:r>
          </a:p>
          <a:p>
            <a:r>
              <a:rPr lang="en-ZA" dirty="0"/>
              <a:t>Summation of all the harmonic powers over the 3 phases indicate a negative value, which enable the interpretation that this 387 Watt is dissipated in the impedance between the load and the PCC. The physical explanantion is that of active energy being converted from the 50 Hz components to harmonic components and then flowing in a direction opposite to the consumption of 50 Hz energy- backwards to the source- with the conclusion commonly found in practise that a non-linear load is generating harmonic active power. </a:t>
            </a:r>
          </a:p>
          <a:p>
            <a:r>
              <a:rPr lang="en-ZA" dirty="0"/>
              <a:t>Take note that the direction of harmonic active power per harmonic can be either positive or negative but that in this case the summation of all harmonic orders tells us that in total, harmonic active power is “generated” by the non-linear load.</a:t>
            </a:r>
          </a:p>
          <a:p>
            <a:r>
              <a:rPr lang="en-ZA" dirty="0"/>
              <a:t>Lastly, be careful to not believe that a method for quantifying the contribution of a distortion source to the total distortion at a PCC has been demonstrated! This is not true. In a three-phase power system with these distortion sources located all-over the power system, single-point measurements cannot be used for the latter goal. All sources of distortion requires investigation, and measurements will have to be taken synchronously, possibly as accurate as one can get by synchronising all instruments by measn of a GPS timing signal.</a:t>
            </a:r>
          </a:p>
          <a:p>
            <a:r>
              <a:rPr lang="en-ZA" dirty="0"/>
              <a:t>Lastly, power cannot flow! It is rather energy that flow.</a:t>
            </a:r>
          </a:p>
        </p:txBody>
      </p:sp>
      <p:sp>
        <p:nvSpPr>
          <p:cNvPr id="4" name="Slide Number Placeholder 3"/>
          <p:cNvSpPr>
            <a:spLocks noGrp="1"/>
          </p:cNvSpPr>
          <p:nvPr>
            <p:ph type="sldNum" sz="quarter" idx="10"/>
          </p:nvPr>
        </p:nvSpPr>
        <p:spPr/>
        <p:txBody>
          <a:bodyPr/>
          <a:lstStyle/>
          <a:p>
            <a:fld id="{5CC3983A-DD47-0D44-A36E-70FC403EECA5}" type="slidenum">
              <a:rPr lang="it-IT" smtClean="0"/>
              <a:pPr/>
              <a:t>58</a:t>
            </a:fld>
            <a:endParaRPr lang="it-IT" dirty="0"/>
          </a:p>
        </p:txBody>
      </p:sp>
    </p:spTree>
    <p:extLst>
      <p:ext uri="{BB962C8B-B14F-4D97-AF65-F5344CB8AC3E}">
        <p14:creationId xmlns:p14="http://schemas.microsoft.com/office/powerpoint/2010/main" val="50032653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The effective power factor is the smallest number, supporting the statement that it is the most fair way to reflect the impact of harmonics and unbalance on the effectiveness by which useful (active) power is sustained by the power system under consideration.</a:t>
            </a:r>
          </a:p>
          <a:p>
            <a:r>
              <a:rPr lang="en-ZA" dirty="0"/>
              <a:t>Harmonic pollution is seen to be only 3.6% in terms of the growth in apparent power due to waveform distortion. The harmonic distortion factors were rather high, nearly 40% for current and 8% for voltage but the impact on apparent power is not that high as the energy levels ascociated to the harmonics are relatively low.</a:t>
            </a:r>
          </a:p>
          <a:p>
            <a:r>
              <a:rPr lang="en-ZA" dirty="0"/>
              <a:t>Unbalance accounts for 9.1 kVA, or, 4.4%.</a:t>
            </a:r>
          </a:p>
          <a:p>
            <a:r>
              <a:rPr lang="en-ZA" dirty="0"/>
              <a:t>The unbalance factors are rather low, but still has the ability to result in claiming nearly 5% of the apparent power that has to be sustained by the power system as the energy levels ascociated to this fundamental frequency components are high.</a:t>
            </a:r>
          </a:p>
        </p:txBody>
      </p:sp>
      <p:sp>
        <p:nvSpPr>
          <p:cNvPr id="4" name="Slide Number Placeholder 3"/>
          <p:cNvSpPr>
            <a:spLocks noGrp="1"/>
          </p:cNvSpPr>
          <p:nvPr>
            <p:ph type="sldNum" sz="quarter" idx="10"/>
          </p:nvPr>
        </p:nvSpPr>
        <p:spPr/>
        <p:txBody>
          <a:bodyPr/>
          <a:lstStyle/>
          <a:p>
            <a:fld id="{5CC3983A-DD47-0D44-A36E-70FC403EECA5}" type="slidenum">
              <a:rPr lang="it-IT" smtClean="0"/>
              <a:pPr/>
              <a:t>59</a:t>
            </a:fld>
            <a:endParaRPr lang="it-IT" dirty="0"/>
          </a:p>
        </p:txBody>
      </p:sp>
    </p:spTree>
    <p:extLst>
      <p:ext uri="{BB962C8B-B14F-4D97-AF65-F5344CB8AC3E}">
        <p14:creationId xmlns:p14="http://schemas.microsoft.com/office/powerpoint/2010/main" val="312861430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To summarise this part of Module 8 on power definitons:</a:t>
            </a:r>
          </a:p>
        </p:txBody>
      </p:sp>
      <p:sp>
        <p:nvSpPr>
          <p:cNvPr id="4" name="Slide Number Placeholder 3"/>
          <p:cNvSpPr>
            <a:spLocks noGrp="1"/>
          </p:cNvSpPr>
          <p:nvPr>
            <p:ph type="sldNum" sz="quarter" idx="10"/>
          </p:nvPr>
        </p:nvSpPr>
        <p:spPr/>
        <p:txBody>
          <a:bodyPr/>
          <a:lstStyle/>
          <a:p>
            <a:fld id="{5CC3983A-DD47-0D44-A36E-70FC403EECA5}" type="slidenum">
              <a:rPr lang="it-IT" smtClean="0"/>
              <a:pPr/>
              <a:t>60</a:t>
            </a:fld>
            <a:endParaRPr lang="it-IT" dirty="0"/>
          </a:p>
        </p:txBody>
      </p:sp>
    </p:spTree>
    <p:extLst>
      <p:ext uri="{BB962C8B-B14F-4D97-AF65-F5344CB8AC3E}">
        <p14:creationId xmlns:p14="http://schemas.microsoft.com/office/powerpoint/2010/main" val="5856067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90488" y="744538"/>
            <a:ext cx="6616700" cy="3722687"/>
          </a:xfrm>
          <a:ln/>
        </p:spPr>
      </p:sp>
      <p:sp>
        <p:nvSpPr>
          <p:cNvPr id="75779" name="Notes Placeholder 2"/>
          <p:cNvSpPr>
            <a:spLocks noGrp="1"/>
          </p:cNvSpPr>
          <p:nvPr>
            <p:ph type="body" idx="1"/>
          </p:nvPr>
        </p:nvSpPr>
        <p:spPr>
          <a:noFill/>
          <a:ln/>
        </p:spPr>
        <p:txBody>
          <a:bodyPr/>
          <a:lstStyle/>
          <a:p>
            <a:r>
              <a:rPr lang="en-US" dirty="0"/>
              <a:t>And, in conclusion on this module:</a:t>
            </a:r>
          </a:p>
        </p:txBody>
      </p:sp>
      <p:sp>
        <p:nvSpPr>
          <p:cNvPr id="75780" name="Slide Number Placeholder 3"/>
          <p:cNvSpPr>
            <a:spLocks noGrp="1"/>
          </p:cNvSpPr>
          <p:nvPr>
            <p:ph type="sldNum" sz="quarter" idx="5"/>
          </p:nvPr>
        </p:nvSpPr>
        <p:spPr>
          <a:noFill/>
        </p:spPr>
        <p:txBody>
          <a:bodyPr/>
          <a:lstStyle/>
          <a:p>
            <a:fld id="{1C44BEC4-F8D1-484B-A488-A7A16AE074E9}" type="slidenum">
              <a:rPr lang="en-US"/>
              <a:pPr/>
              <a:t>61</a:t>
            </a:fld>
            <a:endParaRPr lang="en-US" dirty="0"/>
          </a:p>
        </p:txBody>
      </p:sp>
    </p:spTree>
    <p:extLst>
      <p:ext uri="{BB962C8B-B14F-4D97-AF65-F5344CB8AC3E}">
        <p14:creationId xmlns:p14="http://schemas.microsoft.com/office/powerpoint/2010/main" val="30294245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5CC3983A-DD47-0D44-A36E-70FC403EECA5}" type="slidenum">
              <a:rPr lang="it-IT" smtClean="0"/>
              <a:pPr/>
              <a:t>62</a:t>
            </a:fld>
            <a:endParaRPr lang="it-IT" dirty="0"/>
          </a:p>
        </p:txBody>
      </p:sp>
    </p:spTree>
    <p:extLst>
      <p:ext uri="{BB962C8B-B14F-4D97-AF65-F5344CB8AC3E}">
        <p14:creationId xmlns:p14="http://schemas.microsoft.com/office/powerpoint/2010/main" val="3856804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The IEEE 1459 introduced the concept of “effective” values against RMS values. It is the same mathematical formulation for a single-phase power system as shown by these formulas.</a:t>
            </a:r>
          </a:p>
          <a:p>
            <a:r>
              <a:rPr lang="en-ZA" dirty="0"/>
              <a:t>Assume that the concept of RMS values applies in this section as this concept is universally known and used. </a:t>
            </a:r>
          </a:p>
          <a:p>
            <a:r>
              <a:rPr lang="en-ZA" dirty="0"/>
              <a:t>Recall that the classical power theory has been formulated for a single-frequency power system and is universally accepted as been able to assign a physical explanation to the concepts of active and reactive power. The application thereof can thus be done on a per-harmonic basis and the time-dependent total power is then found by summating over all harmonics.</a:t>
            </a:r>
          </a:p>
          <a:p>
            <a:r>
              <a:rPr lang="en-ZA" dirty="0"/>
              <a:t>The average active power requires integration over the period to which it refers and results in a summation of the active power per harmonic order. This summation of active power is known to have a physical explanation as it is explained by the heat-gain in a resistive element because all harmonic active powers will contribute and thus an acceptable formulation.</a:t>
            </a:r>
          </a:p>
        </p:txBody>
      </p:sp>
      <p:sp>
        <p:nvSpPr>
          <p:cNvPr id="4" name="Slide Number Placeholder 3"/>
          <p:cNvSpPr>
            <a:spLocks noGrp="1"/>
          </p:cNvSpPr>
          <p:nvPr>
            <p:ph type="sldNum" sz="quarter" idx="10"/>
          </p:nvPr>
        </p:nvSpPr>
        <p:spPr/>
        <p:txBody>
          <a:bodyPr/>
          <a:lstStyle/>
          <a:p>
            <a:fld id="{5CC3983A-DD47-0D44-A36E-70FC403EECA5}" type="slidenum">
              <a:rPr lang="it-IT" smtClean="0"/>
              <a:pPr/>
              <a:t>21</a:t>
            </a:fld>
            <a:endParaRPr lang="it-IT" dirty="0"/>
          </a:p>
        </p:txBody>
      </p:sp>
    </p:spTree>
    <p:extLst>
      <p:ext uri="{BB962C8B-B14F-4D97-AF65-F5344CB8AC3E}">
        <p14:creationId xmlns:p14="http://schemas.microsoft.com/office/powerpoint/2010/main" val="18045260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A similar approach to reactive power can be used, but with the result that the summmation does not make sense. This statement will be supported by a case study in this module that will prove that the Budeanu reactive power has no clear physical intrepetation. A similar argumentation was used by LS Czarnecki in his famous paper “Why the Budeanu Power Theory is Wrong and should be Abondoned”. </a:t>
            </a:r>
          </a:p>
        </p:txBody>
      </p:sp>
      <p:sp>
        <p:nvSpPr>
          <p:cNvPr id="4" name="Slide Number Placeholder 3"/>
          <p:cNvSpPr>
            <a:spLocks noGrp="1"/>
          </p:cNvSpPr>
          <p:nvPr>
            <p:ph type="sldNum" sz="quarter" idx="10"/>
          </p:nvPr>
        </p:nvSpPr>
        <p:spPr/>
        <p:txBody>
          <a:bodyPr/>
          <a:lstStyle/>
          <a:p>
            <a:fld id="{5CC3983A-DD47-0D44-A36E-70FC403EECA5}" type="slidenum">
              <a:rPr lang="it-IT" smtClean="0"/>
              <a:pPr/>
              <a:t>22</a:t>
            </a:fld>
            <a:endParaRPr lang="it-IT" dirty="0"/>
          </a:p>
        </p:txBody>
      </p:sp>
    </p:spTree>
    <p:extLst>
      <p:ext uri="{BB962C8B-B14F-4D97-AF65-F5344CB8AC3E}">
        <p14:creationId xmlns:p14="http://schemas.microsoft.com/office/powerpoint/2010/main" val="24435734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A summary is given of Budeanu’s power definitions. Engineers are still using these concepts although it is known now for many years that neither the reactive power nor the distortion power formulation has any practical meaning. The value of noting these formulations in this module is to clearly indicate what it entails AND to indicate that the mathematical manipulation of the time-dependent power as shown, can easily result in the conclusion that distortion power (for example) has it’s roots in the cross-products of the harmonic components.</a:t>
            </a:r>
          </a:p>
        </p:txBody>
      </p:sp>
      <p:sp>
        <p:nvSpPr>
          <p:cNvPr id="4" name="Slide Number Placeholder 3"/>
          <p:cNvSpPr>
            <a:spLocks noGrp="1"/>
          </p:cNvSpPr>
          <p:nvPr>
            <p:ph type="sldNum" sz="quarter" idx="10"/>
          </p:nvPr>
        </p:nvSpPr>
        <p:spPr/>
        <p:txBody>
          <a:bodyPr/>
          <a:lstStyle/>
          <a:p>
            <a:fld id="{5CC3983A-DD47-0D44-A36E-70FC403EECA5}" type="slidenum">
              <a:rPr lang="it-IT" smtClean="0"/>
              <a:pPr/>
              <a:t>23</a:t>
            </a:fld>
            <a:endParaRPr lang="it-IT" dirty="0"/>
          </a:p>
        </p:txBody>
      </p:sp>
    </p:spTree>
    <p:extLst>
      <p:ext uri="{BB962C8B-B14F-4D97-AF65-F5344CB8AC3E}">
        <p14:creationId xmlns:p14="http://schemas.microsoft.com/office/powerpoint/2010/main" val="740315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It is field theory that explains to us the physical phenomena of energy in electrical circuits. Reactive power is clearly understood in terms of the energy exchange between reactive elements in load and source. Let’s investigate….</a:t>
            </a:r>
          </a:p>
        </p:txBody>
      </p:sp>
      <p:sp>
        <p:nvSpPr>
          <p:cNvPr id="4" name="Slide Number Placeholder 3"/>
          <p:cNvSpPr>
            <a:spLocks noGrp="1"/>
          </p:cNvSpPr>
          <p:nvPr>
            <p:ph type="sldNum" sz="quarter" idx="10"/>
          </p:nvPr>
        </p:nvSpPr>
        <p:spPr/>
        <p:txBody>
          <a:bodyPr/>
          <a:lstStyle/>
          <a:p>
            <a:fld id="{5CC3983A-DD47-0D44-A36E-70FC403EECA5}" type="slidenum">
              <a:rPr lang="it-IT" smtClean="0"/>
              <a:pPr/>
              <a:t>24</a:t>
            </a:fld>
            <a:endParaRPr lang="it-IT" dirty="0"/>
          </a:p>
        </p:txBody>
      </p:sp>
    </p:spTree>
    <p:extLst>
      <p:ext uri="{BB962C8B-B14F-4D97-AF65-F5344CB8AC3E}">
        <p14:creationId xmlns:p14="http://schemas.microsoft.com/office/powerpoint/2010/main" val="1210704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r>
              <a:rPr lang="en-ZA" dirty="0"/>
              <a:t>Assume an instrument is measuring the total reactive power (Budeanu’s formulation). A simple circuit is shown with harmonics as indicated in the voltage source. Network analysis show that a PF of 0.3 exist. PF correction can now be done based on this value of 0.3. </a:t>
            </a:r>
          </a:p>
        </p:txBody>
      </p:sp>
      <p:sp>
        <p:nvSpPr>
          <p:cNvPr id="4" name="Slide Number Placeholder 3"/>
          <p:cNvSpPr>
            <a:spLocks noGrp="1"/>
          </p:cNvSpPr>
          <p:nvPr>
            <p:ph type="sldNum" sz="quarter" idx="10"/>
          </p:nvPr>
        </p:nvSpPr>
        <p:spPr/>
        <p:txBody>
          <a:bodyPr/>
          <a:lstStyle/>
          <a:p>
            <a:fld id="{5CC3983A-DD47-0D44-A36E-70FC403EECA5}" type="slidenum">
              <a:rPr lang="it-IT" smtClean="0"/>
              <a:pPr/>
              <a:t>25</a:t>
            </a:fld>
            <a:endParaRPr lang="it-IT" dirty="0"/>
          </a:p>
        </p:txBody>
      </p:sp>
    </p:spTree>
    <p:extLst>
      <p:ext uri="{BB962C8B-B14F-4D97-AF65-F5344CB8AC3E}">
        <p14:creationId xmlns:p14="http://schemas.microsoft.com/office/powerpoint/2010/main" val="962097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4.jpeg"/><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BF9C4B1-ED47-7046-9BE0-175CEF44E164}"/>
              </a:ext>
            </a:extLst>
          </p:cNvPr>
          <p:cNvSpPr>
            <a:spLocks noGrp="1"/>
          </p:cNvSpPr>
          <p:nvPr>
            <p:ph type="dt" sz="half" idx="10"/>
          </p:nvPr>
        </p:nvSpPr>
        <p:spPr>
          <a:xfrm>
            <a:off x="838200" y="6356350"/>
            <a:ext cx="2743200" cy="365125"/>
          </a:xfrm>
          <a:prstGeom prst="rect">
            <a:avLst/>
          </a:prstGeom>
        </p:spPr>
        <p:txBody>
          <a:bodyPr/>
          <a:lstStyle>
            <a:lvl1pPr>
              <a:defRPr b="0" i="0">
                <a:latin typeface="Goudy Old Style Regular"/>
              </a:defRPr>
            </a:lvl1pPr>
          </a:lstStyle>
          <a:p>
            <a:fld id="{C730DA38-4CB6-5C47-8998-EB731C8649E0}" type="datetimeFigureOut">
              <a:rPr lang="en-US" smtClean="0"/>
              <a:pPr/>
              <a:t>11/11/2020</a:t>
            </a:fld>
            <a:endParaRPr lang="en-US" dirty="0"/>
          </a:p>
        </p:txBody>
      </p:sp>
      <p:sp>
        <p:nvSpPr>
          <p:cNvPr id="5" name="Footer Placeholder 4">
            <a:extLst>
              <a:ext uri="{FF2B5EF4-FFF2-40B4-BE49-F238E27FC236}">
                <a16:creationId xmlns:a16="http://schemas.microsoft.com/office/drawing/2014/main" id="{611C61C4-451B-0B40-87DC-D590FB96B84B}"/>
              </a:ext>
            </a:extLst>
          </p:cNvPr>
          <p:cNvSpPr>
            <a:spLocks noGrp="1"/>
          </p:cNvSpPr>
          <p:nvPr>
            <p:ph type="ftr" sz="quarter" idx="11"/>
          </p:nvPr>
        </p:nvSpPr>
        <p:spPr>
          <a:xfrm>
            <a:off x="4038600" y="6356350"/>
            <a:ext cx="4114800" cy="365125"/>
          </a:xfrm>
          <a:prstGeom prst="rect">
            <a:avLst/>
          </a:prstGeom>
        </p:spPr>
        <p:txBody>
          <a:bodyPr/>
          <a:lstStyle>
            <a:lvl1pPr>
              <a:defRPr b="0" i="0">
                <a:latin typeface="Goudy Old Style Regular"/>
              </a:defRPr>
            </a:lvl1pPr>
          </a:lstStyle>
          <a:p>
            <a:endParaRPr lang="en-US" dirty="0"/>
          </a:p>
        </p:txBody>
      </p:sp>
      <p:sp>
        <p:nvSpPr>
          <p:cNvPr id="6" name="Slide Number Placeholder 5">
            <a:extLst>
              <a:ext uri="{FF2B5EF4-FFF2-40B4-BE49-F238E27FC236}">
                <a16:creationId xmlns:a16="http://schemas.microsoft.com/office/drawing/2014/main" id="{E1B50D6C-8341-3244-8694-B17C81FC7B26}"/>
              </a:ext>
            </a:extLst>
          </p:cNvPr>
          <p:cNvSpPr>
            <a:spLocks noGrp="1"/>
          </p:cNvSpPr>
          <p:nvPr>
            <p:ph type="sldNum" sz="quarter" idx="12"/>
          </p:nvPr>
        </p:nvSpPr>
        <p:spPr>
          <a:xfrm>
            <a:off x="8610600" y="6356350"/>
            <a:ext cx="2743200" cy="365125"/>
          </a:xfrm>
          <a:prstGeom prst="rect">
            <a:avLst/>
          </a:prstGeom>
        </p:spPr>
        <p:txBody>
          <a:bodyPr/>
          <a:lstStyle>
            <a:lvl1pPr>
              <a:defRPr b="0" i="0">
                <a:latin typeface="Goudy Old Style Regular"/>
              </a:defRPr>
            </a:lvl1pPr>
          </a:lstStyle>
          <a:p>
            <a:fld id="{3CA46190-9FB6-DE44-AD7A-ED2190B1A8CF}" type="slidenum">
              <a:rPr lang="en-US" smtClean="0"/>
              <a:pPr/>
              <a:t>‹#›</a:t>
            </a:fld>
            <a:endParaRPr lang="en-US" dirty="0"/>
          </a:p>
        </p:txBody>
      </p:sp>
    </p:spTree>
    <p:extLst>
      <p:ext uri="{BB962C8B-B14F-4D97-AF65-F5344CB8AC3E}">
        <p14:creationId xmlns:p14="http://schemas.microsoft.com/office/powerpoint/2010/main" val="4206249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66B3618-4411-C04D-850C-EFCCCEDEC81C}"/>
              </a:ext>
            </a:extLst>
          </p:cNvPr>
          <p:cNvSpPr>
            <a:spLocks noGrp="1"/>
          </p:cNvSpPr>
          <p:nvPr>
            <p:ph type="dt" sz="half" idx="10"/>
          </p:nvPr>
        </p:nvSpPr>
        <p:spPr>
          <a:xfrm>
            <a:off x="838200" y="6356350"/>
            <a:ext cx="2743200" cy="365125"/>
          </a:xfrm>
          <a:prstGeom prst="rect">
            <a:avLst/>
          </a:prstGeom>
        </p:spPr>
        <p:txBody>
          <a:bodyPr/>
          <a:lstStyle>
            <a:lvl1pPr>
              <a:defRPr b="0" i="0">
                <a:latin typeface="Goudy Old Style Regular"/>
              </a:defRPr>
            </a:lvl1pPr>
          </a:lstStyle>
          <a:p>
            <a:fld id="{C730DA38-4CB6-5C47-8998-EB731C8649E0}" type="datetimeFigureOut">
              <a:rPr lang="en-US" smtClean="0"/>
              <a:pPr/>
              <a:t>11/11/2020</a:t>
            </a:fld>
            <a:endParaRPr lang="en-US" dirty="0"/>
          </a:p>
        </p:txBody>
      </p:sp>
      <p:sp>
        <p:nvSpPr>
          <p:cNvPr id="5" name="Footer Placeholder 4">
            <a:extLst>
              <a:ext uri="{FF2B5EF4-FFF2-40B4-BE49-F238E27FC236}">
                <a16:creationId xmlns:a16="http://schemas.microsoft.com/office/drawing/2014/main" id="{B1EB3E01-1445-5447-85A0-693E76DBB096}"/>
              </a:ext>
            </a:extLst>
          </p:cNvPr>
          <p:cNvSpPr>
            <a:spLocks noGrp="1"/>
          </p:cNvSpPr>
          <p:nvPr>
            <p:ph type="ftr" sz="quarter" idx="11"/>
          </p:nvPr>
        </p:nvSpPr>
        <p:spPr>
          <a:xfrm>
            <a:off x="4038600" y="6356350"/>
            <a:ext cx="4114800" cy="365125"/>
          </a:xfrm>
          <a:prstGeom prst="rect">
            <a:avLst/>
          </a:prstGeom>
        </p:spPr>
        <p:txBody>
          <a:bodyPr/>
          <a:lstStyle>
            <a:lvl1pPr>
              <a:defRPr b="0" i="0">
                <a:latin typeface="Goudy Old Style Regular"/>
              </a:defRPr>
            </a:lvl1pPr>
          </a:lstStyle>
          <a:p>
            <a:endParaRPr lang="en-US" dirty="0"/>
          </a:p>
        </p:txBody>
      </p:sp>
      <p:sp>
        <p:nvSpPr>
          <p:cNvPr id="6" name="Slide Number Placeholder 5">
            <a:extLst>
              <a:ext uri="{FF2B5EF4-FFF2-40B4-BE49-F238E27FC236}">
                <a16:creationId xmlns:a16="http://schemas.microsoft.com/office/drawing/2014/main" id="{710051EA-79B9-3B43-9C51-5494C5476AEE}"/>
              </a:ext>
            </a:extLst>
          </p:cNvPr>
          <p:cNvSpPr>
            <a:spLocks noGrp="1"/>
          </p:cNvSpPr>
          <p:nvPr>
            <p:ph type="sldNum" sz="quarter" idx="12"/>
          </p:nvPr>
        </p:nvSpPr>
        <p:spPr>
          <a:xfrm>
            <a:off x="8610600" y="6356350"/>
            <a:ext cx="2743200" cy="365125"/>
          </a:xfrm>
          <a:prstGeom prst="rect">
            <a:avLst/>
          </a:prstGeom>
        </p:spPr>
        <p:txBody>
          <a:bodyPr/>
          <a:lstStyle>
            <a:lvl1pPr>
              <a:defRPr b="0" i="0">
                <a:latin typeface="Goudy Old Style Regular"/>
              </a:defRPr>
            </a:lvl1pPr>
          </a:lstStyle>
          <a:p>
            <a:fld id="{3CA46190-9FB6-DE44-AD7A-ED2190B1A8CF}" type="slidenum">
              <a:rPr lang="en-US" smtClean="0"/>
              <a:pPr/>
              <a:t>‹#›</a:t>
            </a:fld>
            <a:endParaRPr lang="en-US" dirty="0"/>
          </a:p>
        </p:txBody>
      </p:sp>
    </p:spTree>
    <p:extLst>
      <p:ext uri="{BB962C8B-B14F-4D97-AF65-F5344CB8AC3E}">
        <p14:creationId xmlns:p14="http://schemas.microsoft.com/office/powerpoint/2010/main" val="711609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cSld name="Slajd tytułowy">
    <p:spTree>
      <p:nvGrpSpPr>
        <p:cNvPr id="1" name=""/>
        <p:cNvGrpSpPr/>
        <p:nvPr/>
      </p:nvGrpSpPr>
      <p:grpSpPr>
        <a:xfrm>
          <a:off x="0" y="0"/>
          <a:ext cx="0" cy="0"/>
          <a:chOff x="0" y="0"/>
          <a:chExt cx="0" cy="0"/>
        </a:xfrm>
      </p:grpSpPr>
      <p:sp>
        <p:nvSpPr>
          <p:cNvPr id="4" name="Rectangle 3"/>
          <p:cNvSpPr>
            <a:spLocks noChangeArrowheads="1"/>
          </p:cNvSpPr>
          <p:nvPr/>
        </p:nvSpPr>
        <p:spPr bwMode="auto">
          <a:xfrm>
            <a:off x="3695701" y="-26988"/>
            <a:ext cx="8496300" cy="3527426"/>
          </a:xfrm>
          <a:prstGeom prst="rect">
            <a:avLst/>
          </a:prstGeom>
          <a:solidFill>
            <a:srgbClr val="A80056"/>
          </a:solidFill>
          <a:ln w="9525">
            <a:noFill/>
            <a:miter lim="800000"/>
            <a:headEnd/>
            <a:tailEnd/>
          </a:ln>
          <a:effectLst/>
        </p:spPr>
        <p:txBody>
          <a:bodyPr wrap="none" anchor="ctr"/>
          <a:lstStyle/>
          <a:p>
            <a:pPr>
              <a:defRPr/>
            </a:pPr>
            <a:endParaRPr lang="pl-PL" sz="1800" dirty="0">
              <a:latin typeface="Calibri" pitchFamily="34" charset="0"/>
            </a:endParaRPr>
          </a:p>
        </p:txBody>
      </p:sp>
      <p:sp>
        <p:nvSpPr>
          <p:cNvPr id="5" name="Text Box 13"/>
          <p:cNvSpPr txBox="1">
            <a:spLocks noChangeArrowheads="1"/>
          </p:cNvSpPr>
          <p:nvPr/>
        </p:nvSpPr>
        <p:spPr bwMode="auto">
          <a:xfrm>
            <a:off x="241301" y="2513013"/>
            <a:ext cx="4415367" cy="228600"/>
          </a:xfrm>
          <a:prstGeom prst="rect">
            <a:avLst/>
          </a:prstGeom>
          <a:noFill/>
          <a:ln w="9525">
            <a:noFill/>
            <a:miter lim="800000"/>
            <a:headEnd/>
            <a:tailEnd/>
          </a:ln>
          <a:effectLst/>
        </p:spPr>
        <p:txBody>
          <a:bodyPr>
            <a:spAutoFit/>
          </a:bodyPr>
          <a:lstStyle/>
          <a:p>
            <a:pPr>
              <a:spcBef>
                <a:spcPct val="50000"/>
              </a:spcBef>
              <a:defRPr/>
            </a:pPr>
            <a:r>
              <a:rPr lang="en-GB" sz="900" dirty="0">
                <a:solidFill>
                  <a:srgbClr val="A80056"/>
                </a:solidFill>
                <a:latin typeface="Calibri" pitchFamily="34" charset="0"/>
              </a:rPr>
              <a:t>LPQI is part  of</a:t>
            </a:r>
          </a:p>
        </p:txBody>
      </p:sp>
      <p:pic>
        <p:nvPicPr>
          <p:cNvPr id="6" name="Picture 14" descr="official-logo"/>
          <p:cNvPicPr>
            <a:picLocks noChangeAspect="1" noChangeArrowheads="1"/>
          </p:cNvPicPr>
          <p:nvPr/>
        </p:nvPicPr>
        <p:blipFill>
          <a:blip r:embed="rId3"/>
          <a:srcRect/>
          <a:stretch>
            <a:fillRect/>
          </a:stretch>
        </p:blipFill>
        <p:spPr bwMode="auto">
          <a:xfrm>
            <a:off x="334434" y="1557339"/>
            <a:ext cx="1631951" cy="555625"/>
          </a:xfrm>
          <a:prstGeom prst="rect">
            <a:avLst/>
          </a:prstGeom>
          <a:noFill/>
          <a:ln w="9525">
            <a:noFill/>
            <a:miter lim="800000"/>
            <a:headEnd/>
            <a:tailEnd/>
          </a:ln>
        </p:spPr>
      </p:pic>
      <p:pic>
        <p:nvPicPr>
          <p:cNvPr id="7" name="Picture 18" descr="LE"/>
          <p:cNvPicPr>
            <a:picLocks noChangeAspect="1" noChangeArrowheads="1"/>
          </p:cNvPicPr>
          <p:nvPr/>
        </p:nvPicPr>
        <p:blipFill>
          <a:blip r:embed="rId4"/>
          <a:srcRect/>
          <a:stretch>
            <a:fillRect/>
          </a:stretch>
        </p:blipFill>
        <p:spPr bwMode="auto">
          <a:xfrm>
            <a:off x="317500" y="2708276"/>
            <a:ext cx="2034117" cy="466725"/>
          </a:xfrm>
          <a:prstGeom prst="rect">
            <a:avLst/>
          </a:prstGeom>
          <a:noFill/>
          <a:ln w="9525">
            <a:noFill/>
            <a:miter lim="800000"/>
            <a:headEnd/>
            <a:tailEnd/>
          </a:ln>
        </p:spPr>
      </p:pic>
      <p:sp>
        <p:nvSpPr>
          <p:cNvPr id="9" name="Text Box 20"/>
          <p:cNvSpPr txBox="1">
            <a:spLocks noChangeArrowheads="1"/>
          </p:cNvSpPr>
          <p:nvPr/>
        </p:nvSpPr>
        <p:spPr bwMode="auto">
          <a:xfrm>
            <a:off x="239185" y="1370013"/>
            <a:ext cx="4415367" cy="228600"/>
          </a:xfrm>
          <a:prstGeom prst="rect">
            <a:avLst/>
          </a:prstGeom>
          <a:noFill/>
          <a:ln w="9525">
            <a:noFill/>
            <a:miter lim="800000"/>
            <a:headEnd/>
            <a:tailEnd/>
          </a:ln>
          <a:effectLst/>
        </p:spPr>
        <p:txBody>
          <a:bodyPr>
            <a:spAutoFit/>
          </a:bodyPr>
          <a:lstStyle/>
          <a:p>
            <a:pPr>
              <a:spcBef>
                <a:spcPct val="50000"/>
              </a:spcBef>
              <a:defRPr/>
            </a:pPr>
            <a:r>
              <a:rPr lang="en-GB" sz="900" dirty="0">
                <a:solidFill>
                  <a:srgbClr val="A80056"/>
                </a:solidFill>
                <a:latin typeface="Calibri" pitchFamily="34" charset="0"/>
              </a:rPr>
              <a:t>LPQI-VES is  co-financed by</a:t>
            </a:r>
          </a:p>
        </p:txBody>
      </p:sp>
      <p:pic>
        <p:nvPicPr>
          <p:cNvPr id="10" name="Picture 25" descr="bild_v75"/>
          <p:cNvPicPr>
            <a:picLocks noChangeAspect="1" noChangeArrowheads="1"/>
          </p:cNvPicPr>
          <p:nvPr userDrawn="1"/>
        </p:nvPicPr>
        <p:blipFill>
          <a:blip r:embed="rId5"/>
          <a:srcRect/>
          <a:stretch>
            <a:fillRect/>
          </a:stretch>
        </p:blipFill>
        <p:spPr bwMode="auto">
          <a:xfrm>
            <a:off x="1" y="3500438"/>
            <a:ext cx="3695700" cy="3357562"/>
          </a:xfrm>
          <a:prstGeom prst="rect">
            <a:avLst/>
          </a:prstGeom>
          <a:noFill/>
          <a:ln w="9525">
            <a:noFill/>
            <a:miter lim="800000"/>
            <a:headEnd/>
            <a:tailEnd/>
          </a:ln>
        </p:spPr>
      </p:pic>
      <p:graphicFrame>
        <p:nvGraphicFramePr>
          <p:cNvPr id="11" name="Object 26"/>
          <p:cNvGraphicFramePr>
            <a:graphicFrameLocks noChangeAspect="1"/>
          </p:cNvGraphicFramePr>
          <p:nvPr/>
        </p:nvGraphicFramePr>
        <p:xfrm>
          <a:off x="8976785" y="5981700"/>
          <a:ext cx="3033183" cy="831850"/>
        </p:xfrm>
        <a:graphic>
          <a:graphicData uri="http://schemas.openxmlformats.org/presentationml/2006/ole">
            <mc:AlternateContent xmlns:mc="http://schemas.openxmlformats.org/markup-compatibility/2006">
              <mc:Choice xmlns:v="urn:schemas-microsoft-com:vml" Requires="v">
                <p:oleObj spid="_x0000_s1038" name="Immagine bitmap" r:id="rId6" imgW="3828571" imgH="1400000" progId="">
                  <p:embed/>
                </p:oleObj>
              </mc:Choice>
              <mc:Fallback>
                <p:oleObj name="Immagine bitmap" r:id="rId6" imgW="3828571" imgH="1400000" progId="">
                  <p:embed/>
                  <p:pic>
                    <p:nvPicPr>
                      <p:cNvPr id="11" name="Object 2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76785" y="5981700"/>
                        <a:ext cx="3033183" cy="831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8437" name="Rectangle 5"/>
          <p:cNvSpPr>
            <a:spLocks noGrp="1" noChangeArrowheads="1"/>
          </p:cNvSpPr>
          <p:nvPr>
            <p:ph type="subTitle" idx="1"/>
          </p:nvPr>
        </p:nvSpPr>
        <p:spPr>
          <a:xfrm>
            <a:off x="4176185" y="3644900"/>
            <a:ext cx="6625167" cy="1752600"/>
          </a:xfrm>
        </p:spPr>
        <p:txBody>
          <a:bodyPr/>
          <a:lstStyle>
            <a:lvl1pPr marL="0" indent="0">
              <a:buFont typeface="Wingdings" pitchFamily="2" charset="2"/>
              <a:buNone/>
              <a:defRPr sz="3200">
                <a:latin typeface="Calibri" pitchFamily="34" charset="0"/>
              </a:defRPr>
            </a:lvl1pPr>
          </a:lstStyle>
          <a:p>
            <a:r>
              <a:rPr lang="pl-PL" dirty="0"/>
              <a:t>Introduction</a:t>
            </a:r>
            <a:endParaRPr lang="en-GB" dirty="0"/>
          </a:p>
        </p:txBody>
      </p:sp>
      <p:sp>
        <p:nvSpPr>
          <p:cNvPr id="18436" name="Rectangle 4"/>
          <p:cNvSpPr>
            <a:spLocks noGrp="1" noChangeArrowheads="1"/>
          </p:cNvSpPr>
          <p:nvPr>
            <p:ph type="ctrTitle"/>
          </p:nvPr>
        </p:nvSpPr>
        <p:spPr>
          <a:xfrm>
            <a:off x="3983567" y="836614"/>
            <a:ext cx="7778751" cy="1470025"/>
          </a:xfrm>
        </p:spPr>
        <p:txBody>
          <a:bodyPr/>
          <a:lstStyle>
            <a:lvl1pPr>
              <a:defRPr>
                <a:solidFill>
                  <a:schemeClr val="bg1"/>
                </a:solidFill>
                <a:latin typeface="Calibri" pitchFamily="34" charset="0"/>
              </a:defRPr>
            </a:lvl1pPr>
          </a:lstStyle>
          <a:p>
            <a:r>
              <a:rPr lang="en-GB" dirty="0"/>
              <a:t>Fare </a:t>
            </a:r>
            <a:r>
              <a:rPr lang="en-GB" dirty="0" err="1"/>
              <a:t>clic</a:t>
            </a:r>
            <a:r>
              <a:rPr lang="en-GB" dirty="0"/>
              <a:t> per </a:t>
            </a:r>
            <a:r>
              <a:rPr lang="en-GB" dirty="0" err="1"/>
              <a:t>modificare</a:t>
            </a:r>
            <a:r>
              <a:rPr lang="en-GB" dirty="0"/>
              <a:t> lo stile del </a:t>
            </a:r>
            <a:r>
              <a:rPr lang="en-GB" dirty="0" err="1"/>
              <a:t>titolo</a:t>
            </a:r>
            <a:endParaRPr lang="en-GB" dirty="0"/>
          </a:p>
        </p:txBody>
      </p:sp>
      <p:sp>
        <p:nvSpPr>
          <p:cNvPr id="13" name="Rectangle 6"/>
          <p:cNvSpPr>
            <a:spLocks noGrp="1" noChangeArrowheads="1"/>
          </p:cNvSpPr>
          <p:nvPr>
            <p:ph type="dt" sz="half" idx="10"/>
          </p:nvPr>
        </p:nvSpPr>
        <p:spPr bwMode="auto">
          <a:xfrm>
            <a:off x="609600" y="6245225"/>
            <a:ext cx="28448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a:latin typeface="Calibri" pitchFamily="34" charset="0"/>
              </a:defRPr>
            </a:lvl1pPr>
          </a:lstStyle>
          <a:p>
            <a:pPr>
              <a:defRPr/>
            </a:pPr>
            <a:endParaRPr lang="en-GB" dirty="0"/>
          </a:p>
        </p:txBody>
      </p:sp>
      <p:pic>
        <p:nvPicPr>
          <p:cNvPr id="14" name="Picture 1"/>
          <p:cNvPicPr>
            <a:picLocks noChangeAspect="1" noChangeArrowheads="1"/>
          </p:cNvPicPr>
          <p:nvPr userDrawn="1"/>
        </p:nvPicPr>
        <p:blipFill>
          <a:blip r:embed="rId8" cstate="print"/>
          <a:srcRect/>
          <a:stretch>
            <a:fillRect/>
          </a:stretch>
        </p:blipFill>
        <p:spPr bwMode="auto">
          <a:xfrm>
            <a:off x="285709" y="420207"/>
            <a:ext cx="2571768" cy="794215"/>
          </a:xfrm>
          <a:prstGeom prst="rect">
            <a:avLst/>
          </a:prstGeom>
          <a:noFill/>
          <a:ln w="9525">
            <a:noFill/>
            <a:miter lim="800000"/>
            <a:headEnd/>
            <a:tailEnd/>
          </a:ln>
          <a:effectLst/>
        </p:spPr>
      </p:pic>
    </p:spTree>
    <p:extLst>
      <p:ext uri="{BB962C8B-B14F-4D97-AF65-F5344CB8AC3E}">
        <p14:creationId xmlns:p14="http://schemas.microsoft.com/office/powerpoint/2010/main" val="1505275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atin typeface="Calibri" pitchFamily="34" charset="0"/>
              </a:defRPr>
            </a:lvl1pPr>
          </a:lstStyle>
          <a:p>
            <a:r>
              <a:rPr lang="pl-PL"/>
              <a:t>Kliknij, aby edytować styl</a:t>
            </a:r>
          </a:p>
        </p:txBody>
      </p:sp>
      <p:sp>
        <p:nvSpPr>
          <p:cNvPr id="3" name="Symbol zastępczy zawartości 2"/>
          <p:cNvSpPr>
            <a:spLocks noGrp="1"/>
          </p:cNvSpPr>
          <p:nvPr>
            <p:ph idx="1"/>
          </p:nvPr>
        </p:nvSpPr>
        <p:spPr/>
        <p:txBody>
          <a:bodyPr/>
          <a:lstStyle>
            <a:lvl1pPr>
              <a:spcBef>
                <a:spcPts val="600"/>
              </a:spcBef>
              <a:defRPr>
                <a:latin typeface="Calibri" pitchFamily="34" charset="0"/>
              </a:defRPr>
            </a:lvl1pPr>
            <a:lvl2pPr>
              <a:spcBef>
                <a:spcPts val="600"/>
              </a:spcBef>
              <a:defRPr>
                <a:latin typeface="Calibri" pitchFamily="34" charset="0"/>
              </a:defRPr>
            </a:lvl2pPr>
            <a:lvl3pPr>
              <a:spcBef>
                <a:spcPts val="600"/>
              </a:spcBef>
              <a:defRPr>
                <a:latin typeface="Calibri" pitchFamily="34" charset="0"/>
              </a:defRPr>
            </a:lvl3pPr>
            <a:lvl4pPr>
              <a:spcBef>
                <a:spcPts val="600"/>
              </a:spcBef>
              <a:defRPr>
                <a:latin typeface="Calibri" pitchFamily="34" charset="0"/>
              </a:defRPr>
            </a:lvl4pPr>
            <a:lvl5pPr>
              <a:spcBef>
                <a:spcPts val="600"/>
              </a:spcBef>
              <a:defRPr>
                <a:latin typeface="Calibri" pitchFamily="34" charset="0"/>
              </a:defRPr>
            </a:lvl5p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
        <p:nvSpPr>
          <p:cNvPr id="4" name="Rectangle 6"/>
          <p:cNvSpPr>
            <a:spLocks noGrp="1" noChangeArrowheads="1"/>
          </p:cNvSpPr>
          <p:nvPr>
            <p:ph type="sldNum" sz="quarter" idx="10"/>
          </p:nvPr>
        </p:nvSpPr>
        <p:spPr>
          <a:ln/>
        </p:spPr>
        <p:txBody>
          <a:bodyPr/>
          <a:lstStyle>
            <a:lvl1pPr>
              <a:defRPr>
                <a:latin typeface="Calibri" pitchFamily="34" charset="0"/>
              </a:defRPr>
            </a:lvl1pPr>
          </a:lstStyle>
          <a:p>
            <a:fld id="{31C42CAD-FCDE-D843-ACCF-6CF186330FB8}" type="slidenum">
              <a:rPr lang="en-GB" smtClean="0"/>
              <a:pPr/>
              <a:t>‹#›</a:t>
            </a:fld>
            <a:endParaRPr lang="en-GB"/>
          </a:p>
        </p:txBody>
      </p:sp>
    </p:spTree>
    <p:extLst>
      <p:ext uri="{BB962C8B-B14F-4D97-AF65-F5344CB8AC3E}">
        <p14:creationId xmlns:p14="http://schemas.microsoft.com/office/powerpoint/2010/main" val="6325663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0831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image" Target="../media/image28.png"/><Relationship Id="rId7" Type="http://schemas.openxmlformats.org/officeDocument/2006/relationships/image" Target="../media/image26.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8.bin"/><Relationship Id="rId11" Type="http://schemas.openxmlformats.org/officeDocument/2006/relationships/image" Target="../media/image30.png"/><Relationship Id="rId5" Type="http://schemas.openxmlformats.org/officeDocument/2006/relationships/image" Target="../media/image25.emf"/><Relationship Id="rId10" Type="http://schemas.openxmlformats.org/officeDocument/2006/relationships/image" Target="../media/image29.png"/><Relationship Id="rId4" Type="http://schemas.openxmlformats.org/officeDocument/2006/relationships/oleObject" Target="../embeddings/oleObject7.bin"/><Relationship Id="rId9" Type="http://schemas.openxmlformats.org/officeDocument/2006/relationships/image" Target="../media/image27.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G"/><Relationship Id="rId1" Type="http://schemas.microsoft.com/office/2007/relationships/media" Target="../media/media1.MP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G"/><Relationship Id="rId1" Type="http://schemas.microsoft.com/office/2007/relationships/media" Target="../media/media2.MP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MPG"/><Relationship Id="rId1" Type="http://schemas.microsoft.com/office/2007/relationships/media" Target="../media/media3.MP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vmlDrawing" Target="../drawings/vmlDrawing7.vml"/><Relationship Id="rId5" Type="http://schemas.openxmlformats.org/officeDocument/2006/relationships/image" Target="../media/image38.emf"/><Relationship Id="rId4" Type="http://schemas.openxmlformats.org/officeDocument/2006/relationships/package" Target="../embeddings/Microsoft_Word_Document.docx"/></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notesSlide" Target="../notesSlides/notesSlide3.xml"/><Relationship Id="rId7" Type="http://schemas.openxmlformats.org/officeDocument/2006/relationships/image" Target="../media/image39.wmf"/><Relationship Id="rId2" Type="http://schemas.openxmlformats.org/officeDocument/2006/relationships/slideLayout" Target="../slideLayouts/slideLayout4.xml"/><Relationship Id="rId1" Type="http://schemas.openxmlformats.org/officeDocument/2006/relationships/vmlDrawing" Target="../drawings/vmlDrawing8.vml"/><Relationship Id="rId6" Type="http://schemas.openxmlformats.org/officeDocument/2006/relationships/oleObject" Target="../embeddings/oleObject10.bin"/><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image" Target="../media/image40.emf"/></Relationships>
</file>

<file path=ppt/slides/_rels/slide2.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notesSlide" Target="../notesSlides/notesSlide4.xml"/><Relationship Id="rId7" Type="http://schemas.openxmlformats.org/officeDocument/2006/relationships/image" Target="../media/image44.wmf"/><Relationship Id="rId2" Type="http://schemas.openxmlformats.org/officeDocument/2006/relationships/slideLayout" Target="../slideLayouts/slideLayout4.xml"/><Relationship Id="rId1" Type="http://schemas.openxmlformats.org/officeDocument/2006/relationships/vmlDrawing" Target="../drawings/vmlDrawing9.vml"/><Relationship Id="rId6" Type="http://schemas.openxmlformats.org/officeDocument/2006/relationships/oleObject" Target="../embeddings/oleObject13.bin"/><Relationship Id="rId5" Type="http://schemas.openxmlformats.org/officeDocument/2006/relationships/image" Target="../media/image43.wmf"/><Relationship Id="rId4" Type="http://schemas.openxmlformats.org/officeDocument/2006/relationships/oleObject" Target="../embeddings/oleObject12.bin"/><Relationship Id="rId9" Type="http://schemas.openxmlformats.org/officeDocument/2006/relationships/image" Target="../media/image46.png"/></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51.wmf"/><Relationship Id="rId3" Type="http://schemas.openxmlformats.org/officeDocument/2006/relationships/notesSlide" Target="../notesSlides/notesSlide5.xml"/><Relationship Id="rId7" Type="http://schemas.openxmlformats.org/officeDocument/2006/relationships/image" Target="../media/image48.wmf"/><Relationship Id="rId12" Type="http://schemas.openxmlformats.org/officeDocument/2006/relationships/oleObject" Target="../embeddings/oleObject18.bin"/><Relationship Id="rId2" Type="http://schemas.openxmlformats.org/officeDocument/2006/relationships/slideLayout" Target="../slideLayouts/slideLayout4.xml"/><Relationship Id="rId1" Type="http://schemas.openxmlformats.org/officeDocument/2006/relationships/vmlDrawing" Target="../drawings/vmlDrawing10.vml"/><Relationship Id="rId6" Type="http://schemas.openxmlformats.org/officeDocument/2006/relationships/oleObject" Target="../embeddings/oleObject15.bin"/><Relationship Id="rId11" Type="http://schemas.openxmlformats.org/officeDocument/2006/relationships/image" Target="../media/image50.wmf"/><Relationship Id="rId5" Type="http://schemas.openxmlformats.org/officeDocument/2006/relationships/image" Target="../media/image47.wmf"/><Relationship Id="rId10" Type="http://schemas.openxmlformats.org/officeDocument/2006/relationships/oleObject" Target="../embeddings/oleObject17.bin"/><Relationship Id="rId4" Type="http://schemas.openxmlformats.org/officeDocument/2006/relationships/oleObject" Target="../embeddings/oleObject14.bin"/><Relationship Id="rId9" Type="http://schemas.openxmlformats.org/officeDocument/2006/relationships/image" Target="../media/image49.wmf"/></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notesSlide" Target="../notesSlides/notesSlide6.xml"/><Relationship Id="rId7" Type="http://schemas.openxmlformats.org/officeDocument/2006/relationships/image" Target="../media/image53.wmf"/><Relationship Id="rId2" Type="http://schemas.openxmlformats.org/officeDocument/2006/relationships/slideLayout" Target="../slideLayouts/slideLayout4.xml"/><Relationship Id="rId1" Type="http://schemas.openxmlformats.org/officeDocument/2006/relationships/vmlDrawing" Target="../drawings/vmlDrawing11.vml"/><Relationship Id="rId6" Type="http://schemas.openxmlformats.org/officeDocument/2006/relationships/oleObject" Target="../embeddings/oleObject20.bin"/><Relationship Id="rId5" Type="http://schemas.openxmlformats.org/officeDocument/2006/relationships/image" Target="../media/image52.emf"/><Relationship Id="rId4" Type="http://schemas.openxmlformats.org/officeDocument/2006/relationships/oleObject" Target="../embeddings/oleObject19.bin"/><Relationship Id="rId9" Type="http://schemas.openxmlformats.org/officeDocument/2006/relationships/image" Target="../media/image54.emf"/></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56.wmf"/><Relationship Id="rId2" Type="http://schemas.openxmlformats.org/officeDocument/2006/relationships/slideLayout" Target="../slideLayouts/slideLayout4.xml"/><Relationship Id="rId1" Type="http://schemas.openxmlformats.org/officeDocument/2006/relationships/vmlDrawing" Target="../drawings/vmlDrawing12.vml"/><Relationship Id="rId6" Type="http://schemas.openxmlformats.org/officeDocument/2006/relationships/oleObject" Target="../embeddings/oleObject23.bin"/><Relationship Id="rId5" Type="http://schemas.openxmlformats.org/officeDocument/2006/relationships/image" Target="../media/image55.wmf"/><Relationship Id="rId4" Type="http://schemas.openxmlformats.org/officeDocument/2006/relationships/oleObject" Target="../embeddings/oleObject22.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vmlDrawing" Target="../drawings/vmlDrawing13.vml"/><Relationship Id="rId5" Type="http://schemas.openxmlformats.org/officeDocument/2006/relationships/image" Target="../media/image57.wmf"/><Relationship Id="rId4" Type="http://schemas.openxmlformats.org/officeDocument/2006/relationships/oleObject" Target="../embeddings/oleObject24.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vmlDrawing" Target="../drawings/vmlDrawing14.vml"/><Relationship Id="rId5" Type="http://schemas.openxmlformats.org/officeDocument/2006/relationships/image" Target="../media/image58.emf"/><Relationship Id="rId4" Type="http://schemas.openxmlformats.org/officeDocument/2006/relationships/oleObject" Target="../embeddings/oleObject25.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vmlDrawing" Target="../drawings/vmlDrawing15.vml"/><Relationship Id="rId5" Type="http://schemas.openxmlformats.org/officeDocument/2006/relationships/image" Target="../media/image59.wmf"/><Relationship Id="rId4" Type="http://schemas.openxmlformats.org/officeDocument/2006/relationships/oleObject" Target="../embeddings/oleObject26.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vmlDrawing" Target="../drawings/vmlDrawing16.vml"/><Relationship Id="rId5" Type="http://schemas.openxmlformats.org/officeDocument/2006/relationships/image" Target="../media/image60.png"/><Relationship Id="rId4" Type="http://schemas.openxmlformats.org/officeDocument/2006/relationships/package" Target="../embeddings/Microsoft_Word_Document1.docx"/></Relationships>
</file>

<file path=ppt/slides/_rels/slide28.xml.rels><?xml version="1.0" encoding="UTF-8" standalone="yes"?>
<Relationships xmlns="http://schemas.openxmlformats.org/package/2006/relationships"><Relationship Id="rId8" Type="http://schemas.openxmlformats.org/officeDocument/2006/relationships/package" Target="../embeddings/Microsoft_Word_Document2.docx"/><Relationship Id="rId3" Type="http://schemas.openxmlformats.org/officeDocument/2006/relationships/notesSlide" Target="../notesSlides/notesSlide12.xml"/><Relationship Id="rId7" Type="http://schemas.openxmlformats.org/officeDocument/2006/relationships/image" Target="../media/image64.wmf"/><Relationship Id="rId2" Type="http://schemas.openxmlformats.org/officeDocument/2006/relationships/slideLayout" Target="../slideLayouts/slideLayout4.xml"/><Relationship Id="rId1" Type="http://schemas.openxmlformats.org/officeDocument/2006/relationships/vmlDrawing" Target="../drawings/vmlDrawing17.vml"/><Relationship Id="rId6" Type="http://schemas.openxmlformats.org/officeDocument/2006/relationships/image" Target="../media/image63.wmf"/><Relationship Id="rId5" Type="http://schemas.openxmlformats.org/officeDocument/2006/relationships/image" Target="../media/image61.emf"/><Relationship Id="rId4" Type="http://schemas.openxmlformats.org/officeDocument/2006/relationships/oleObject" Target="../embeddings/oleObject27.bin"/><Relationship Id="rId9" Type="http://schemas.openxmlformats.org/officeDocument/2006/relationships/image" Target="../media/image62.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66.wmf"/><Relationship Id="rId2" Type="http://schemas.openxmlformats.org/officeDocument/2006/relationships/slideLayout" Target="../slideLayouts/slideLayout4.xml"/><Relationship Id="rId1" Type="http://schemas.openxmlformats.org/officeDocument/2006/relationships/vmlDrawing" Target="../drawings/vmlDrawing18.vml"/><Relationship Id="rId6" Type="http://schemas.openxmlformats.org/officeDocument/2006/relationships/oleObject" Target="../embeddings/oleObject31.bin"/><Relationship Id="rId5" Type="http://schemas.openxmlformats.org/officeDocument/2006/relationships/image" Target="../media/image65.wmf"/><Relationship Id="rId4" Type="http://schemas.openxmlformats.org/officeDocument/2006/relationships/oleObject" Target="../embeddings/oleObject30.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vmlDrawing" Target="../drawings/vmlDrawing19.vml"/><Relationship Id="rId5" Type="http://schemas.openxmlformats.org/officeDocument/2006/relationships/image" Target="../media/image67.wmf"/><Relationship Id="rId4" Type="http://schemas.openxmlformats.org/officeDocument/2006/relationships/oleObject" Target="../embeddings/oleObject32.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69.wmf"/><Relationship Id="rId2" Type="http://schemas.openxmlformats.org/officeDocument/2006/relationships/slideLayout" Target="../slideLayouts/slideLayout4.xml"/><Relationship Id="rId1" Type="http://schemas.openxmlformats.org/officeDocument/2006/relationships/vmlDrawing" Target="../drawings/vmlDrawing20.vml"/><Relationship Id="rId6" Type="http://schemas.openxmlformats.org/officeDocument/2006/relationships/oleObject" Target="../embeddings/oleObject34.bin"/><Relationship Id="rId5" Type="http://schemas.openxmlformats.org/officeDocument/2006/relationships/image" Target="../media/image68.wmf"/><Relationship Id="rId4" Type="http://schemas.openxmlformats.org/officeDocument/2006/relationships/oleObject" Target="../embeddings/oleObject33.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71.wmf"/><Relationship Id="rId2" Type="http://schemas.openxmlformats.org/officeDocument/2006/relationships/slideLayout" Target="../slideLayouts/slideLayout4.xml"/><Relationship Id="rId1" Type="http://schemas.openxmlformats.org/officeDocument/2006/relationships/vmlDrawing" Target="../drawings/vmlDrawing21.vml"/><Relationship Id="rId6" Type="http://schemas.openxmlformats.org/officeDocument/2006/relationships/oleObject" Target="../embeddings/oleObject36.bin"/><Relationship Id="rId5" Type="http://schemas.openxmlformats.org/officeDocument/2006/relationships/image" Target="../media/image70.wmf"/><Relationship Id="rId4" Type="http://schemas.openxmlformats.org/officeDocument/2006/relationships/oleObject" Target="../embeddings/oleObject35.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73.wmf"/><Relationship Id="rId2" Type="http://schemas.openxmlformats.org/officeDocument/2006/relationships/slideLayout" Target="../slideLayouts/slideLayout4.xml"/><Relationship Id="rId1" Type="http://schemas.openxmlformats.org/officeDocument/2006/relationships/vmlDrawing" Target="../drawings/vmlDrawing22.vml"/><Relationship Id="rId6" Type="http://schemas.openxmlformats.org/officeDocument/2006/relationships/oleObject" Target="../embeddings/oleObject38.bin"/><Relationship Id="rId5" Type="http://schemas.openxmlformats.org/officeDocument/2006/relationships/image" Target="../media/image72.wmf"/><Relationship Id="rId4" Type="http://schemas.openxmlformats.org/officeDocument/2006/relationships/oleObject" Target="../embeddings/oleObject37.bin"/></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oleObject" Target="../embeddings/oleObject2.bin"/></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75.wmf"/><Relationship Id="rId2" Type="http://schemas.openxmlformats.org/officeDocument/2006/relationships/slideLayout" Target="../slideLayouts/slideLayout4.xml"/><Relationship Id="rId1" Type="http://schemas.openxmlformats.org/officeDocument/2006/relationships/vmlDrawing" Target="../drawings/vmlDrawing23.vml"/><Relationship Id="rId6" Type="http://schemas.openxmlformats.org/officeDocument/2006/relationships/oleObject" Target="../embeddings/oleObject40.bin"/><Relationship Id="rId5" Type="http://schemas.openxmlformats.org/officeDocument/2006/relationships/image" Target="../media/image74.wmf"/><Relationship Id="rId4" Type="http://schemas.openxmlformats.org/officeDocument/2006/relationships/oleObject" Target="../embeddings/oleObject39.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vmlDrawing" Target="../drawings/vmlDrawing24.vml"/><Relationship Id="rId6" Type="http://schemas.openxmlformats.org/officeDocument/2006/relationships/image" Target="../media/image77.png"/><Relationship Id="rId5" Type="http://schemas.openxmlformats.org/officeDocument/2006/relationships/image" Target="../media/image76.wmf"/><Relationship Id="rId4" Type="http://schemas.openxmlformats.org/officeDocument/2006/relationships/oleObject" Target="../embeddings/oleObject41.bin"/></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44.bin"/><Relationship Id="rId3" Type="http://schemas.openxmlformats.org/officeDocument/2006/relationships/notesSlide" Target="../notesSlides/notesSlide26.xml"/><Relationship Id="rId7" Type="http://schemas.openxmlformats.org/officeDocument/2006/relationships/image" Target="../media/image79.wmf"/><Relationship Id="rId2" Type="http://schemas.openxmlformats.org/officeDocument/2006/relationships/slideLayout" Target="../slideLayouts/slideLayout4.xml"/><Relationship Id="rId1" Type="http://schemas.openxmlformats.org/officeDocument/2006/relationships/vmlDrawing" Target="../drawings/vmlDrawing25.vml"/><Relationship Id="rId6" Type="http://schemas.openxmlformats.org/officeDocument/2006/relationships/oleObject" Target="../embeddings/oleObject43.bin"/><Relationship Id="rId5" Type="http://schemas.openxmlformats.org/officeDocument/2006/relationships/image" Target="../media/image78.wmf"/><Relationship Id="rId4" Type="http://schemas.openxmlformats.org/officeDocument/2006/relationships/oleObject" Target="../embeddings/oleObject42.bin"/><Relationship Id="rId9" Type="http://schemas.openxmlformats.org/officeDocument/2006/relationships/image" Target="../media/image80.wmf"/></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47.bin"/><Relationship Id="rId3" Type="http://schemas.openxmlformats.org/officeDocument/2006/relationships/notesSlide" Target="../notesSlides/notesSlide27.xml"/><Relationship Id="rId7" Type="http://schemas.openxmlformats.org/officeDocument/2006/relationships/image" Target="../media/image82.wmf"/><Relationship Id="rId2" Type="http://schemas.openxmlformats.org/officeDocument/2006/relationships/slideLayout" Target="../slideLayouts/slideLayout4.xml"/><Relationship Id="rId1" Type="http://schemas.openxmlformats.org/officeDocument/2006/relationships/vmlDrawing" Target="../drawings/vmlDrawing26.vml"/><Relationship Id="rId6" Type="http://schemas.openxmlformats.org/officeDocument/2006/relationships/oleObject" Target="../embeddings/oleObject46.bin"/><Relationship Id="rId5" Type="http://schemas.openxmlformats.org/officeDocument/2006/relationships/image" Target="../media/image81.emf"/><Relationship Id="rId4" Type="http://schemas.openxmlformats.org/officeDocument/2006/relationships/oleObject" Target="../embeddings/oleObject45.bin"/><Relationship Id="rId9" Type="http://schemas.openxmlformats.org/officeDocument/2006/relationships/image" Target="../media/image83.emf"/></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28.xml"/><Relationship Id="rId7" Type="http://schemas.openxmlformats.org/officeDocument/2006/relationships/image" Target="../media/image85.wmf"/><Relationship Id="rId2" Type="http://schemas.openxmlformats.org/officeDocument/2006/relationships/slideLayout" Target="../slideLayouts/slideLayout4.xml"/><Relationship Id="rId1" Type="http://schemas.openxmlformats.org/officeDocument/2006/relationships/vmlDrawing" Target="../drawings/vmlDrawing27.vml"/><Relationship Id="rId6" Type="http://schemas.openxmlformats.org/officeDocument/2006/relationships/oleObject" Target="../embeddings/oleObject49.bin"/><Relationship Id="rId5" Type="http://schemas.openxmlformats.org/officeDocument/2006/relationships/image" Target="../media/image84.wmf"/><Relationship Id="rId4" Type="http://schemas.openxmlformats.org/officeDocument/2006/relationships/oleObject" Target="../embeddings/oleObject48.bin"/></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image" Target="../media/image87.wmf"/><Relationship Id="rId2" Type="http://schemas.openxmlformats.org/officeDocument/2006/relationships/slideLayout" Target="../slideLayouts/slideLayout4.xml"/><Relationship Id="rId1" Type="http://schemas.openxmlformats.org/officeDocument/2006/relationships/vmlDrawing" Target="../drawings/vmlDrawing28.vml"/><Relationship Id="rId6" Type="http://schemas.openxmlformats.org/officeDocument/2006/relationships/oleObject" Target="../embeddings/oleObject51.bin"/><Relationship Id="rId5" Type="http://schemas.openxmlformats.org/officeDocument/2006/relationships/image" Target="../media/image86.wmf"/><Relationship Id="rId4" Type="http://schemas.openxmlformats.org/officeDocument/2006/relationships/oleObject" Target="../embeddings/oleObject50.bin"/></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vmlDrawing" Target="../drawings/vmlDrawing29.vml"/><Relationship Id="rId5" Type="http://schemas.openxmlformats.org/officeDocument/2006/relationships/image" Target="../media/image88.wmf"/><Relationship Id="rId4" Type="http://schemas.openxmlformats.org/officeDocument/2006/relationships/oleObject" Target="../embeddings/oleObject52.bin"/></Relationships>
</file>

<file path=ppt/slides/_rels/slide47.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notesSlide" Target="../notesSlides/notesSlide31.xml"/><Relationship Id="rId7" Type="http://schemas.openxmlformats.org/officeDocument/2006/relationships/image" Target="../media/image90.wmf"/><Relationship Id="rId2" Type="http://schemas.openxmlformats.org/officeDocument/2006/relationships/slideLayout" Target="../slideLayouts/slideLayout4.xml"/><Relationship Id="rId1" Type="http://schemas.openxmlformats.org/officeDocument/2006/relationships/vmlDrawing" Target="../drawings/vmlDrawing30.vml"/><Relationship Id="rId6" Type="http://schemas.openxmlformats.org/officeDocument/2006/relationships/oleObject" Target="../embeddings/oleObject54.bin"/><Relationship Id="rId5" Type="http://schemas.openxmlformats.org/officeDocument/2006/relationships/image" Target="../media/image89.wmf"/><Relationship Id="rId4" Type="http://schemas.openxmlformats.org/officeDocument/2006/relationships/oleObject" Target="../embeddings/oleObject53.bin"/></Relationships>
</file>

<file path=ppt/slides/_rels/slide48.xml.rels><?xml version="1.0" encoding="UTF-8" standalone="yes"?>
<Relationships xmlns="http://schemas.openxmlformats.org/package/2006/relationships"><Relationship Id="rId8" Type="http://schemas.openxmlformats.org/officeDocument/2006/relationships/oleObject" Target="../embeddings/oleObject57.bin"/><Relationship Id="rId3" Type="http://schemas.openxmlformats.org/officeDocument/2006/relationships/notesSlide" Target="../notesSlides/notesSlide32.xml"/><Relationship Id="rId7" Type="http://schemas.openxmlformats.org/officeDocument/2006/relationships/image" Target="../media/image93.emf"/><Relationship Id="rId2" Type="http://schemas.openxmlformats.org/officeDocument/2006/relationships/slideLayout" Target="../slideLayouts/slideLayout4.xml"/><Relationship Id="rId1" Type="http://schemas.openxmlformats.org/officeDocument/2006/relationships/vmlDrawing" Target="../drawings/vmlDrawing31.vml"/><Relationship Id="rId6" Type="http://schemas.openxmlformats.org/officeDocument/2006/relationships/oleObject" Target="../embeddings/oleObject56.bin"/><Relationship Id="rId11" Type="http://schemas.openxmlformats.org/officeDocument/2006/relationships/image" Target="../media/image95.emf"/><Relationship Id="rId5" Type="http://schemas.openxmlformats.org/officeDocument/2006/relationships/image" Target="../media/image92.emf"/><Relationship Id="rId10" Type="http://schemas.openxmlformats.org/officeDocument/2006/relationships/oleObject" Target="../embeddings/oleObject58.bin"/><Relationship Id="rId4" Type="http://schemas.openxmlformats.org/officeDocument/2006/relationships/oleObject" Target="../embeddings/oleObject55.bin"/><Relationship Id="rId9" Type="http://schemas.openxmlformats.org/officeDocument/2006/relationships/image" Target="../media/image94.emf"/></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61.bin"/><Relationship Id="rId3" Type="http://schemas.openxmlformats.org/officeDocument/2006/relationships/notesSlide" Target="../notesSlides/notesSlide33.xml"/><Relationship Id="rId7" Type="http://schemas.openxmlformats.org/officeDocument/2006/relationships/image" Target="../media/image97.emf"/><Relationship Id="rId2" Type="http://schemas.openxmlformats.org/officeDocument/2006/relationships/slideLayout" Target="../slideLayouts/slideLayout4.xml"/><Relationship Id="rId1" Type="http://schemas.openxmlformats.org/officeDocument/2006/relationships/vmlDrawing" Target="../drawings/vmlDrawing32.vml"/><Relationship Id="rId6" Type="http://schemas.openxmlformats.org/officeDocument/2006/relationships/oleObject" Target="../embeddings/oleObject60.bin"/><Relationship Id="rId5" Type="http://schemas.openxmlformats.org/officeDocument/2006/relationships/image" Target="../media/image96.emf"/><Relationship Id="rId4" Type="http://schemas.openxmlformats.org/officeDocument/2006/relationships/oleObject" Target="../embeddings/oleObject59.bin"/><Relationship Id="rId9" Type="http://schemas.openxmlformats.org/officeDocument/2006/relationships/image" Target="../media/image98.emf"/></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3.png"/><Relationship Id="rId7" Type="http://schemas.openxmlformats.org/officeDocument/2006/relationships/image" Target="../media/image12.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15.png"/><Relationship Id="rId4" Type="http://schemas.openxmlformats.org/officeDocument/2006/relationships/image" Target="../media/image14.png"/></Relationships>
</file>

<file path=ppt/slides/_rels/slide50.xml.rels><?xml version="1.0" encoding="UTF-8" standalone="yes"?>
<Relationships xmlns="http://schemas.openxmlformats.org/package/2006/relationships"><Relationship Id="rId8" Type="http://schemas.openxmlformats.org/officeDocument/2006/relationships/oleObject" Target="../embeddings/oleObject64.bin"/><Relationship Id="rId3" Type="http://schemas.openxmlformats.org/officeDocument/2006/relationships/notesSlide" Target="../notesSlides/notesSlide34.xml"/><Relationship Id="rId7" Type="http://schemas.openxmlformats.org/officeDocument/2006/relationships/image" Target="../media/image100.wmf"/><Relationship Id="rId2" Type="http://schemas.openxmlformats.org/officeDocument/2006/relationships/slideLayout" Target="../slideLayouts/slideLayout4.xml"/><Relationship Id="rId1" Type="http://schemas.openxmlformats.org/officeDocument/2006/relationships/vmlDrawing" Target="../drawings/vmlDrawing33.vml"/><Relationship Id="rId6" Type="http://schemas.openxmlformats.org/officeDocument/2006/relationships/oleObject" Target="../embeddings/oleObject63.bin"/><Relationship Id="rId11" Type="http://schemas.openxmlformats.org/officeDocument/2006/relationships/image" Target="../media/image102.emf"/><Relationship Id="rId5" Type="http://schemas.openxmlformats.org/officeDocument/2006/relationships/image" Target="../media/image99.wmf"/><Relationship Id="rId10" Type="http://schemas.openxmlformats.org/officeDocument/2006/relationships/oleObject" Target="../embeddings/oleObject65.bin"/><Relationship Id="rId4" Type="http://schemas.openxmlformats.org/officeDocument/2006/relationships/oleObject" Target="../embeddings/oleObject62.bin"/><Relationship Id="rId9" Type="http://schemas.openxmlformats.org/officeDocument/2006/relationships/image" Target="../media/image101.wmf"/></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35.xml"/><Relationship Id="rId7" Type="http://schemas.openxmlformats.org/officeDocument/2006/relationships/image" Target="../media/image104.wmf"/><Relationship Id="rId2" Type="http://schemas.openxmlformats.org/officeDocument/2006/relationships/slideLayout" Target="../slideLayouts/slideLayout4.xml"/><Relationship Id="rId1" Type="http://schemas.openxmlformats.org/officeDocument/2006/relationships/vmlDrawing" Target="../drawings/vmlDrawing34.vml"/><Relationship Id="rId6" Type="http://schemas.openxmlformats.org/officeDocument/2006/relationships/oleObject" Target="../embeddings/oleObject67.bin"/><Relationship Id="rId5" Type="http://schemas.openxmlformats.org/officeDocument/2006/relationships/image" Target="../media/image103.wmf"/><Relationship Id="rId4" Type="http://schemas.openxmlformats.org/officeDocument/2006/relationships/oleObject" Target="../embeddings/oleObject66.bin"/></Relationships>
</file>

<file path=ppt/slides/_rels/slide5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chart" Target="../charts/chart6.xml"/></Relationships>
</file>

<file path=ppt/slides/_rels/slide55.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image" Target="../media/image106.pn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40.xml"/><Relationship Id="rId7" Type="http://schemas.openxmlformats.org/officeDocument/2006/relationships/image" Target="../media/image108.wmf"/><Relationship Id="rId2" Type="http://schemas.openxmlformats.org/officeDocument/2006/relationships/slideLayout" Target="../slideLayouts/slideLayout4.xml"/><Relationship Id="rId1" Type="http://schemas.openxmlformats.org/officeDocument/2006/relationships/vmlDrawing" Target="../drawings/vmlDrawing35.vml"/><Relationship Id="rId6" Type="http://schemas.openxmlformats.org/officeDocument/2006/relationships/oleObject" Target="../embeddings/oleObject70.bin"/><Relationship Id="rId5" Type="http://schemas.openxmlformats.org/officeDocument/2006/relationships/image" Target="../media/image107.wmf"/><Relationship Id="rId4" Type="http://schemas.openxmlformats.org/officeDocument/2006/relationships/oleObject" Target="../embeddings/oleObject69.bin"/></Relationships>
</file>

<file path=ppt/slides/_rels/slide57.xml.rels><?xml version="1.0" encoding="UTF-8" standalone="yes"?>
<Relationships xmlns="http://schemas.openxmlformats.org/package/2006/relationships"><Relationship Id="rId8" Type="http://schemas.openxmlformats.org/officeDocument/2006/relationships/oleObject" Target="../embeddings/oleObject73.bin"/><Relationship Id="rId3" Type="http://schemas.openxmlformats.org/officeDocument/2006/relationships/notesSlide" Target="../notesSlides/notesSlide41.xml"/><Relationship Id="rId7" Type="http://schemas.openxmlformats.org/officeDocument/2006/relationships/image" Target="../media/image110.wmf"/><Relationship Id="rId2" Type="http://schemas.openxmlformats.org/officeDocument/2006/relationships/slideLayout" Target="../slideLayouts/slideLayout4.xml"/><Relationship Id="rId1" Type="http://schemas.openxmlformats.org/officeDocument/2006/relationships/vmlDrawing" Target="../drawings/vmlDrawing36.vml"/><Relationship Id="rId6" Type="http://schemas.openxmlformats.org/officeDocument/2006/relationships/oleObject" Target="../embeddings/oleObject72.bin"/><Relationship Id="rId5" Type="http://schemas.openxmlformats.org/officeDocument/2006/relationships/image" Target="../media/image109.emf"/><Relationship Id="rId4" Type="http://schemas.openxmlformats.org/officeDocument/2006/relationships/oleObject" Target="../embeddings/oleObject71.bin"/><Relationship Id="rId9" Type="http://schemas.openxmlformats.org/officeDocument/2006/relationships/image" Target="../media/image111.wmf"/></Relationships>
</file>

<file path=ppt/slides/_rels/slide58.xml.rels><?xml version="1.0" encoding="UTF-8" standalone="yes"?>
<Relationships xmlns="http://schemas.openxmlformats.org/package/2006/relationships"><Relationship Id="rId8" Type="http://schemas.openxmlformats.org/officeDocument/2006/relationships/oleObject" Target="../embeddings/oleObject76.bin"/><Relationship Id="rId13" Type="http://schemas.openxmlformats.org/officeDocument/2006/relationships/image" Target="../media/image116.wmf"/><Relationship Id="rId18" Type="http://schemas.openxmlformats.org/officeDocument/2006/relationships/oleObject" Target="../embeddings/oleObject81.bin"/><Relationship Id="rId3" Type="http://schemas.openxmlformats.org/officeDocument/2006/relationships/notesSlide" Target="../notesSlides/notesSlide42.xml"/><Relationship Id="rId7" Type="http://schemas.openxmlformats.org/officeDocument/2006/relationships/image" Target="../media/image113.wmf"/><Relationship Id="rId12" Type="http://schemas.openxmlformats.org/officeDocument/2006/relationships/oleObject" Target="../embeddings/oleObject78.bin"/><Relationship Id="rId17" Type="http://schemas.openxmlformats.org/officeDocument/2006/relationships/image" Target="../media/image118.wmf"/><Relationship Id="rId2" Type="http://schemas.openxmlformats.org/officeDocument/2006/relationships/slideLayout" Target="../slideLayouts/slideLayout4.xml"/><Relationship Id="rId16" Type="http://schemas.openxmlformats.org/officeDocument/2006/relationships/oleObject" Target="../embeddings/oleObject80.bin"/><Relationship Id="rId1" Type="http://schemas.openxmlformats.org/officeDocument/2006/relationships/vmlDrawing" Target="../drawings/vmlDrawing37.vml"/><Relationship Id="rId6" Type="http://schemas.openxmlformats.org/officeDocument/2006/relationships/oleObject" Target="../embeddings/oleObject75.bin"/><Relationship Id="rId11" Type="http://schemas.openxmlformats.org/officeDocument/2006/relationships/image" Target="../media/image115.wmf"/><Relationship Id="rId5" Type="http://schemas.openxmlformats.org/officeDocument/2006/relationships/image" Target="../media/image112.wmf"/><Relationship Id="rId15" Type="http://schemas.openxmlformats.org/officeDocument/2006/relationships/image" Target="../media/image117.wmf"/><Relationship Id="rId10" Type="http://schemas.openxmlformats.org/officeDocument/2006/relationships/oleObject" Target="../embeddings/oleObject77.bin"/><Relationship Id="rId19" Type="http://schemas.openxmlformats.org/officeDocument/2006/relationships/image" Target="../media/image119.wmf"/><Relationship Id="rId4" Type="http://schemas.openxmlformats.org/officeDocument/2006/relationships/oleObject" Target="../embeddings/oleObject74.bin"/><Relationship Id="rId9" Type="http://schemas.openxmlformats.org/officeDocument/2006/relationships/image" Target="../media/image114.wmf"/><Relationship Id="rId14" Type="http://schemas.openxmlformats.org/officeDocument/2006/relationships/oleObject" Target="../embeddings/oleObject79.bin"/></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84.bin"/><Relationship Id="rId3" Type="http://schemas.openxmlformats.org/officeDocument/2006/relationships/notesSlide" Target="../notesSlides/notesSlide43.xml"/><Relationship Id="rId7" Type="http://schemas.openxmlformats.org/officeDocument/2006/relationships/image" Target="../media/image121.wmf"/><Relationship Id="rId2" Type="http://schemas.openxmlformats.org/officeDocument/2006/relationships/slideLayout" Target="../slideLayouts/slideLayout4.xml"/><Relationship Id="rId1" Type="http://schemas.openxmlformats.org/officeDocument/2006/relationships/vmlDrawing" Target="../drawings/vmlDrawing38.vml"/><Relationship Id="rId6" Type="http://schemas.openxmlformats.org/officeDocument/2006/relationships/oleObject" Target="../embeddings/oleObject83.bin"/><Relationship Id="rId5" Type="http://schemas.openxmlformats.org/officeDocument/2006/relationships/image" Target="../media/image120.wmf"/><Relationship Id="rId4" Type="http://schemas.openxmlformats.org/officeDocument/2006/relationships/oleObject" Target="../embeddings/oleObject82.bin"/><Relationship Id="rId9" Type="http://schemas.openxmlformats.org/officeDocument/2006/relationships/image" Target="../media/image122.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9.png"/><Relationship Id="rId7" Type="http://schemas.openxmlformats.org/officeDocument/2006/relationships/image" Target="../media/image18.e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image" Target="../media/image17.emf"/><Relationship Id="rId4" Type="http://schemas.openxmlformats.org/officeDocument/2006/relationships/oleObject" Target="../embeddings/oleObject4.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22.png"/><Relationship Id="rId4" Type="http://schemas.openxmlformats.org/officeDocument/2006/relationships/image" Target="../media/image21.emf"/></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66CD962-7C97-E94D-B99C-00A3C91095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694176" cy="1197514"/>
          </a:xfrm>
          <a:prstGeom prst="rect">
            <a:avLst/>
          </a:prstGeom>
        </p:spPr>
      </p:pic>
      <p:sp>
        <p:nvSpPr>
          <p:cNvPr id="5" name="TextBox 4">
            <a:extLst>
              <a:ext uri="{FF2B5EF4-FFF2-40B4-BE49-F238E27FC236}">
                <a16:creationId xmlns:a16="http://schemas.microsoft.com/office/drawing/2014/main" id="{815AB2D3-4A02-E84D-957B-F56B80FC04AE}"/>
              </a:ext>
            </a:extLst>
          </p:cNvPr>
          <p:cNvSpPr txBox="1"/>
          <p:nvPr/>
        </p:nvSpPr>
        <p:spPr>
          <a:xfrm>
            <a:off x="328222" y="4845570"/>
            <a:ext cx="6731907" cy="707886"/>
          </a:xfrm>
          <a:prstGeom prst="rect">
            <a:avLst/>
          </a:prstGeom>
          <a:noFill/>
        </p:spPr>
        <p:txBody>
          <a:bodyPr wrap="none" rtlCol="0">
            <a:spAutoFit/>
          </a:bodyPr>
          <a:lstStyle/>
          <a:p>
            <a:r>
              <a:rPr lang="en-US" sz="4000" dirty="0">
                <a:latin typeface="Goudy Old Style Regular"/>
              </a:rPr>
              <a:t>The day the current disappeared</a:t>
            </a:r>
          </a:p>
        </p:txBody>
      </p:sp>
      <p:pic>
        <p:nvPicPr>
          <p:cNvPr id="6" name="Picture 5">
            <a:extLst>
              <a:ext uri="{FF2B5EF4-FFF2-40B4-BE49-F238E27FC236}">
                <a16:creationId xmlns:a16="http://schemas.microsoft.com/office/drawing/2014/main" id="{7ADC5B64-7761-0A45-B3BB-EF8CBD603DAE}"/>
              </a:ext>
            </a:extLst>
          </p:cNvPr>
          <p:cNvPicPr>
            <a:picLocks noChangeAspect="1"/>
          </p:cNvPicPr>
          <p:nvPr/>
        </p:nvPicPr>
        <p:blipFill>
          <a:blip r:embed="rId3"/>
          <a:stretch>
            <a:fillRect/>
          </a:stretch>
        </p:blipFill>
        <p:spPr>
          <a:xfrm>
            <a:off x="4508916" y="0"/>
            <a:ext cx="7730836" cy="4114800"/>
          </a:xfrm>
          <a:prstGeom prst="rect">
            <a:avLst/>
          </a:prstGeom>
          <a:effectLst>
            <a:outerShdw blurRad="50800" dist="50800" dir="5400000" algn="ctr" rotWithShape="0">
              <a:srgbClr val="000000">
                <a:alpha val="74000"/>
              </a:srgbClr>
            </a:outerShdw>
          </a:effectLst>
        </p:spPr>
      </p:pic>
      <p:sp>
        <p:nvSpPr>
          <p:cNvPr id="7" name="TextBox 6">
            <a:extLst>
              <a:ext uri="{FF2B5EF4-FFF2-40B4-BE49-F238E27FC236}">
                <a16:creationId xmlns:a16="http://schemas.microsoft.com/office/drawing/2014/main" id="{4A066538-ED6D-7A44-9D84-D06E450B1140}"/>
              </a:ext>
            </a:extLst>
          </p:cNvPr>
          <p:cNvSpPr txBox="1"/>
          <p:nvPr/>
        </p:nvSpPr>
        <p:spPr>
          <a:xfrm>
            <a:off x="9022080" y="5553456"/>
            <a:ext cx="2265044" cy="369332"/>
          </a:xfrm>
          <a:prstGeom prst="rect">
            <a:avLst/>
          </a:prstGeom>
          <a:noFill/>
        </p:spPr>
        <p:txBody>
          <a:bodyPr wrap="none" rtlCol="0">
            <a:spAutoFit/>
          </a:bodyPr>
          <a:lstStyle/>
          <a:p>
            <a:r>
              <a:rPr lang="en-US" dirty="0" err="1">
                <a:latin typeface="Goudy Old Style Regular"/>
              </a:rPr>
              <a:t>Johan.Rens@nwu.ac.za</a:t>
            </a:r>
            <a:endParaRPr lang="en-US" dirty="0">
              <a:latin typeface="Goudy Old Style Regular"/>
            </a:endParaRPr>
          </a:p>
        </p:txBody>
      </p:sp>
      <p:sp>
        <p:nvSpPr>
          <p:cNvPr id="8" name="TextBox 7">
            <a:extLst>
              <a:ext uri="{FF2B5EF4-FFF2-40B4-BE49-F238E27FC236}">
                <a16:creationId xmlns:a16="http://schemas.microsoft.com/office/drawing/2014/main" id="{D65CDEFB-64DF-7E4C-9F28-80184FC1896B}"/>
              </a:ext>
            </a:extLst>
          </p:cNvPr>
          <p:cNvSpPr txBox="1"/>
          <p:nvPr/>
        </p:nvSpPr>
        <p:spPr>
          <a:xfrm>
            <a:off x="9521952" y="5967984"/>
            <a:ext cx="1258743" cy="369332"/>
          </a:xfrm>
          <a:prstGeom prst="rect">
            <a:avLst/>
          </a:prstGeom>
          <a:noFill/>
        </p:spPr>
        <p:txBody>
          <a:bodyPr wrap="none" rtlCol="0">
            <a:spAutoFit/>
          </a:bodyPr>
          <a:lstStyle/>
          <a:p>
            <a:r>
              <a:rPr lang="en-US" dirty="0">
                <a:latin typeface="Goudy Old Style Regular"/>
              </a:rPr>
              <a:t>3 May 2019</a:t>
            </a:r>
          </a:p>
        </p:txBody>
      </p:sp>
    </p:spTree>
    <p:extLst>
      <p:ext uri="{BB962C8B-B14F-4D97-AF65-F5344CB8AC3E}">
        <p14:creationId xmlns:p14="http://schemas.microsoft.com/office/powerpoint/2010/main" val="3888257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2000"/>
                                  </p:stCondLst>
                                  <p:childTnLst>
                                    <p:animEffect transition="out" filter="dissolve">
                                      <p:cBhvr>
                                        <p:cTn id="6" dur="15000"/>
                                        <p:tgtEl>
                                          <p:spTgt spid="6"/>
                                        </p:tgtEl>
                                      </p:cBhvr>
                                    </p:animEffect>
                                    <p:set>
                                      <p:cBhvr>
                                        <p:cTn id="7" dur="1" fill="hold">
                                          <p:stCondLst>
                                            <p:cond delay="14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TextBox 236">
            <a:extLst>
              <a:ext uri="{FF2B5EF4-FFF2-40B4-BE49-F238E27FC236}">
                <a16:creationId xmlns:a16="http://schemas.microsoft.com/office/drawing/2014/main" id="{C8E95568-C1D6-904C-A741-3A20DBB99BA7}"/>
              </a:ext>
            </a:extLst>
          </p:cNvPr>
          <p:cNvSpPr txBox="1"/>
          <p:nvPr/>
        </p:nvSpPr>
        <p:spPr>
          <a:xfrm>
            <a:off x="87807" y="150019"/>
            <a:ext cx="11783813" cy="523220"/>
          </a:xfrm>
          <a:prstGeom prst="rect">
            <a:avLst/>
          </a:prstGeom>
          <a:noFill/>
        </p:spPr>
        <p:txBody>
          <a:bodyPr wrap="square" rtlCol="0">
            <a:spAutoFit/>
          </a:bodyPr>
          <a:lstStyle/>
          <a:p>
            <a:r>
              <a:rPr lang="en-US" sz="2800" b="1" dirty="0">
                <a:latin typeface="Goudy Old Style Regular"/>
              </a:rPr>
              <a:t>It get worse when the load is non-linear (and supply voltage non-sinusoidal)….</a:t>
            </a:r>
            <a:endParaRPr lang="en-US" sz="2800" dirty="0">
              <a:latin typeface="Goudy Old Style Regular"/>
            </a:endParaRPr>
          </a:p>
        </p:txBody>
      </p:sp>
      <p:sp>
        <p:nvSpPr>
          <p:cNvPr id="7" name="TextBox 6">
            <a:extLst>
              <a:ext uri="{FF2B5EF4-FFF2-40B4-BE49-F238E27FC236}">
                <a16:creationId xmlns:a16="http://schemas.microsoft.com/office/drawing/2014/main" id="{6020A699-93C4-B94A-9EB1-4983B4DDAC69}"/>
              </a:ext>
            </a:extLst>
          </p:cNvPr>
          <p:cNvSpPr txBox="1"/>
          <p:nvPr/>
        </p:nvSpPr>
        <p:spPr>
          <a:xfrm>
            <a:off x="459282" y="958988"/>
            <a:ext cx="6527305" cy="1938992"/>
          </a:xfrm>
          <a:prstGeom prst="rect">
            <a:avLst/>
          </a:prstGeom>
          <a:noFill/>
        </p:spPr>
        <p:txBody>
          <a:bodyPr wrap="square" rtlCol="0">
            <a:spAutoFit/>
          </a:bodyPr>
          <a:lstStyle/>
          <a:p>
            <a:pPr marL="342900" indent="-342900">
              <a:buFont typeface="Arial" panose="020B0604020202020204" pitchFamily="34" charset="0"/>
              <a:buChar char="•"/>
            </a:pPr>
            <a:r>
              <a:rPr lang="en-ZA" sz="2000" dirty="0">
                <a:latin typeface="Goudy Old Style" panose="02020502050305020303" pitchFamily="18" charset="77"/>
              </a:rPr>
              <a:t>What does non-linear loading mean?</a:t>
            </a:r>
          </a:p>
          <a:p>
            <a:pPr marL="342900" indent="-342900">
              <a:buFont typeface="Arial" panose="020B0604020202020204" pitchFamily="34" charset="0"/>
              <a:buChar char="•"/>
            </a:pPr>
            <a:r>
              <a:rPr lang="en-ZA" sz="2000" dirty="0">
                <a:latin typeface="Goudy Old Style" panose="02020502050305020303" pitchFamily="18" charset="77"/>
              </a:rPr>
              <a:t>More or less the modern way of consuming current</a:t>
            </a:r>
          </a:p>
          <a:p>
            <a:pPr marL="342900" indent="-342900">
              <a:buFont typeface="Arial" panose="020B0604020202020204" pitchFamily="34" charset="0"/>
              <a:buChar char="•"/>
            </a:pPr>
            <a:r>
              <a:rPr lang="en-ZA" sz="2000" dirty="0">
                <a:latin typeface="Goudy Old Style" panose="02020502050305020303" pitchFamily="18" charset="77"/>
              </a:rPr>
              <a:t>Such as in a LED lamp, a laptop charger and and and</a:t>
            </a:r>
          </a:p>
          <a:p>
            <a:pPr marL="342900" indent="-342900">
              <a:buFont typeface="Arial" panose="020B0604020202020204" pitchFamily="34" charset="0"/>
              <a:buChar char="•"/>
            </a:pPr>
            <a:r>
              <a:rPr lang="en-ZA" sz="2000" dirty="0">
                <a:latin typeface="Goudy Old Style" panose="02020502050305020303" pitchFamily="18" charset="77"/>
              </a:rPr>
              <a:t>Nowadays, MW’s and </a:t>
            </a:r>
            <a:r>
              <a:rPr lang="en-ZA" sz="2000" dirty="0" err="1">
                <a:latin typeface="Goudy Old Style" panose="02020502050305020303" pitchFamily="18" charset="77"/>
              </a:rPr>
              <a:t>kV’s</a:t>
            </a:r>
            <a:endParaRPr lang="en-ZA" sz="2000" dirty="0">
              <a:latin typeface="Goudy Old Style" panose="02020502050305020303" pitchFamily="18" charset="77"/>
            </a:endParaRPr>
          </a:p>
          <a:p>
            <a:pPr marL="342900" indent="-342900">
              <a:buFont typeface="Arial" panose="020B0604020202020204" pitchFamily="34" charset="0"/>
              <a:buChar char="•"/>
            </a:pPr>
            <a:r>
              <a:rPr lang="en-ZA" sz="2000" dirty="0">
                <a:latin typeface="Goudy Old Style" panose="02020502050305020303" pitchFamily="18" charset="77"/>
              </a:rPr>
              <a:t>The energy transfer is impacted</a:t>
            </a:r>
          </a:p>
          <a:p>
            <a:pPr marL="342900" indent="-342900">
              <a:buFont typeface="Arial" panose="020B0604020202020204" pitchFamily="34" charset="0"/>
              <a:buChar char="•"/>
            </a:pPr>
            <a:r>
              <a:rPr lang="en-ZA" sz="2000" dirty="0">
                <a:latin typeface="Goudy Old Style" panose="02020502050305020303" pitchFamily="18" charset="77"/>
              </a:rPr>
              <a:t>We are used to:</a:t>
            </a:r>
          </a:p>
        </p:txBody>
      </p:sp>
      <p:pic>
        <p:nvPicPr>
          <p:cNvPr id="10" name="Picture 9" descr="Picture 9.png">
            <a:extLst>
              <a:ext uri="{FF2B5EF4-FFF2-40B4-BE49-F238E27FC236}">
                <a16:creationId xmlns:a16="http://schemas.microsoft.com/office/drawing/2014/main" id="{32B22551-B5FE-A24A-B3EE-7B10F0AF4BE6}"/>
              </a:ext>
            </a:extLst>
          </p:cNvPr>
          <p:cNvPicPr>
            <a:picLocks noChangeAspect="1"/>
          </p:cNvPicPr>
          <p:nvPr/>
        </p:nvPicPr>
        <p:blipFill>
          <a:blip r:embed="rId3"/>
          <a:stretch>
            <a:fillRect/>
          </a:stretch>
        </p:blipFill>
        <p:spPr>
          <a:xfrm>
            <a:off x="4330502" y="987940"/>
            <a:ext cx="7706635" cy="5712086"/>
          </a:xfrm>
          <a:prstGeom prst="rect">
            <a:avLst/>
          </a:prstGeom>
        </p:spPr>
      </p:pic>
      <p:graphicFrame>
        <p:nvGraphicFramePr>
          <p:cNvPr id="11" name="Object 10">
            <a:extLst>
              <a:ext uri="{FF2B5EF4-FFF2-40B4-BE49-F238E27FC236}">
                <a16:creationId xmlns:a16="http://schemas.microsoft.com/office/drawing/2014/main" id="{86B05F75-B377-104D-A9E0-5976E4B2726A}"/>
              </a:ext>
            </a:extLst>
          </p:cNvPr>
          <p:cNvGraphicFramePr>
            <a:graphicFrameLocks noChangeAspect="1"/>
          </p:cNvGraphicFramePr>
          <p:nvPr>
            <p:extLst>
              <p:ext uri="{D42A27DB-BD31-4B8C-83A1-F6EECF244321}">
                <p14:modId xmlns:p14="http://schemas.microsoft.com/office/powerpoint/2010/main" val="507681430"/>
              </p:ext>
            </p:extLst>
          </p:nvPr>
        </p:nvGraphicFramePr>
        <p:xfrm>
          <a:off x="1539039" y="2914739"/>
          <a:ext cx="2321441" cy="1086041"/>
        </p:xfrm>
        <a:graphic>
          <a:graphicData uri="http://schemas.openxmlformats.org/presentationml/2006/ole">
            <mc:AlternateContent xmlns:mc="http://schemas.openxmlformats.org/markup-compatibility/2006">
              <mc:Choice xmlns:v="urn:schemas-microsoft-com:vml" Requires="v">
                <p:oleObj spid="_x0000_s47126" name="Equation" r:id="rId4" imgW="965200" imgH="444500" progId="Equation.DSMT4">
                  <p:embed/>
                </p:oleObj>
              </mc:Choice>
              <mc:Fallback>
                <p:oleObj name="Equation" r:id="rId4" imgW="965200" imgH="444500" progId="Equation.DSMT4">
                  <p:embed/>
                  <p:pic>
                    <p:nvPicPr>
                      <p:cNvPr id="9"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9039" y="2914739"/>
                        <a:ext cx="2321441" cy="1086041"/>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2" name="TextBox 11">
            <a:extLst>
              <a:ext uri="{FF2B5EF4-FFF2-40B4-BE49-F238E27FC236}">
                <a16:creationId xmlns:a16="http://schemas.microsoft.com/office/drawing/2014/main" id="{CB2DF3DF-EA0C-0F4C-A571-77DC03DC9AB7}"/>
              </a:ext>
            </a:extLst>
          </p:cNvPr>
          <p:cNvSpPr txBox="1"/>
          <p:nvPr/>
        </p:nvSpPr>
        <p:spPr>
          <a:xfrm>
            <a:off x="1096385" y="4293671"/>
            <a:ext cx="1792350" cy="400110"/>
          </a:xfrm>
          <a:prstGeom prst="rect">
            <a:avLst/>
          </a:prstGeom>
          <a:noFill/>
        </p:spPr>
        <p:txBody>
          <a:bodyPr wrap="none" rtlCol="0">
            <a:spAutoFit/>
          </a:bodyPr>
          <a:lstStyle/>
          <a:p>
            <a:r>
              <a:rPr lang="en-ZA" sz="2000" dirty="0">
                <a:latin typeface="Goudy Old Style" panose="02020502050305020303" pitchFamily="18" charset="77"/>
              </a:rPr>
              <a:t>Not anymore….</a:t>
            </a:r>
          </a:p>
        </p:txBody>
      </p:sp>
      <p:graphicFrame>
        <p:nvGraphicFramePr>
          <p:cNvPr id="13" name="Object 3">
            <a:extLst>
              <a:ext uri="{FF2B5EF4-FFF2-40B4-BE49-F238E27FC236}">
                <a16:creationId xmlns:a16="http://schemas.microsoft.com/office/drawing/2014/main" id="{21A83C93-0A5D-4044-9DC7-E13035AF5B07}"/>
              </a:ext>
            </a:extLst>
          </p:cNvPr>
          <p:cNvGraphicFramePr>
            <a:graphicFrameLocks noChangeAspect="1"/>
          </p:cNvGraphicFramePr>
          <p:nvPr>
            <p:extLst>
              <p:ext uri="{D42A27DB-BD31-4B8C-83A1-F6EECF244321}">
                <p14:modId xmlns:p14="http://schemas.microsoft.com/office/powerpoint/2010/main" val="2938381655"/>
              </p:ext>
            </p:extLst>
          </p:nvPr>
        </p:nvGraphicFramePr>
        <p:xfrm>
          <a:off x="2296873" y="4774542"/>
          <a:ext cx="2034505" cy="588262"/>
        </p:xfrm>
        <a:graphic>
          <a:graphicData uri="http://schemas.openxmlformats.org/presentationml/2006/ole">
            <mc:AlternateContent xmlns:mc="http://schemas.openxmlformats.org/markup-compatibility/2006">
              <mc:Choice xmlns:v="urn:schemas-microsoft-com:vml" Requires="v">
                <p:oleObj spid="_x0000_s47127" name="Equation" r:id="rId6" imgW="850680" imgH="228600" progId="Equation.DSMT4">
                  <p:embed/>
                </p:oleObj>
              </mc:Choice>
              <mc:Fallback>
                <p:oleObj name="Equation" r:id="rId6" imgW="850680" imgH="228600" progId="Equation.DSMT4">
                  <p:embed/>
                  <p:pic>
                    <p:nvPicPr>
                      <p:cNvPr id="627715"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96873" y="4774542"/>
                        <a:ext cx="2034505" cy="588262"/>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4" name="Object 4">
            <a:extLst>
              <a:ext uri="{FF2B5EF4-FFF2-40B4-BE49-F238E27FC236}">
                <a16:creationId xmlns:a16="http://schemas.microsoft.com/office/drawing/2014/main" id="{26C79A79-5B56-5441-A4EB-845C3BB2DBB6}"/>
              </a:ext>
            </a:extLst>
          </p:cNvPr>
          <p:cNvGraphicFramePr>
            <a:graphicFrameLocks noChangeAspect="1"/>
          </p:cNvGraphicFramePr>
          <p:nvPr>
            <p:extLst>
              <p:ext uri="{D42A27DB-BD31-4B8C-83A1-F6EECF244321}">
                <p14:modId xmlns:p14="http://schemas.microsoft.com/office/powerpoint/2010/main" val="1247662893"/>
              </p:ext>
            </p:extLst>
          </p:nvPr>
        </p:nvGraphicFramePr>
        <p:xfrm>
          <a:off x="1211218" y="5648553"/>
          <a:ext cx="2977082" cy="689746"/>
        </p:xfrm>
        <a:graphic>
          <a:graphicData uri="http://schemas.openxmlformats.org/presentationml/2006/ole">
            <mc:AlternateContent xmlns:mc="http://schemas.openxmlformats.org/markup-compatibility/2006">
              <mc:Choice xmlns:v="urn:schemas-microsoft-com:vml" Requires="v">
                <p:oleObj spid="_x0000_s47128" name="Equation" r:id="rId8" imgW="1104900" imgH="241300" progId="Equation.DSMT4">
                  <p:embed/>
                </p:oleObj>
              </mc:Choice>
              <mc:Fallback>
                <p:oleObj name="Equation" r:id="rId8" imgW="1104900" imgH="241300" progId="Equation.DSMT4">
                  <p:embed/>
                  <p:pic>
                    <p:nvPicPr>
                      <p:cNvPr id="627716"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1218" y="5648553"/>
                        <a:ext cx="2977082" cy="689746"/>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15" name="Picture 14" descr="Picture 8.png">
            <a:extLst>
              <a:ext uri="{FF2B5EF4-FFF2-40B4-BE49-F238E27FC236}">
                <a16:creationId xmlns:a16="http://schemas.microsoft.com/office/drawing/2014/main" id="{F57CC342-3F36-1D4B-93E3-70F8879BDDD5}"/>
              </a:ext>
            </a:extLst>
          </p:cNvPr>
          <p:cNvPicPr>
            <a:picLocks noChangeAspect="1"/>
          </p:cNvPicPr>
          <p:nvPr/>
        </p:nvPicPr>
        <p:blipFill>
          <a:blip r:embed="rId10"/>
          <a:stretch>
            <a:fillRect/>
          </a:stretch>
        </p:blipFill>
        <p:spPr>
          <a:xfrm>
            <a:off x="5413644" y="1140294"/>
            <a:ext cx="6599130" cy="5198005"/>
          </a:xfrm>
          <a:prstGeom prst="rect">
            <a:avLst/>
          </a:prstGeom>
        </p:spPr>
      </p:pic>
      <p:cxnSp>
        <p:nvCxnSpPr>
          <p:cNvPr id="16" name="Straight Connector 15">
            <a:extLst>
              <a:ext uri="{FF2B5EF4-FFF2-40B4-BE49-F238E27FC236}">
                <a16:creationId xmlns:a16="http://schemas.microsoft.com/office/drawing/2014/main" id="{A7558E6B-29FC-5F49-BA86-C06C1BB19D9A}"/>
              </a:ext>
            </a:extLst>
          </p:cNvPr>
          <p:cNvCxnSpPr/>
          <p:nvPr/>
        </p:nvCxnSpPr>
        <p:spPr>
          <a:xfrm flipV="1">
            <a:off x="3300984" y="2660904"/>
            <a:ext cx="2103120" cy="493776"/>
          </a:xfrm>
          <a:prstGeom prst="line">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99A01972-3422-3148-9D35-14519D57F359}"/>
              </a:ext>
            </a:extLst>
          </p:cNvPr>
          <p:cNvGrpSpPr/>
          <p:nvPr/>
        </p:nvGrpSpPr>
        <p:grpSpPr>
          <a:xfrm>
            <a:off x="5283200" y="786945"/>
            <a:ext cx="6908800" cy="5904701"/>
            <a:chOff x="9194891" y="-30138"/>
            <a:chExt cx="6908800" cy="5904701"/>
          </a:xfrm>
        </p:grpSpPr>
        <p:pic>
          <p:nvPicPr>
            <p:cNvPr id="3" name="Picture 2">
              <a:extLst>
                <a:ext uri="{FF2B5EF4-FFF2-40B4-BE49-F238E27FC236}">
                  <a16:creationId xmlns:a16="http://schemas.microsoft.com/office/drawing/2014/main" id="{FC487FE4-8606-B84D-B80E-9B6727656929}"/>
                </a:ext>
              </a:extLst>
            </p:cNvPr>
            <p:cNvPicPr>
              <a:picLocks noChangeAspect="1"/>
            </p:cNvPicPr>
            <p:nvPr/>
          </p:nvPicPr>
          <p:blipFill>
            <a:blip r:embed="rId11"/>
            <a:stretch>
              <a:fillRect/>
            </a:stretch>
          </p:blipFill>
          <p:spPr>
            <a:xfrm>
              <a:off x="9194891" y="-30138"/>
              <a:ext cx="6908800" cy="5904701"/>
            </a:xfrm>
            <a:prstGeom prst="rect">
              <a:avLst/>
            </a:prstGeom>
          </p:spPr>
        </p:pic>
        <p:sp>
          <p:nvSpPr>
            <p:cNvPr id="17" name="TextBox 16">
              <a:extLst>
                <a:ext uri="{FF2B5EF4-FFF2-40B4-BE49-F238E27FC236}">
                  <a16:creationId xmlns:a16="http://schemas.microsoft.com/office/drawing/2014/main" id="{68243E76-6C2B-8B4D-A29F-AEF97E7AA927}"/>
                </a:ext>
              </a:extLst>
            </p:cNvPr>
            <p:cNvSpPr txBox="1"/>
            <p:nvPr/>
          </p:nvSpPr>
          <p:spPr>
            <a:xfrm>
              <a:off x="11936835" y="1728324"/>
              <a:ext cx="1748042" cy="369332"/>
            </a:xfrm>
            <a:prstGeom prst="rect">
              <a:avLst/>
            </a:prstGeom>
            <a:noFill/>
          </p:spPr>
          <p:txBody>
            <a:bodyPr wrap="square" rtlCol="0">
              <a:spAutoFit/>
            </a:bodyPr>
            <a:lstStyle/>
            <a:p>
              <a:r>
                <a:rPr lang="en-US" b="1" dirty="0">
                  <a:solidFill>
                    <a:srgbClr val="FF0000"/>
                  </a:solidFill>
                </a:rPr>
                <a:t>LED lamp</a:t>
              </a:r>
            </a:p>
          </p:txBody>
        </p:sp>
        <p:sp>
          <p:nvSpPr>
            <p:cNvPr id="19" name="TextBox 18">
              <a:extLst>
                <a:ext uri="{FF2B5EF4-FFF2-40B4-BE49-F238E27FC236}">
                  <a16:creationId xmlns:a16="http://schemas.microsoft.com/office/drawing/2014/main" id="{E6CFA4B8-2135-3C40-9D38-3EAE1DADA375}"/>
                </a:ext>
              </a:extLst>
            </p:cNvPr>
            <p:cNvSpPr txBox="1"/>
            <p:nvPr/>
          </p:nvSpPr>
          <p:spPr>
            <a:xfrm>
              <a:off x="13091954" y="2337597"/>
              <a:ext cx="2059446" cy="369332"/>
            </a:xfrm>
            <a:prstGeom prst="rect">
              <a:avLst/>
            </a:prstGeom>
            <a:noFill/>
          </p:spPr>
          <p:txBody>
            <a:bodyPr wrap="square" rtlCol="0">
              <a:spAutoFit/>
            </a:bodyPr>
            <a:lstStyle/>
            <a:p>
              <a:r>
                <a:rPr lang="en-US" b="1" dirty="0">
                  <a:solidFill>
                    <a:srgbClr val="0070C0"/>
                  </a:solidFill>
                </a:rPr>
                <a:t>Laptop charger</a:t>
              </a:r>
            </a:p>
          </p:txBody>
        </p:sp>
      </p:grpSp>
    </p:spTree>
    <p:extLst>
      <p:ext uri="{BB962C8B-B14F-4D97-AF65-F5344CB8AC3E}">
        <p14:creationId xmlns:p14="http://schemas.microsoft.com/office/powerpoint/2010/main" val="1500268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xit" presetSubtype="4" fill="hold" nodeType="clickEffect">
                                  <p:stCondLst>
                                    <p:cond delay="0"/>
                                  </p:stCondLst>
                                  <p:childTnLst>
                                    <p:anim calcmode="lin" valueType="num">
                                      <p:cBhvr additive="base">
                                        <p:cTn id="30" dur="500"/>
                                        <p:tgtEl>
                                          <p:spTgt spid="18"/>
                                        </p:tgtEl>
                                        <p:attrNameLst>
                                          <p:attrName>ppt_x</p:attrName>
                                        </p:attrNameLst>
                                      </p:cBhvr>
                                      <p:tavLst>
                                        <p:tav tm="0">
                                          <p:val>
                                            <p:strVal val="ppt_x"/>
                                          </p:val>
                                        </p:tav>
                                        <p:tav tm="100000">
                                          <p:val>
                                            <p:strVal val="ppt_x"/>
                                          </p:val>
                                        </p:tav>
                                      </p:tavLst>
                                    </p:anim>
                                    <p:anim calcmode="lin" valueType="num">
                                      <p:cBhvr additive="base">
                                        <p:cTn id="31" dur="500"/>
                                        <p:tgtEl>
                                          <p:spTgt spid="18"/>
                                        </p:tgtEl>
                                        <p:attrNameLst>
                                          <p:attrName>ppt_y</p:attrName>
                                        </p:attrNameLst>
                                      </p:cBhvr>
                                      <p:tavLst>
                                        <p:tav tm="0">
                                          <p:val>
                                            <p:strVal val="ppt_y"/>
                                          </p:val>
                                        </p:tav>
                                        <p:tav tm="100000">
                                          <p:val>
                                            <p:strVal val="1+ppt_h/2"/>
                                          </p:val>
                                        </p:tav>
                                      </p:tavLst>
                                    </p:anim>
                                    <p:set>
                                      <p:cBhvr>
                                        <p:cTn id="32" dur="1" fill="hold">
                                          <p:stCondLst>
                                            <p:cond delay="499"/>
                                          </p:stCondLst>
                                        </p:cTn>
                                        <p:tgtEl>
                                          <p:spTgt spid="18"/>
                                        </p:tgtEl>
                                        <p:attrNameLst>
                                          <p:attrName>style.visibility</p:attrName>
                                        </p:attrNameLst>
                                      </p:cBhvr>
                                      <p:to>
                                        <p:strVal val="hidden"/>
                                      </p:to>
                                    </p:set>
                                  </p:childTnLst>
                                </p:cTn>
                              </p:par>
                              <p:par>
                                <p:cTn id="33" presetID="2" presetClass="entr" presetSubtype="4" fill="hold" nodeType="with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900" decel="100000" fill="hold"/>
                                        <p:tgtEl>
                                          <p:spTgt spid="15"/>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xit" presetSubtype="0" fill="hold" nodeType="clickEffect">
                                  <p:stCondLst>
                                    <p:cond delay="0"/>
                                  </p:stCondLst>
                                  <p:childTnLst>
                                    <p:animEffect transition="out" filter="fade">
                                      <p:cBhvr>
                                        <p:cTn id="46" dur="1000"/>
                                        <p:tgtEl>
                                          <p:spTgt spid="15"/>
                                        </p:tgtEl>
                                      </p:cBhvr>
                                    </p:animEffect>
                                    <p:anim calcmode="lin" valueType="num">
                                      <p:cBhvr>
                                        <p:cTn id="47" dur="1000"/>
                                        <p:tgtEl>
                                          <p:spTgt spid="15"/>
                                        </p:tgtEl>
                                        <p:attrNameLst>
                                          <p:attrName>ppt_x</p:attrName>
                                        </p:attrNameLst>
                                      </p:cBhvr>
                                      <p:tavLst>
                                        <p:tav tm="0">
                                          <p:val>
                                            <p:strVal val="ppt_x"/>
                                          </p:val>
                                        </p:tav>
                                        <p:tav tm="100000">
                                          <p:val>
                                            <p:strVal val="ppt_x"/>
                                          </p:val>
                                        </p:tav>
                                      </p:tavLst>
                                    </p:anim>
                                    <p:anim calcmode="lin" valueType="num">
                                      <p:cBhvr>
                                        <p:cTn id="48" dur="1000"/>
                                        <p:tgtEl>
                                          <p:spTgt spid="15"/>
                                        </p:tgtEl>
                                        <p:attrNameLst>
                                          <p:attrName>ppt_y</p:attrName>
                                        </p:attrNameLst>
                                      </p:cBhvr>
                                      <p:tavLst>
                                        <p:tav tm="0">
                                          <p:val>
                                            <p:strVal val="ppt_y"/>
                                          </p:val>
                                        </p:tav>
                                        <p:tav tm="100000">
                                          <p:val>
                                            <p:strVal val="ppt_y+.1"/>
                                          </p:val>
                                        </p:tav>
                                      </p:tavLst>
                                    </p:anim>
                                    <p:set>
                                      <p:cBhvr>
                                        <p:cTn id="49" dur="1" fill="hold">
                                          <p:stCondLst>
                                            <p:cond delay="999"/>
                                          </p:stCondLst>
                                        </p:cTn>
                                        <p:tgtEl>
                                          <p:spTgt spid="15"/>
                                        </p:tgtEl>
                                        <p:attrNameLst>
                                          <p:attrName>style.visibility</p:attrName>
                                        </p:attrNameLst>
                                      </p:cBhvr>
                                      <p:to>
                                        <p:strVal val="hidden"/>
                                      </p:to>
                                    </p:set>
                                  </p:childTnLst>
                                </p:cTn>
                              </p:par>
                              <p:par>
                                <p:cTn id="50" presetID="2" presetClass="entr" presetSubtype="4" fill="hold" nodeType="withEffect">
                                  <p:stCondLst>
                                    <p:cond delay="0"/>
                                  </p:stCondLst>
                                  <p:childTnLst>
                                    <p:set>
                                      <p:cBhvr>
                                        <p:cTn id="51" dur="1" fill="hold">
                                          <p:stCondLst>
                                            <p:cond delay="0"/>
                                          </p:stCondLst>
                                        </p:cTn>
                                        <p:tgtEl>
                                          <p:spTgt spid="7">
                                            <p:txEl>
                                              <p:pRg st="4" end="4"/>
                                            </p:txEl>
                                          </p:spTgt>
                                        </p:tgtEl>
                                        <p:attrNameLst>
                                          <p:attrName>style.visibility</p:attrName>
                                        </p:attrNameLst>
                                      </p:cBhvr>
                                      <p:to>
                                        <p:strVal val="visible"/>
                                      </p:to>
                                    </p:set>
                                    <p:anim calcmode="lin" valueType="num">
                                      <p:cBhvr additive="base">
                                        <p:cTn id="5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54" fill="hold">
                            <p:stCondLst>
                              <p:cond delay="1000"/>
                            </p:stCondLst>
                            <p:childTnLst>
                              <p:par>
                                <p:cTn id="55" presetID="37" presetClass="entr" presetSubtype="0" fill="hold"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1000"/>
                                        <p:tgtEl>
                                          <p:spTgt spid="10"/>
                                        </p:tgtEl>
                                      </p:cBhvr>
                                    </p:animEffect>
                                    <p:anim calcmode="lin" valueType="num">
                                      <p:cBhvr>
                                        <p:cTn id="58" dur="1000" fill="hold"/>
                                        <p:tgtEl>
                                          <p:spTgt spid="10"/>
                                        </p:tgtEl>
                                        <p:attrNameLst>
                                          <p:attrName>ppt_x</p:attrName>
                                        </p:attrNameLst>
                                      </p:cBhvr>
                                      <p:tavLst>
                                        <p:tav tm="0">
                                          <p:val>
                                            <p:strVal val="#ppt_x"/>
                                          </p:val>
                                        </p:tav>
                                        <p:tav tm="100000">
                                          <p:val>
                                            <p:strVal val="#ppt_x"/>
                                          </p:val>
                                        </p:tav>
                                      </p:tavLst>
                                    </p:anim>
                                    <p:anim calcmode="lin" valueType="num">
                                      <p:cBhvr>
                                        <p:cTn id="59" dur="900" decel="100000" fill="hold"/>
                                        <p:tgtEl>
                                          <p:spTgt spid="10"/>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7">
                                            <p:txEl>
                                              <p:pRg st="5" end="5"/>
                                            </p:txEl>
                                          </p:spTgt>
                                        </p:tgtEl>
                                        <p:attrNameLst>
                                          <p:attrName>style.visibility</p:attrName>
                                        </p:attrNameLst>
                                      </p:cBhvr>
                                      <p:to>
                                        <p:strVal val="visible"/>
                                      </p:to>
                                    </p:set>
                                    <p:anim calcmode="lin" valueType="num">
                                      <p:cBhvr additive="base">
                                        <p:cTn id="6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18" presetClass="entr" presetSubtype="12" fill="hold" nodeType="click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strips(downLeft)">
                                      <p:cBhvr>
                                        <p:cTn id="71" dur="500"/>
                                        <p:tgtEl>
                                          <p:spTgt spid="11"/>
                                        </p:tgtEl>
                                      </p:cBhvr>
                                    </p:animEffect>
                                  </p:childTnLst>
                                </p:cTn>
                              </p:par>
                              <p:par>
                                <p:cTn id="72" presetID="2" presetClass="entr" presetSubtype="4" fill="hold" nodeType="withEffect">
                                  <p:stCondLst>
                                    <p:cond delay="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500" fill="hold"/>
                                        <p:tgtEl>
                                          <p:spTgt spid="16"/>
                                        </p:tgtEl>
                                        <p:attrNameLst>
                                          <p:attrName>ppt_x</p:attrName>
                                        </p:attrNameLst>
                                      </p:cBhvr>
                                      <p:tavLst>
                                        <p:tav tm="0">
                                          <p:val>
                                            <p:strVal val="#ppt_x"/>
                                          </p:val>
                                        </p:tav>
                                        <p:tav tm="100000">
                                          <p:val>
                                            <p:strVal val="#ppt_x"/>
                                          </p:val>
                                        </p:tav>
                                      </p:tavLst>
                                    </p:anim>
                                    <p:anim calcmode="lin" valueType="num">
                                      <p:cBhvr additive="base">
                                        <p:cTn id="7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18" presetClass="entr" presetSubtype="12" fill="hold" grpId="0" nodeType="click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strips(downLeft)">
                                      <p:cBhvr>
                                        <p:cTn id="80" dur="500"/>
                                        <p:tgtEl>
                                          <p:spTgt spid="12"/>
                                        </p:tgtEl>
                                      </p:cBhvr>
                                    </p:animEffect>
                                  </p:childTnLst>
                                </p:cTn>
                              </p:par>
                            </p:childTnLst>
                          </p:cTn>
                        </p:par>
                      </p:childTnLst>
                    </p:cTn>
                  </p:par>
                  <p:par>
                    <p:cTn id="81" fill="hold">
                      <p:stCondLst>
                        <p:cond delay="indefinite"/>
                      </p:stCondLst>
                      <p:childTnLst>
                        <p:par>
                          <p:cTn id="82" fill="hold">
                            <p:stCondLst>
                              <p:cond delay="0"/>
                            </p:stCondLst>
                            <p:childTnLst>
                              <p:par>
                                <p:cTn id="83" presetID="42" presetClass="exit" presetSubtype="0" fill="hold" nodeType="clickEffect">
                                  <p:stCondLst>
                                    <p:cond delay="0"/>
                                  </p:stCondLst>
                                  <p:childTnLst>
                                    <p:animEffect transition="out" filter="fade">
                                      <p:cBhvr>
                                        <p:cTn id="84" dur="1000"/>
                                        <p:tgtEl>
                                          <p:spTgt spid="10"/>
                                        </p:tgtEl>
                                      </p:cBhvr>
                                    </p:animEffect>
                                    <p:anim calcmode="lin" valueType="num">
                                      <p:cBhvr>
                                        <p:cTn id="85" dur="1000"/>
                                        <p:tgtEl>
                                          <p:spTgt spid="10"/>
                                        </p:tgtEl>
                                        <p:attrNameLst>
                                          <p:attrName>ppt_x</p:attrName>
                                        </p:attrNameLst>
                                      </p:cBhvr>
                                      <p:tavLst>
                                        <p:tav tm="0">
                                          <p:val>
                                            <p:strVal val="ppt_x"/>
                                          </p:val>
                                        </p:tav>
                                        <p:tav tm="100000">
                                          <p:val>
                                            <p:strVal val="ppt_x"/>
                                          </p:val>
                                        </p:tav>
                                      </p:tavLst>
                                    </p:anim>
                                    <p:anim calcmode="lin" valueType="num">
                                      <p:cBhvr>
                                        <p:cTn id="86" dur="1000"/>
                                        <p:tgtEl>
                                          <p:spTgt spid="10"/>
                                        </p:tgtEl>
                                        <p:attrNameLst>
                                          <p:attrName>ppt_y</p:attrName>
                                        </p:attrNameLst>
                                      </p:cBhvr>
                                      <p:tavLst>
                                        <p:tav tm="0">
                                          <p:val>
                                            <p:strVal val="ppt_y"/>
                                          </p:val>
                                        </p:tav>
                                        <p:tav tm="100000">
                                          <p:val>
                                            <p:strVal val="ppt_y+.1"/>
                                          </p:val>
                                        </p:tav>
                                      </p:tavLst>
                                    </p:anim>
                                    <p:set>
                                      <p:cBhvr>
                                        <p:cTn id="87" dur="1" fill="hold">
                                          <p:stCondLst>
                                            <p:cond delay="999"/>
                                          </p:stCondLst>
                                        </p:cTn>
                                        <p:tgtEl>
                                          <p:spTgt spid="10"/>
                                        </p:tgtEl>
                                        <p:attrNameLst>
                                          <p:attrName>style.visibility</p:attrName>
                                        </p:attrNameLst>
                                      </p:cBhvr>
                                      <p:to>
                                        <p:strVal val="hidden"/>
                                      </p:to>
                                    </p:set>
                                  </p:childTnLst>
                                </p:cTn>
                              </p:par>
                              <p:par>
                                <p:cTn id="88" presetID="2" presetClass="exit" presetSubtype="4" fill="hold" nodeType="withEffect">
                                  <p:stCondLst>
                                    <p:cond delay="0"/>
                                  </p:stCondLst>
                                  <p:childTnLst>
                                    <p:anim calcmode="lin" valueType="num">
                                      <p:cBhvr additive="base">
                                        <p:cTn id="89" dur="500"/>
                                        <p:tgtEl>
                                          <p:spTgt spid="16"/>
                                        </p:tgtEl>
                                        <p:attrNameLst>
                                          <p:attrName>ppt_x</p:attrName>
                                        </p:attrNameLst>
                                      </p:cBhvr>
                                      <p:tavLst>
                                        <p:tav tm="0">
                                          <p:val>
                                            <p:strVal val="ppt_x"/>
                                          </p:val>
                                        </p:tav>
                                        <p:tav tm="100000">
                                          <p:val>
                                            <p:strVal val="ppt_x"/>
                                          </p:val>
                                        </p:tav>
                                      </p:tavLst>
                                    </p:anim>
                                    <p:anim calcmode="lin" valueType="num">
                                      <p:cBhvr additive="base">
                                        <p:cTn id="90" dur="500"/>
                                        <p:tgtEl>
                                          <p:spTgt spid="16"/>
                                        </p:tgtEl>
                                        <p:attrNameLst>
                                          <p:attrName>ppt_y</p:attrName>
                                        </p:attrNameLst>
                                      </p:cBhvr>
                                      <p:tavLst>
                                        <p:tav tm="0">
                                          <p:val>
                                            <p:strVal val="ppt_y"/>
                                          </p:val>
                                        </p:tav>
                                        <p:tav tm="100000">
                                          <p:val>
                                            <p:strVal val="1+ppt_h/2"/>
                                          </p:val>
                                        </p:tav>
                                      </p:tavLst>
                                    </p:anim>
                                    <p:set>
                                      <p:cBhvr>
                                        <p:cTn id="91" dur="1" fill="hold">
                                          <p:stCondLst>
                                            <p:cond delay="499"/>
                                          </p:stCondLst>
                                        </p:cTn>
                                        <p:tgtEl>
                                          <p:spTgt spid="16"/>
                                        </p:tgtEl>
                                        <p:attrNameLst>
                                          <p:attrName>style.visibility</p:attrName>
                                        </p:attrNameLst>
                                      </p:cBhvr>
                                      <p:to>
                                        <p:strVal val="hidden"/>
                                      </p:to>
                                    </p:set>
                                  </p:childTnLst>
                                </p:cTn>
                              </p:par>
                              <p:par>
                                <p:cTn id="92" presetID="18" presetClass="entr" presetSubtype="12" fill="hold" nodeType="withEffect">
                                  <p:stCondLst>
                                    <p:cond delay="0"/>
                                  </p:stCondLst>
                                  <p:childTnLst>
                                    <p:set>
                                      <p:cBhvr>
                                        <p:cTn id="93" dur="1" fill="hold">
                                          <p:stCondLst>
                                            <p:cond delay="0"/>
                                          </p:stCondLst>
                                        </p:cTn>
                                        <p:tgtEl>
                                          <p:spTgt spid="13"/>
                                        </p:tgtEl>
                                        <p:attrNameLst>
                                          <p:attrName>style.visibility</p:attrName>
                                        </p:attrNameLst>
                                      </p:cBhvr>
                                      <p:to>
                                        <p:strVal val="visible"/>
                                      </p:to>
                                    </p:set>
                                    <p:animEffect transition="in" filter="strips(downLeft)">
                                      <p:cBhvr>
                                        <p:cTn id="94" dur="500"/>
                                        <p:tgtEl>
                                          <p:spTgt spid="13"/>
                                        </p:tgtEl>
                                      </p:cBhvr>
                                    </p:animEffect>
                                  </p:childTnLst>
                                </p:cTn>
                              </p:par>
                            </p:childTnLst>
                          </p:cTn>
                        </p:par>
                      </p:childTnLst>
                    </p:cTn>
                  </p:par>
                  <p:par>
                    <p:cTn id="95" fill="hold">
                      <p:stCondLst>
                        <p:cond delay="indefinite"/>
                      </p:stCondLst>
                      <p:childTnLst>
                        <p:par>
                          <p:cTn id="96" fill="hold">
                            <p:stCondLst>
                              <p:cond delay="0"/>
                            </p:stCondLst>
                            <p:childTnLst>
                              <p:par>
                                <p:cTn id="97" presetID="18" presetClass="entr" presetSubtype="12" fill="hold" nodeType="click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strips(downLeft)">
                                      <p:cBhvr>
                                        <p:cTn id="9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3389" y="142853"/>
            <a:ext cx="8713787" cy="561975"/>
          </a:xfrm>
        </p:spPr>
        <p:txBody>
          <a:bodyPr/>
          <a:lstStyle/>
          <a:p>
            <a:pPr algn="ctr"/>
            <a:r>
              <a:rPr lang="en-ZA" sz="3200" b="1" dirty="0">
                <a:latin typeface="Goudy Old Style" panose="02020502050305020303" pitchFamily="18" charset="77"/>
              </a:rPr>
              <a:t>Now this is where the current got lost!</a:t>
            </a:r>
          </a:p>
        </p:txBody>
      </p:sp>
      <p:sp>
        <p:nvSpPr>
          <p:cNvPr id="15" name="TextBox 14"/>
          <p:cNvSpPr txBox="1"/>
          <p:nvPr/>
        </p:nvSpPr>
        <p:spPr>
          <a:xfrm>
            <a:off x="576072" y="1258084"/>
            <a:ext cx="10131552" cy="5016758"/>
          </a:xfrm>
          <a:prstGeom prst="rect">
            <a:avLst/>
          </a:prstGeom>
          <a:noFill/>
        </p:spPr>
        <p:txBody>
          <a:bodyPr wrap="square" rtlCol="0">
            <a:spAutoFit/>
          </a:bodyPr>
          <a:lstStyle/>
          <a:p>
            <a:pPr>
              <a:spcBef>
                <a:spcPts val="600"/>
              </a:spcBef>
              <a:spcAft>
                <a:spcPts val="600"/>
              </a:spcAft>
              <a:buFont typeface="Arial"/>
              <a:buChar char="•"/>
            </a:pPr>
            <a:r>
              <a:rPr lang="en-ZA" sz="2400" dirty="0">
                <a:latin typeface="Goudy Old Style" panose="02020502050305020303" pitchFamily="18" charset="77"/>
              </a:rPr>
              <a:t> Distortion power? </a:t>
            </a:r>
          </a:p>
          <a:p>
            <a:pPr>
              <a:spcBef>
                <a:spcPts val="600"/>
              </a:spcBef>
              <a:spcAft>
                <a:spcPts val="600"/>
              </a:spcAft>
              <a:buFont typeface="Arial"/>
              <a:buChar char="•"/>
            </a:pPr>
            <a:r>
              <a:rPr lang="en-ZA" sz="2400" dirty="0">
                <a:latin typeface="Goudy Old Style" panose="02020502050305020303" pitchFamily="18" charset="77"/>
              </a:rPr>
              <a:t> What is that?</a:t>
            </a:r>
          </a:p>
          <a:p>
            <a:pPr>
              <a:spcBef>
                <a:spcPts val="600"/>
              </a:spcBef>
              <a:spcAft>
                <a:spcPts val="600"/>
              </a:spcAft>
              <a:buFont typeface="Arial"/>
              <a:buChar char="•"/>
            </a:pPr>
            <a:r>
              <a:rPr lang="en-ZA" sz="2400" dirty="0">
                <a:latin typeface="Goudy Old Style" panose="02020502050305020303" pitchFamily="18" charset="77"/>
              </a:rPr>
              <a:t> Something missing in power theory?</a:t>
            </a:r>
          </a:p>
          <a:p>
            <a:pPr indent="-342900">
              <a:spcBef>
                <a:spcPts val="600"/>
              </a:spcBef>
              <a:spcAft>
                <a:spcPts val="600"/>
              </a:spcAft>
              <a:buFont typeface="Arial"/>
              <a:buChar char="•"/>
            </a:pPr>
            <a:r>
              <a:rPr lang="en-ZA" sz="2400" dirty="0" err="1">
                <a:latin typeface="Goudy Old Style" panose="02020502050305020303" pitchFamily="18" charset="77"/>
              </a:rPr>
              <a:t>Budeanu</a:t>
            </a:r>
            <a:r>
              <a:rPr lang="en-ZA" sz="2400" dirty="0">
                <a:latin typeface="Goudy Old Style" panose="02020502050305020303" pitchFamily="18" charset="77"/>
              </a:rPr>
              <a:t> defined the concept of distortion power – as “distortion” is the cause</a:t>
            </a:r>
          </a:p>
          <a:p>
            <a:pPr>
              <a:spcBef>
                <a:spcPts val="600"/>
              </a:spcBef>
              <a:spcAft>
                <a:spcPts val="600"/>
              </a:spcAft>
              <a:buFont typeface="Arial"/>
              <a:buChar char="•"/>
            </a:pPr>
            <a:r>
              <a:rPr lang="en-ZA" sz="2400" dirty="0">
                <a:latin typeface="Goudy Old Style" panose="02020502050305020303" pitchFamily="18" charset="77"/>
              </a:rPr>
              <a:t> Many contributions to power theory followed</a:t>
            </a:r>
          </a:p>
          <a:p>
            <a:pPr>
              <a:spcBef>
                <a:spcPts val="600"/>
              </a:spcBef>
              <a:spcAft>
                <a:spcPts val="600"/>
              </a:spcAft>
              <a:buFont typeface="Arial"/>
              <a:buChar char="•"/>
            </a:pPr>
            <a:r>
              <a:rPr lang="en-ZA" sz="2400" dirty="0">
                <a:latin typeface="Goudy Old Style" panose="02020502050305020303" pitchFamily="18" charset="77"/>
              </a:rPr>
              <a:t> Modern power phenomena required new definition</a:t>
            </a:r>
          </a:p>
          <a:p>
            <a:pPr>
              <a:spcBef>
                <a:spcPts val="600"/>
              </a:spcBef>
              <a:spcAft>
                <a:spcPts val="600"/>
              </a:spcAft>
              <a:buFont typeface="Arial"/>
              <a:buChar char="•"/>
            </a:pPr>
            <a:r>
              <a:rPr lang="en-ZA" sz="2400" dirty="0">
                <a:latin typeface="Goudy Old Style" panose="02020502050305020303" pitchFamily="18" charset="77"/>
              </a:rPr>
              <a:t> Engineers have to design, specify and operate power system in which energy phenomena has physical intrepetation</a:t>
            </a:r>
          </a:p>
          <a:p>
            <a:pPr>
              <a:spcBef>
                <a:spcPts val="600"/>
              </a:spcBef>
              <a:spcAft>
                <a:spcPts val="600"/>
              </a:spcAft>
              <a:buFont typeface="Arial"/>
              <a:buChar char="•"/>
            </a:pPr>
            <a:r>
              <a:rPr lang="en-ZA" sz="2400" dirty="0">
                <a:latin typeface="Goudy Old Style" panose="02020502050305020303" pitchFamily="18" charset="77"/>
              </a:rPr>
              <a:t> Why is the term “distortion power” then still in use?</a:t>
            </a:r>
          </a:p>
          <a:p>
            <a:pPr>
              <a:spcBef>
                <a:spcPts val="600"/>
              </a:spcBef>
              <a:spcAft>
                <a:spcPts val="600"/>
              </a:spcAft>
              <a:buFont typeface="Arial"/>
              <a:buChar char="•"/>
            </a:pPr>
            <a:r>
              <a:rPr lang="en-ZA" sz="2400" dirty="0">
                <a:latin typeface="Goudy Old Style" panose="02020502050305020303" pitchFamily="18" charset="77"/>
              </a:rPr>
              <a:t> Discussion became intense………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strips(downLeft)">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5">
                                            <p:txEl>
                                              <p:pRg st="1" end="1"/>
                                            </p:txEl>
                                          </p:spTgt>
                                        </p:tgtEl>
                                        <p:attrNameLst>
                                          <p:attrName>style.visibility</p:attrName>
                                        </p:attrNameLst>
                                      </p:cBhvr>
                                      <p:to>
                                        <p:strVal val="visible"/>
                                      </p:to>
                                    </p:set>
                                    <p:animEffect transition="in" filter="strips(downLeft)">
                                      <p:cBhvr>
                                        <p:cTn id="12" dur="500"/>
                                        <p:tgtEl>
                                          <p:spTgt spid="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15">
                                            <p:txEl>
                                              <p:pRg st="2" end="2"/>
                                            </p:txEl>
                                          </p:spTgt>
                                        </p:tgtEl>
                                        <p:attrNameLst>
                                          <p:attrName>style.visibility</p:attrName>
                                        </p:attrNameLst>
                                      </p:cBhvr>
                                      <p:to>
                                        <p:strVal val="visible"/>
                                      </p:to>
                                    </p:set>
                                    <p:animEffect transition="in" filter="strips(downLeft)">
                                      <p:cBhvr>
                                        <p:cTn id="17" dur="500"/>
                                        <p:tgtEl>
                                          <p:spTgt spid="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15">
                                            <p:txEl>
                                              <p:pRg st="3" end="3"/>
                                            </p:txEl>
                                          </p:spTgt>
                                        </p:tgtEl>
                                        <p:attrNameLst>
                                          <p:attrName>style.visibility</p:attrName>
                                        </p:attrNameLst>
                                      </p:cBhvr>
                                      <p:to>
                                        <p:strVal val="visible"/>
                                      </p:to>
                                    </p:set>
                                    <p:animEffect transition="in" filter="strips(downLeft)">
                                      <p:cBhvr>
                                        <p:cTn id="22" dur="500"/>
                                        <p:tgtEl>
                                          <p:spTgt spid="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15">
                                            <p:txEl>
                                              <p:pRg st="4" end="4"/>
                                            </p:txEl>
                                          </p:spTgt>
                                        </p:tgtEl>
                                        <p:attrNameLst>
                                          <p:attrName>style.visibility</p:attrName>
                                        </p:attrNameLst>
                                      </p:cBhvr>
                                      <p:to>
                                        <p:strVal val="visible"/>
                                      </p:to>
                                    </p:set>
                                    <p:animEffect transition="in" filter="strips(downLeft)">
                                      <p:cBhvr>
                                        <p:cTn id="27" dur="500"/>
                                        <p:tgtEl>
                                          <p:spTgt spid="1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nodeType="clickEffect">
                                  <p:stCondLst>
                                    <p:cond delay="0"/>
                                  </p:stCondLst>
                                  <p:childTnLst>
                                    <p:set>
                                      <p:cBhvr>
                                        <p:cTn id="31" dur="1" fill="hold">
                                          <p:stCondLst>
                                            <p:cond delay="0"/>
                                          </p:stCondLst>
                                        </p:cTn>
                                        <p:tgtEl>
                                          <p:spTgt spid="15">
                                            <p:txEl>
                                              <p:pRg st="5" end="5"/>
                                            </p:txEl>
                                          </p:spTgt>
                                        </p:tgtEl>
                                        <p:attrNameLst>
                                          <p:attrName>style.visibility</p:attrName>
                                        </p:attrNameLst>
                                      </p:cBhvr>
                                      <p:to>
                                        <p:strVal val="visible"/>
                                      </p:to>
                                    </p:set>
                                    <p:animEffect transition="in" filter="strips(downLeft)">
                                      <p:cBhvr>
                                        <p:cTn id="32" dur="500"/>
                                        <p:tgtEl>
                                          <p:spTgt spid="1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nodeType="clickEffect">
                                  <p:stCondLst>
                                    <p:cond delay="0"/>
                                  </p:stCondLst>
                                  <p:childTnLst>
                                    <p:set>
                                      <p:cBhvr>
                                        <p:cTn id="36" dur="1" fill="hold">
                                          <p:stCondLst>
                                            <p:cond delay="0"/>
                                          </p:stCondLst>
                                        </p:cTn>
                                        <p:tgtEl>
                                          <p:spTgt spid="15">
                                            <p:txEl>
                                              <p:pRg st="6" end="6"/>
                                            </p:txEl>
                                          </p:spTgt>
                                        </p:tgtEl>
                                        <p:attrNameLst>
                                          <p:attrName>style.visibility</p:attrName>
                                        </p:attrNameLst>
                                      </p:cBhvr>
                                      <p:to>
                                        <p:strVal val="visible"/>
                                      </p:to>
                                    </p:set>
                                    <p:animEffect transition="in" filter="strips(downLeft)">
                                      <p:cBhvr>
                                        <p:cTn id="37" dur="500"/>
                                        <p:tgtEl>
                                          <p:spTgt spid="1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nodeType="clickEffect">
                                  <p:stCondLst>
                                    <p:cond delay="0"/>
                                  </p:stCondLst>
                                  <p:childTnLst>
                                    <p:set>
                                      <p:cBhvr>
                                        <p:cTn id="41" dur="1" fill="hold">
                                          <p:stCondLst>
                                            <p:cond delay="0"/>
                                          </p:stCondLst>
                                        </p:cTn>
                                        <p:tgtEl>
                                          <p:spTgt spid="15">
                                            <p:txEl>
                                              <p:pRg st="7" end="7"/>
                                            </p:txEl>
                                          </p:spTgt>
                                        </p:tgtEl>
                                        <p:attrNameLst>
                                          <p:attrName>style.visibility</p:attrName>
                                        </p:attrNameLst>
                                      </p:cBhvr>
                                      <p:to>
                                        <p:strVal val="visible"/>
                                      </p:to>
                                    </p:set>
                                    <p:animEffect transition="in" filter="strips(downLeft)">
                                      <p:cBhvr>
                                        <p:cTn id="42" dur="500"/>
                                        <p:tgtEl>
                                          <p:spTgt spid="1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nodeType="clickEffect">
                                  <p:stCondLst>
                                    <p:cond delay="0"/>
                                  </p:stCondLst>
                                  <p:childTnLst>
                                    <p:set>
                                      <p:cBhvr>
                                        <p:cTn id="46" dur="1" fill="hold">
                                          <p:stCondLst>
                                            <p:cond delay="0"/>
                                          </p:stCondLst>
                                        </p:cTn>
                                        <p:tgtEl>
                                          <p:spTgt spid="15">
                                            <p:txEl>
                                              <p:pRg st="8" end="8"/>
                                            </p:txEl>
                                          </p:spTgt>
                                        </p:tgtEl>
                                        <p:attrNameLst>
                                          <p:attrName>style.visibility</p:attrName>
                                        </p:attrNameLst>
                                      </p:cBhvr>
                                      <p:to>
                                        <p:strVal val="visible"/>
                                      </p:to>
                                    </p:set>
                                    <p:animEffect transition="in" filter="strips(downLeft)">
                                      <p:cBhvr>
                                        <p:cTn id="47" dur="500"/>
                                        <p:tgtEl>
                                          <p:spTgt spid="1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DA76B3D-F7B3-1C4B-B2D2-EAA975202D53}"/>
              </a:ext>
            </a:extLst>
          </p:cNvPr>
          <p:cNvSpPr/>
          <p:nvPr/>
        </p:nvSpPr>
        <p:spPr>
          <a:xfrm>
            <a:off x="397669" y="152697"/>
            <a:ext cx="6096000" cy="923330"/>
          </a:xfrm>
          <a:prstGeom prst="rect">
            <a:avLst/>
          </a:prstGeom>
        </p:spPr>
        <p:txBody>
          <a:bodyPr>
            <a:spAutoFit/>
          </a:bodyPr>
          <a:lstStyle/>
          <a:p>
            <a:r>
              <a:rPr lang="en-ZA" dirty="0"/>
              <a:t>Sixth International Workshop on Power Definitions and Measurements under Non-Sinusoidal Conditions Milano, October 13-15, 2003</a:t>
            </a:r>
            <a:endParaRPr lang="en-US" dirty="0"/>
          </a:p>
        </p:txBody>
      </p:sp>
      <p:pic>
        <p:nvPicPr>
          <p:cNvPr id="4" name="Picture 3">
            <a:extLst>
              <a:ext uri="{FF2B5EF4-FFF2-40B4-BE49-F238E27FC236}">
                <a16:creationId xmlns:a16="http://schemas.microsoft.com/office/drawing/2014/main" id="{897AA89B-7095-FA4B-8EF9-FC9A34341ACE}"/>
              </a:ext>
            </a:extLst>
          </p:cNvPr>
          <p:cNvPicPr>
            <a:picLocks noChangeAspect="1"/>
          </p:cNvPicPr>
          <p:nvPr/>
        </p:nvPicPr>
        <p:blipFill>
          <a:blip r:embed="rId2"/>
          <a:stretch>
            <a:fillRect/>
          </a:stretch>
        </p:blipFill>
        <p:spPr>
          <a:xfrm>
            <a:off x="3048000" y="0"/>
            <a:ext cx="9144000" cy="6858000"/>
          </a:xfrm>
          <a:prstGeom prst="rect">
            <a:avLst/>
          </a:prstGeom>
        </p:spPr>
      </p:pic>
      <p:pic>
        <p:nvPicPr>
          <p:cNvPr id="6" name="Picture 5">
            <a:extLst>
              <a:ext uri="{FF2B5EF4-FFF2-40B4-BE49-F238E27FC236}">
                <a16:creationId xmlns:a16="http://schemas.microsoft.com/office/drawing/2014/main" id="{AF22CE9B-184C-3A40-96B8-A2B439D21EA3}"/>
              </a:ext>
            </a:extLst>
          </p:cNvPr>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20868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4"/>
                                        </p:tgtEl>
                                        <p:attrNameLst>
                                          <p:attrName>ppt_x</p:attrName>
                                        </p:attrNameLst>
                                      </p:cBhvr>
                                      <p:tavLst>
                                        <p:tav tm="0">
                                          <p:val>
                                            <p:strVal val="ppt_x"/>
                                          </p:val>
                                        </p:tav>
                                        <p:tav tm="100000">
                                          <p:val>
                                            <p:strVal val="ppt_x"/>
                                          </p:val>
                                        </p:tav>
                                      </p:tavLst>
                                    </p:anim>
                                    <p:anim calcmode="lin" valueType="num">
                                      <p:cBhvr additive="base">
                                        <p:cTn id="13" dur="500"/>
                                        <p:tgtEl>
                                          <p:spTgt spid="4"/>
                                        </p:tgtEl>
                                        <p:attrNameLst>
                                          <p:attrName>ppt_y</p:attrName>
                                        </p:attrNameLst>
                                      </p:cBhvr>
                                      <p:tavLst>
                                        <p:tav tm="0">
                                          <p:val>
                                            <p:strVal val="ppt_y"/>
                                          </p:val>
                                        </p:tav>
                                        <p:tav tm="100000">
                                          <p:val>
                                            <p:strVal val="1+ppt_h/2"/>
                                          </p:val>
                                        </p:tav>
                                      </p:tavLst>
                                    </p:anim>
                                    <p:set>
                                      <p:cBhvr>
                                        <p:cTn id="14" dur="1" fill="hold">
                                          <p:stCondLst>
                                            <p:cond delay="499"/>
                                          </p:stCondLst>
                                        </p:cTn>
                                        <p:tgtEl>
                                          <p:spTgt spid="4"/>
                                        </p:tgtEl>
                                        <p:attrNameLst>
                                          <p:attrName>style.visibility</p:attrName>
                                        </p:attrNameLst>
                                      </p:cBhvr>
                                      <p:to>
                                        <p:strVal val="hidden"/>
                                      </p:to>
                                    </p:set>
                                  </p:childTnLst>
                                </p:cTn>
                              </p:par>
                              <p:par>
                                <p:cTn id="15" presetID="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OV00709.MPG">
            <a:hlinkClick r:id="" action="ppaction://media"/>
            <a:extLst>
              <a:ext uri="{FF2B5EF4-FFF2-40B4-BE49-F238E27FC236}">
                <a16:creationId xmlns:a16="http://schemas.microsoft.com/office/drawing/2014/main" id="{D3492DF3-5EF1-1645-9B5B-000B33B6C166}"/>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800474" y="142875"/>
            <a:ext cx="8128000" cy="6096000"/>
          </a:xfrm>
          <a:prstGeom prst="rect">
            <a:avLst/>
          </a:prstGeom>
        </p:spPr>
      </p:pic>
      <p:sp>
        <p:nvSpPr>
          <p:cNvPr id="5" name="TextBox 4">
            <a:extLst>
              <a:ext uri="{FF2B5EF4-FFF2-40B4-BE49-F238E27FC236}">
                <a16:creationId xmlns:a16="http://schemas.microsoft.com/office/drawing/2014/main" id="{2ED71783-6AC9-F841-A00E-B70478CD88E2}"/>
              </a:ext>
            </a:extLst>
          </p:cNvPr>
          <p:cNvSpPr txBox="1"/>
          <p:nvPr/>
        </p:nvSpPr>
        <p:spPr>
          <a:xfrm>
            <a:off x="164306" y="364331"/>
            <a:ext cx="3081293" cy="646331"/>
          </a:xfrm>
          <a:prstGeom prst="rect">
            <a:avLst/>
          </a:prstGeom>
          <a:noFill/>
        </p:spPr>
        <p:txBody>
          <a:bodyPr wrap="none" rtlCol="0">
            <a:spAutoFit/>
          </a:bodyPr>
          <a:lstStyle/>
          <a:p>
            <a:r>
              <a:rPr lang="en-US" dirty="0"/>
              <a:t>And then the Polish knight</a:t>
            </a:r>
          </a:p>
          <a:p>
            <a:r>
              <a:rPr lang="en-US" dirty="0"/>
              <a:t>arrived…</a:t>
            </a:r>
          </a:p>
        </p:txBody>
      </p:sp>
    </p:spTree>
    <p:extLst>
      <p:ext uri="{BB962C8B-B14F-4D97-AF65-F5344CB8AC3E}">
        <p14:creationId xmlns:p14="http://schemas.microsoft.com/office/powerpoint/2010/main" val="4096436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660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OV00710.MPG">
            <a:hlinkClick r:id="" action="ppaction://media"/>
            <a:extLst>
              <a:ext uri="{FF2B5EF4-FFF2-40B4-BE49-F238E27FC236}">
                <a16:creationId xmlns:a16="http://schemas.microsoft.com/office/drawing/2014/main" id="{64482849-8F39-924E-982E-5CA8F87695EA}"/>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346325" y="164306"/>
            <a:ext cx="8128000" cy="6096000"/>
          </a:xfrm>
          <a:prstGeom prst="rect">
            <a:avLst/>
          </a:prstGeom>
        </p:spPr>
      </p:pic>
    </p:spTree>
    <p:extLst>
      <p:ext uri="{BB962C8B-B14F-4D97-AF65-F5344CB8AC3E}">
        <p14:creationId xmlns:p14="http://schemas.microsoft.com/office/powerpoint/2010/main" val="3274035505"/>
      </p:ext>
    </p:extLst>
  </p:cSld>
  <p:clrMapOvr>
    <a:masterClrMapping/>
  </p:clrMapOvr>
  <p:timing>
    <p:tnLst>
      <p:par>
        <p:cTn id="1" dur="indefinite" restart="never" nodeType="tmRoot">
          <p:childTnLst>
            <p:video>
              <p:cMediaNode vol="80000">
                <p:cTn id="2" fill="hold" display="0">
                  <p:stCondLst>
                    <p:cond delay="indefinite"/>
                  </p:stCondLst>
                </p:cTn>
                <p:tgtEl>
                  <p:spTgt spid="3"/>
                </p:tgtEl>
              </p:cMediaNode>
            </p:video>
            <p:seq concurrent="1" nextAc="seek">
              <p:cTn id="3" restart="whenNotActive" fill="hold" evtFilter="cancelBubble" nodeType="interactiveSeq">
                <p:stCondLst>
                  <p:cond evt="onClick" delay="0">
                    <p:tgtEl>
                      <p:spTgt spid="3"/>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OV00712.MPG">
            <a:hlinkClick r:id="" action="ppaction://media"/>
            <a:extLst>
              <a:ext uri="{FF2B5EF4-FFF2-40B4-BE49-F238E27FC236}">
                <a16:creationId xmlns:a16="http://schemas.microsoft.com/office/drawing/2014/main" id="{B1B8F6B4-CC17-7049-B0B3-E6A5F7D7DA06}"/>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874838" y="400050"/>
            <a:ext cx="8128000" cy="6096000"/>
          </a:xfrm>
          <a:prstGeom prst="rect">
            <a:avLst/>
          </a:prstGeom>
        </p:spPr>
      </p:pic>
    </p:spTree>
    <p:extLst>
      <p:ext uri="{BB962C8B-B14F-4D97-AF65-F5344CB8AC3E}">
        <p14:creationId xmlns:p14="http://schemas.microsoft.com/office/powerpoint/2010/main" val="3811509772"/>
      </p:ext>
    </p:extLst>
  </p:cSld>
  <p:clrMapOvr>
    <a:masterClrMapping/>
  </p:clrMapOvr>
  <p:timing>
    <p:tnLst>
      <p:par>
        <p:cTn id="1" dur="indefinite" restart="never" nodeType="tmRoot">
          <p:childTnLst>
            <p:video>
              <p:cMediaNode vol="80000">
                <p:cTn id="2" fill="hold" display="0">
                  <p:stCondLst>
                    <p:cond delay="indefinite"/>
                  </p:stCondLst>
                </p:cTn>
                <p:tgtEl>
                  <p:spTgt spid="4"/>
                </p:tgtEl>
              </p:cMediaNode>
            </p:video>
            <p:seq concurrent="1" nextAc="seek">
              <p:cTn id="3" restart="whenNotActive" fill="hold" evtFilter="cancelBubble" nodeType="interactiveSeq">
                <p:stCondLst>
                  <p:cond evt="onClick" delay="0">
                    <p:tgtEl>
                      <p:spTgt spid="4"/>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4EBFCDF-588D-EF4B-A254-C4382FB8C2BF}"/>
              </a:ext>
            </a:extLst>
          </p:cNvPr>
          <p:cNvPicPr>
            <a:picLocks noChangeAspect="1"/>
          </p:cNvPicPr>
          <p:nvPr/>
        </p:nvPicPr>
        <p:blipFill>
          <a:blip r:embed="rId2"/>
          <a:stretch>
            <a:fillRect/>
          </a:stretch>
        </p:blipFill>
        <p:spPr>
          <a:xfrm>
            <a:off x="0" y="-32125"/>
            <a:ext cx="12192000" cy="3805146"/>
          </a:xfrm>
          <a:prstGeom prst="rect">
            <a:avLst/>
          </a:prstGeom>
        </p:spPr>
      </p:pic>
      <p:sp>
        <p:nvSpPr>
          <p:cNvPr id="4" name="Title 1">
            <a:extLst>
              <a:ext uri="{FF2B5EF4-FFF2-40B4-BE49-F238E27FC236}">
                <a16:creationId xmlns:a16="http://schemas.microsoft.com/office/drawing/2014/main" id="{A5E080EA-E9C7-DC40-9D97-B6D9C32F55E6}"/>
              </a:ext>
            </a:extLst>
          </p:cNvPr>
          <p:cNvSpPr txBox="1">
            <a:spLocks/>
          </p:cNvSpPr>
          <p:nvPr/>
        </p:nvSpPr>
        <p:spPr>
          <a:xfrm>
            <a:off x="1511365" y="3773021"/>
            <a:ext cx="8713787" cy="561975"/>
          </a:xfr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ZA" sz="3200" b="1">
                <a:latin typeface="Goudy Old Style" panose="02020502050305020303" pitchFamily="18" charset="77"/>
              </a:rPr>
              <a:t>Shouldn’t we rather abandon the knighthood?</a:t>
            </a:r>
            <a:endParaRPr lang="en-ZA" sz="3200" b="1" dirty="0">
              <a:latin typeface="Goudy Old Style" panose="02020502050305020303" pitchFamily="18" charset="77"/>
            </a:endParaRPr>
          </a:p>
        </p:txBody>
      </p:sp>
      <p:pic>
        <p:nvPicPr>
          <p:cNvPr id="5" name="Picture 4">
            <a:extLst>
              <a:ext uri="{FF2B5EF4-FFF2-40B4-BE49-F238E27FC236}">
                <a16:creationId xmlns:a16="http://schemas.microsoft.com/office/drawing/2014/main" id="{697AE45B-683F-AC49-A7C5-CC8148BA7B72}"/>
              </a:ext>
            </a:extLst>
          </p:cNvPr>
          <p:cNvPicPr>
            <a:picLocks noChangeAspect="1"/>
          </p:cNvPicPr>
          <p:nvPr/>
        </p:nvPicPr>
        <p:blipFill>
          <a:blip r:embed="rId3"/>
          <a:stretch>
            <a:fillRect/>
          </a:stretch>
        </p:blipFill>
        <p:spPr>
          <a:xfrm>
            <a:off x="4617596" y="0"/>
            <a:ext cx="7574404" cy="6858000"/>
          </a:xfrm>
          <a:prstGeom prst="rect">
            <a:avLst/>
          </a:prstGeom>
        </p:spPr>
      </p:pic>
    </p:spTree>
    <p:extLst>
      <p:ext uri="{BB962C8B-B14F-4D97-AF65-F5344CB8AC3E}">
        <p14:creationId xmlns:p14="http://schemas.microsoft.com/office/powerpoint/2010/main" val="254990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5E080EA-E9C7-DC40-9D97-B6D9C32F55E6}"/>
              </a:ext>
            </a:extLst>
          </p:cNvPr>
          <p:cNvSpPr txBox="1">
            <a:spLocks/>
          </p:cNvSpPr>
          <p:nvPr/>
        </p:nvSpPr>
        <p:spPr>
          <a:xfrm>
            <a:off x="1485965" y="420221"/>
            <a:ext cx="8713787" cy="561975"/>
          </a:xfr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ZA" sz="3200" b="1" dirty="0">
                <a:latin typeface="Goudy Old Style" panose="02020502050305020303" pitchFamily="18" charset="77"/>
              </a:rPr>
              <a:t>But what is the problem?</a:t>
            </a:r>
          </a:p>
        </p:txBody>
      </p:sp>
      <p:sp>
        <p:nvSpPr>
          <p:cNvPr id="6" name="Rectangle 5">
            <a:extLst>
              <a:ext uri="{FF2B5EF4-FFF2-40B4-BE49-F238E27FC236}">
                <a16:creationId xmlns:a16="http://schemas.microsoft.com/office/drawing/2014/main" id="{EC0591A3-D6A8-BB4E-9977-22B30BA248BC}"/>
              </a:ext>
            </a:extLst>
          </p:cNvPr>
          <p:cNvSpPr/>
          <p:nvPr/>
        </p:nvSpPr>
        <p:spPr>
          <a:xfrm>
            <a:off x="495300" y="1485898"/>
            <a:ext cx="11696700" cy="4708981"/>
          </a:xfrm>
          <a:prstGeom prst="rect">
            <a:avLst/>
          </a:prstGeom>
        </p:spPr>
        <p:txBody>
          <a:bodyPr wrap="square">
            <a:spAutoFit/>
          </a:bodyPr>
          <a:lstStyle/>
          <a:p>
            <a:pPr>
              <a:spcBef>
                <a:spcPts val="800"/>
              </a:spcBef>
              <a:spcAft>
                <a:spcPts val="800"/>
              </a:spcAft>
              <a:buFont typeface="Arial"/>
              <a:buChar char="•"/>
            </a:pPr>
            <a:r>
              <a:rPr lang="en-US" sz="2000" dirty="0">
                <a:latin typeface="Goudy Old Style" panose="02020502050305020303" pitchFamily="18" charset="77"/>
                <a:cs typeface="Calibri"/>
              </a:rPr>
              <a:t>  Steinmetz (1892): Ratio of active to apparent power decrease when waveform becomes more distorted such as electric arc (lighting application).</a:t>
            </a:r>
          </a:p>
          <a:p>
            <a:pPr>
              <a:spcBef>
                <a:spcPts val="800"/>
              </a:spcBef>
              <a:spcAft>
                <a:spcPts val="800"/>
              </a:spcAft>
              <a:buFont typeface="Arial"/>
              <a:buChar char="•"/>
            </a:pPr>
            <a:r>
              <a:rPr lang="en-ZA" sz="2000" dirty="0">
                <a:latin typeface="Goudy Old Style" panose="02020502050305020303" pitchFamily="18" charset="77"/>
                <a:cs typeface="Calibri"/>
              </a:rPr>
              <a:t> Impact of distortion and unbalance new phenomena</a:t>
            </a:r>
          </a:p>
          <a:p>
            <a:pPr>
              <a:spcBef>
                <a:spcPts val="800"/>
              </a:spcBef>
              <a:spcAft>
                <a:spcPts val="800"/>
              </a:spcAft>
              <a:buFont typeface="Arial"/>
              <a:buChar char="•"/>
            </a:pPr>
            <a:r>
              <a:rPr lang="en-ZA" sz="2000" dirty="0">
                <a:latin typeface="Goudy Old Style" panose="02020502050305020303" pitchFamily="18" charset="77"/>
                <a:cs typeface="Calibri"/>
              </a:rPr>
              <a:t>  Power factor reduction a concern -</a:t>
            </a:r>
          </a:p>
          <a:p>
            <a:pPr>
              <a:spcBef>
                <a:spcPts val="800"/>
              </a:spcBef>
              <a:spcAft>
                <a:spcPts val="800"/>
              </a:spcAft>
              <a:buFont typeface="Arial"/>
              <a:buChar char="•"/>
            </a:pPr>
            <a:r>
              <a:rPr lang="en-ZA" sz="2000" b="1" dirty="0">
                <a:latin typeface="Goudy Old Style" panose="02020502050305020303" pitchFamily="18" charset="77"/>
                <a:cs typeface="Calibri"/>
              </a:rPr>
              <a:t> Unbalance in loading, asymmetry in supply voltages</a:t>
            </a:r>
            <a:r>
              <a:rPr lang="en-ZA" sz="2000" dirty="0">
                <a:latin typeface="Goudy Old Style" panose="02020502050305020303" pitchFamily="18" charset="77"/>
                <a:cs typeface="Calibri"/>
              </a:rPr>
              <a:t>, AND </a:t>
            </a:r>
            <a:r>
              <a:rPr lang="en-ZA" sz="2000" b="1" dirty="0">
                <a:latin typeface="Goudy Old Style" panose="02020502050305020303" pitchFamily="18" charset="77"/>
                <a:cs typeface="Calibri"/>
              </a:rPr>
              <a:t>distortion in voltage</a:t>
            </a:r>
            <a:r>
              <a:rPr lang="en-ZA" sz="2000" dirty="0">
                <a:latin typeface="Goudy Old Style" panose="02020502050305020303" pitchFamily="18" charset="77"/>
                <a:cs typeface="Calibri"/>
              </a:rPr>
              <a:t> and/or </a:t>
            </a:r>
            <a:r>
              <a:rPr lang="en-ZA" sz="2000" b="1" dirty="0">
                <a:latin typeface="Goudy Old Style" panose="02020502050305020303" pitchFamily="18" charset="77"/>
                <a:cs typeface="Calibri"/>
              </a:rPr>
              <a:t>current </a:t>
            </a:r>
            <a:r>
              <a:rPr lang="en-ZA" sz="2000" dirty="0">
                <a:latin typeface="Goudy Old Style" panose="02020502050305020303" pitchFamily="18" charset="77"/>
                <a:cs typeface="Calibri"/>
              </a:rPr>
              <a:t>contributes to the degradation of power factor (the </a:t>
            </a:r>
            <a:r>
              <a:rPr lang="en-ZA" sz="2000" dirty="0" err="1">
                <a:latin typeface="Goudy Old Style" panose="02020502050305020303" pitchFamily="18" charset="77"/>
                <a:cs typeface="Calibri"/>
              </a:rPr>
              <a:t>effiency</a:t>
            </a:r>
            <a:r>
              <a:rPr lang="en-ZA" sz="2000" dirty="0">
                <a:latin typeface="Goudy Old Style" panose="02020502050305020303" pitchFamily="18" charset="77"/>
                <a:cs typeface="Calibri"/>
              </a:rPr>
              <a:t> in the transfer of real energy)</a:t>
            </a:r>
          </a:p>
          <a:p>
            <a:pPr>
              <a:spcBef>
                <a:spcPts val="800"/>
              </a:spcBef>
              <a:spcAft>
                <a:spcPts val="800"/>
              </a:spcAft>
              <a:buFont typeface="Arial"/>
              <a:buChar char="•"/>
            </a:pPr>
            <a:r>
              <a:rPr lang="en-ZA" sz="2000" dirty="0">
                <a:latin typeface="Goudy Old Style" panose="02020502050305020303" pitchFamily="18" charset="77"/>
                <a:cs typeface="Calibri"/>
              </a:rPr>
              <a:t>  Classical power theory can only deal with perfectly sinusoidal voltages, perfectly symmetrical between phases and perfectly linear loads that withdraw perfectly balanced currents</a:t>
            </a:r>
          </a:p>
          <a:p>
            <a:pPr>
              <a:spcBef>
                <a:spcPts val="800"/>
              </a:spcBef>
              <a:spcAft>
                <a:spcPts val="800"/>
              </a:spcAft>
              <a:buFont typeface="Arial"/>
              <a:buChar char="•"/>
            </a:pPr>
            <a:r>
              <a:rPr lang="en-ZA" sz="2000" dirty="0">
                <a:latin typeface="Goudy Old Style" panose="02020502050305020303" pitchFamily="18" charset="77"/>
                <a:cs typeface="Calibri"/>
              </a:rPr>
              <a:t> </a:t>
            </a:r>
            <a:r>
              <a:rPr lang="en-ZA" sz="2000" dirty="0" err="1">
                <a:latin typeface="Goudy Old Style" panose="02020502050305020303" pitchFamily="18" charset="77"/>
                <a:cs typeface="Calibri"/>
              </a:rPr>
              <a:t>Budeanu</a:t>
            </a:r>
            <a:r>
              <a:rPr lang="en-ZA" sz="2000" dirty="0">
                <a:latin typeface="Goudy Old Style" panose="02020502050305020303" pitchFamily="18" charset="77"/>
                <a:cs typeface="Calibri"/>
              </a:rPr>
              <a:t> (1927) described </a:t>
            </a:r>
            <a:r>
              <a:rPr lang="en-ZA" sz="2000" i="1" dirty="0">
                <a:latin typeface="Goudy Old Style" panose="02020502050305020303" pitchFamily="18" charset="77"/>
                <a:cs typeface="Calibri"/>
              </a:rPr>
              <a:t>S</a:t>
            </a:r>
            <a:r>
              <a:rPr lang="en-ZA" sz="2000" i="1" baseline="30000" dirty="0">
                <a:latin typeface="Goudy Old Style" panose="02020502050305020303" pitchFamily="18" charset="77"/>
                <a:cs typeface="Calibri"/>
              </a:rPr>
              <a:t>2 </a:t>
            </a:r>
            <a:r>
              <a:rPr lang="en-ZA" sz="2000" i="1" dirty="0">
                <a:latin typeface="Goudy Old Style" panose="02020502050305020303" pitchFamily="18" charset="77"/>
                <a:cs typeface="Calibri"/>
              </a:rPr>
              <a:t>&gt; P</a:t>
            </a:r>
            <a:r>
              <a:rPr lang="en-ZA" sz="2000" i="1" baseline="30000" dirty="0">
                <a:latin typeface="Goudy Old Style" panose="02020502050305020303" pitchFamily="18" charset="77"/>
                <a:cs typeface="Calibri"/>
              </a:rPr>
              <a:t>2</a:t>
            </a:r>
            <a:r>
              <a:rPr lang="en-ZA" sz="2000" i="1" dirty="0">
                <a:latin typeface="Goudy Old Style" panose="02020502050305020303" pitchFamily="18" charset="77"/>
                <a:cs typeface="Calibri"/>
              </a:rPr>
              <a:t>+Q</a:t>
            </a:r>
            <a:r>
              <a:rPr lang="en-ZA" sz="2000" i="1" baseline="30000" dirty="0">
                <a:latin typeface="Goudy Old Style" panose="02020502050305020303" pitchFamily="18" charset="77"/>
                <a:cs typeface="Calibri"/>
              </a:rPr>
              <a:t>2</a:t>
            </a:r>
            <a:r>
              <a:rPr lang="en-ZA" sz="2000" dirty="0">
                <a:latin typeface="Goudy Old Style" panose="02020502050305020303" pitchFamily="18" charset="77"/>
                <a:cs typeface="Calibri"/>
              </a:rPr>
              <a:t> when waveforms are non-sinusoidal</a:t>
            </a:r>
          </a:p>
          <a:p>
            <a:pPr>
              <a:spcBef>
                <a:spcPts val="800"/>
              </a:spcBef>
              <a:spcAft>
                <a:spcPts val="800"/>
              </a:spcAft>
              <a:buFont typeface="Wingdings" pitchFamily="2" charset="2"/>
              <a:buChar char="Ø"/>
            </a:pPr>
            <a:r>
              <a:rPr lang="en-ZA" sz="2000" dirty="0">
                <a:latin typeface="Goudy Old Style" panose="02020502050305020303" pitchFamily="18" charset="77"/>
                <a:cs typeface="Calibri"/>
              </a:rPr>
              <a:t> IEEE-1459-2010 attempted to further practical formulations universally acceptable for engineers to deal with modern power systems</a:t>
            </a:r>
          </a:p>
        </p:txBody>
      </p:sp>
    </p:spTree>
    <p:extLst>
      <p:ext uri="{BB962C8B-B14F-4D97-AF65-F5344CB8AC3E}">
        <p14:creationId xmlns:p14="http://schemas.microsoft.com/office/powerpoint/2010/main" val="3175078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 calcmode="lin" valueType="num">
                                      <p:cBhvr additive="base">
                                        <p:cTn id="3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Historical overview</a:t>
            </a:r>
          </a:p>
        </p:txBody>
      </p:sp>
      <p:graphicFrame>
        <p:nvGraphicFramePr>
          <p:cNvPr id="629762" name="Object 2"/>
          <p:cNvGraphicFramePr>
            <a:graphicFrameLocks noChangeAspect="1"/>
          </p:cNvGraphicFramePr>
          <p:nvPr>
            <p:extLst>
              <p:ext uri="{D42A27DB-BD31-4B8C-83A1-F6EECF244321}">
                <p14:modId xmlns:p14="http://schemas.microsoft.com/office/powerpoint/2010/main" val="401023078"/>
              </p:ext>
            </p:extLst>
          </p:nvPr>
        </p:nvGraphicFramePr>
        <p:xfrm>
          <a:off x="1907382" y="1271589"/>
          <a:ext cx="7643813" cy="5523399"/>
        </p:xfrm>
        <a:graphic>
          <a:graphicData uri="http://schemas.openxmlformats.org/presentationml/2006/ole">
            <mc:AlternateContent xmlns:mc="http://schemas.openxmlformats.org/markup-compatibility/2006">
              <mc:Choice xmlns:v="urn:schemas-microsoft-com:vml" Requires="v">
                <p:oleObj spid="_x0000_s7183" name="Document" r:id="rId4" imgW="5969000" imgH="4318000" progId="Word.Document.12">
                  <p:embed/>
                </p:oleObj>
              </mc:Choice>
              <mc:Fallback>
                <p:oleObj name="Document" r:id="rId4" imgW="5969000" imgH="4318000" progId="Word.Document.12">
                  <p:embed/>
                  <p:pic>
                    <p:nvPicPr>
                      <p:cNvPr id="629762"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7382" y="1271589"/>
                        <a:ext cx="7643813" cy="552339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Picture 13.png"/>
          <p:cNvPicPr>
            <a:picLocks noChangeAspect="1"/>
          </p:cNvPicPr>
          <p:nvPr/>
        </p:nvPicPr>
        <p:blipFill>
          <a:blip r:embed="rId4"/>
          <a:srcRect l="1557" t="6110" r="3606" b="391"/>
          <a:stretch>
            <a:fillRect/>
          </a:stretch>
        </p:blipFill>
        <p:spPr>
          <a:xfrm>
            <a:off x="3238914" y="3928950"/>
            <a:ext cx="3785780" cy="2929074"/>
          </a:xfrm>
          <a:prstGeom prst="rect">
            <a:avLst/>
          </a:prstGeom>
        </p:spPr>
      </p:pic>
      <p:sp>
        <p:nvSpPr>
          <p:cNvPr id="2" name="Title 1"/>
          <p:cNvSpPr>
            <a:spLocks noGrp="1"/>
          </p:cNvSpPr>
          <p:nvPr>
            <p:ph type="title"/>
          </p:nvPr>
        </p:nvSpPr>
        <p:spPr>
          <a:xfrm>
            <a:off x="1703420" y="142853"/>
            <a:ext cx="8964612" cy="561975"/>
          </a:xfrm>
        </p:spPr>
        <p:txBody>
          <a:bodyPr/>
          <a:lstStyle/>
          <a:p>
            <a:r>
              <a:rPr lang="en-ZA" sz="2800" dirty="0"/>
              <a:t>Effective values: nonsinusoidal waveform conditions (1)</a:t>
            </a:r>
          </a:p>
        </p:txBody>
      </p:sp>
      <p:sp>
        <p:nvSpPr>
          <p:cNvPr id="4" name="Rectangle 3"/>
          <p:cNvSpPr/>
          <p:nvPr/>
        </p:nvSpPr>
        <p:spPr>
          <a:xfrm>
            <a:off x="1809752" y="1973042"/>
            <a:ext cx="8929718" cy="646331"/>
          </a:xfrm>
          <a:prstGeom prst="rect">
            <a:avLst/>
          </a:prstGeom>
        </p:spPr>
        <p:txBody>
          <a:bodyPr wrap="square">
            <a:spAutoFit/>
          </a:bodyPr>
          <a:lstStyle/>
          <a:p>
            <a:pPr>
              <a:spcBef>
                <a:spcPts val="600"/>
              </a:spcBef>
              <a:buFont typeface="Arial"/>
              <a:buChar char="•"/>
            </a:pPr>
            <a:r>
              <a:rPr lang="en-ZA" dirty="0">
                <a:latin typeface="Calibri"/>
                <a:cs typeface="Calibri"/>
              </a:rPr>
              <a:t> A non-sinusoidal, single-phase, time-dependent voltage </a:t>
            </a:r>
            <a:r>
              <a:rPr lang="en-ZA" i="1" dirty="0">
                <a:latin typeface="Calibri"/>
                <a:cs typeface="Calibri"/>
              </a:rPr>
              <a:t>v</a:t>
            </a:r>
            <a:r>
              <a:rPr lang="en-ZA" dirty="0">
                <a:latin typeface="Calibri"/>
                <a:cs typeface="Calibri"/>
              </a:rPr>
              <a:t>(</a:t>
            </a:r>
            <a:r>
              <a:rPr lang="en-ZA" i="1" dirty="0">
                <a:latin typeface="Calibri"/>
                <a:cs typeface="Calibri"/>
              </a:rPr>
              <a:t>t</a:t>
            </a:r>
            <a:r>
              <a:rPr lang="en-ZA" dirty="0">
                <a:latin typeface="Calibri"/>
                <a:cs typeface="Calibri"/>
              </a:rPr>
              <a:t>)</a:t>
            </a:r>
            <a:r>
              <a:rPr lang="en-ZA" baseline="-25000" dirty="0">
                <a:latin typeface="Calibri"/>
                <a:cs typeface="Calibri"/>
              </a:rPr>
              <a:t>1</a:t>
            </a:r>
            <a:r>
              <a:rPr lang="en-ZA" baseline="-25000" dirty="0">
                <a:latin typeface="Calibri"/>
                <a:ea typeface="Lucida Grande"/>
                <a:cs typeface="Calibri"/>
              </a:rPr>
              <a:t>ϕ</a:t>
            </a:r>
            <a:r>
              <a:rPr lang="en-ZA" dirty="0">
                <a:latin typeface="Calibri"/>
                <a:cs typeface="Calibri"/>
              </a:rPr>
              <a:t>with fixed and repetitive period </a:t>
            </a:r>
            <a:r>
              <a:rPr lang="en-ZA" i="1" dirty="0">
                <a:latin typeface="Calibri"/>
                <a:cs typeface="Calibri"/>
              </a:rPr>
              <a:t>T</a:t>
            </a:r>
            <a:r>
              <a:rPr lang="en-ZA" dirty="0">
                <a:latin typeface="Calibri"/>
                <a:cs typeface="Calibri"/>
              </a:rPr>
              <a:t> is applied to a load - represented as a finite series of harmonic components: </a:t>
            </a:r>
            <a:r>
              <a:rPr lang="en-ZA" i="1" dirty="0">
                <a:latin typeface="Calibri"/>
                <a:cs typeface="Calibri"/>
              </a:rPr>
              <a:t>h</a:t>
            </a:r>
            <a:r>
              <a:rPr lang="en-ZA" dirty="0">
                <a:latin typeface="Calibri"/>
                <a:cs typeface="Calibri"/>
              </a:rPr>
              <a:t>=1, 5, 7</a:t>
            </a:r>
          </a:p>
        </p:txBody>
      </p:sp>
      <p:sp>
        <p:nvSpPr>
          <p:cNvPr id="6" name="Rectangle 5"/>
          <p:cNvSpPr/>
          <p:nvPr/>
        </p:nvSpPr>
        <p:spPr>
          <a:xfrm>
            <a:off x="1809752" y="2678668"/>
            <a:ext cx="8637588" cy="369332"/>
          </a:xfrm>
          <a:prstGeom prst="rect">
            <a:avLst/>
          </a:prstGeom>
        </p:spPr>
        <p:txBody>
          <a:bodyPr wrap="square">
            <a:spAutoFit/>
          </a:bodyPr>
          <a:lstStyle/>
          <a:p>
            <a:pPr>
              <a:buFont typeface="Arial"/>
              <a:buChar char="•"/>
            </a:pPr>
            <a:r>
              <a:rPr lang="en-ZA" dirty="0">
                <a:latin typeface="Calibri"/>
                <a:cs typeface="Calibri"/>
              </a:rPr>
              <a:t> Single phase distortion component of </a:t>
            </a:r>
            <a:r>
              <a:rPr lang="en-ZA" i="1" dirty="0">
                <a:latin typeface="Calibri"/>
                <a:cs typeface="Calibri"/>
              </a:rPr>
              <a:t>v</a:t>
            </a:r>
            <a:r>
              <a:rPr lang="en-ZA" dirty="0">
                <a:latin typeface="Calibri"/>
                <a:cs typeface="Calibri"/>
              </a:rPr>
              <a:t>(</a:t>
            </a:r>
            <a:r>
              <a:rPr lang="en-ZA" i="1" dirty="0">
                <a:latin typeface="Calibri"/>
                <a:cs typeface="Calibri"/>
              </a:rPr>
              <a:t>t</a:t>
            </a:r>
            <a:r>
              <a:rPr lang="en-ZA" dirty="0">
                <a:latin typeface="Calibri"/>
                <a:cs typeface="Calibri"/>
              </a:rPr>
              <a:t>)</a:t>
            </a:r>
            <a:r>
              <a:rPr lang="en-ZA" baseline="-25000" dirty="0">
                <a:latin typeface="Calibri"/>
                <a:cs typeface="Calibri"/>
              </a:rPr>
              <a:t>1</a:t>
            </a:r>
            <a:r>
              <a:rPr lang="en-ZA" baseline="-25000" dirty="0">
                <a:latin typeface="Calibri"/>
                <a:ea typeface="Lucida Grande"/>
                <a:cs typeface="Calibri"/>
              </a:rPr>
              <a:t>ϕ</a:t>
            </a:r>
            <a:r>
              <a:rPr lang="en-ZA" dirty="0">
                <a:latin typeface="Calibri"/>
                <a:cs typeface="Calibri"/>
              </a:rPr>
              <a:t> can be isolated as </a:t>
            </a:r>
            <a:r>
              <a:rPr lang="en-ZA" i="1" dirty="0">
                <a:latin typeface="Calibri"/>
                <a:cs typeface="Calibri"/>
              </a:rPr>
              <a:t>v</a:t>
            </a:r>
            <a:r>
              <a:rPr lang="en-ZA" baseline="-25000" dirty="0">
                <a:latin typeface="Calibri"/>
                <a:cs typeface="Calibri"/>
              </a:rPr>
              <a:t>H</a:t>
            </a:r>
            <a:r>
              <a:rPr lang="en-ZA" dirty="0">
                <a:latin typeface="Calibri"/>
                <a:cs typeface="Calibri"/>
              </a:rPr>
              <a:t>(</a:t>
            </a:r>
            <a:r>
              <a:rPr lang="en-ZA" i="1" dirty="0">
                <a:latin typeface="Calibri"/>
                <a:cs typeface="Calibri"/>
              </a:rPr>
              <a:t>t</a:t>
            </a:r>
            <a:r>
              <a:rPr lang="en-ZA" dirty="0">
                <a:latin typeface="Calibri"/>
                <a:cs typeface="Calibri"/>
              </a:rPr>
              <a:t>)</a:t>
            </a:r>
            <a:r>
              <a:rPr lang="en-ZA" baseline="-25000" dirty="0">
                <a:latin typeface="Calibri"/>
                <a:cs typeface="Calibri"/>
              </a:rPr>
              <a:t>1</a:t>
            </a:r>
            <a:r>
              <a:rPr lang="en-ZA" baseline="-25000" dirty="0">
                <a:latin typeface="Calibri"/>
                <a:ea typeface="Lucida Grande"/>
                <a:cs typeface="Calibri"/>
              </a:rPr>
              <a:t>ϕ</a:t>
            </a:r>
            <a:r>
              <a:rPr lang="en-ZA" dirty="0">
                <a:latin typeface="Calibri"/>
                <a:cs typeface="Calibri"/>
              </a:rPr>
              <a:t>:</a:t>
            </a:r>
          </a:p>
        </p:txBody>
      </p:sp>
      <p:pic>
        <p:nvPicPr>
          <p:cNvPr id="13" name="Picture 12" descr="Picture 14.png"/>
          <p:cNvPicPr>
            <a:picLocks noChangeAspect="1"/>
          </p:cNvPicPr>
          <p:nvPr/>
        </p:nvPicPr>
        <p:blipFill>
          <a:blip r:embed="rId5"/>
          <a:srcRect t="6060" r="7637"/>
          <a:stretch>
            <a:fillRect/>
          </a:stretch>
        </p:blipFill>
        <p:spPr>
          <a:xfrm>
            <a:off x="3167042" y="3928950"/>
            <a:ext cx="3857652" cy="2929074"/>
          </a:xfrm>
          <a:prstGeom prst="rect">
            <a:avLst/>
          </a:prstGeom>
        </p:spPr>
      </p:pic>
      <p:sp>
        <p:nvSpPr>
          <p:cNvPr id="10" name="Rectangle 9"/>
          <p:cNvSpPr/>
          <p:nvPr/>
        </p:nvSpPr>
        <p:spPr>
          <a:xfrm>
            <a:off x="1809752" y="838200"/>
            <a:ext cx="8929718" cy="1077218"/>
          </a:xfrm>
          <a:prstGeom prst="rect">
            <a:avLst/>
          </a:prstGeom>
        </p:spPr>
        <p:txBody>
          <a:bodyPr wrap="square">
            <a:spAutoFit/>
          </a:bodyPr>
          <a:lstStyle/>
          <a:p>
            <a:pPr>
              <a:spcBef>
                <a:spcPts val="600"/>
              </a:spcBef>
              <a:buFont typeface="Arial"/>
              <a:buChar char="•"/>
            </a:pPr>
            <a:r>
              <a:rPr lang="en-US" dirty="0">
                <a:latin typeface="Calibri"/>
                <a:cs typeface="Calibri"/>
              </a:rPr>
              <a:t> The IEEE 1459-2000 document further practical guidelines on power definitions</a:t>
            </a:r>
          </a:p>
          <a:p>
            <a:pPr>
              <a:spcBef>
                <a:spcPts val="600"/>
              </a:spcBef>
              <a:buFont typeface="Arial"/>
              <a:buChar char="•"/>
            </a:pPr>
            <a:r>
              <a:rPr lang="en-US" dirty="0">
                <a:latin typeface="Calibri"/>
                <a:cs typeface="Calibri"/>
              </a:rPr>
              <a:t>The time-domain or the frequency domain can be used for power definitions</a:t>
            </a:r>
          </a:p>
          <a:p>
            <a:pPr>
              <a:spcBef>
                <a:spcPts val="600"/>
              </a:spcBef>
              <a:buFont typeface="Arial"/>
              <a:buChar char="•"/>
            </a:pPr>
            <a:r>
              <a:rPr lang="en-US" dirty="0">
                <a:latin typeface="Calibri"/>
                <a:cs typeface="Calibri"/>
              </a:rPr>
              <a:t> Focus will be on frequency domain power definitions in this presentation</a:t>
            </a:r>
          </a:p>
        </p:txBody>
      </p:sp>
      <p:graphicFrame>
        <p:nvGraphicFramePr>
          <p:cNvPr id="630786" name="Object 2"/>
          <p:cNvGraphicFramePr>
            <a:graphicFrameLocks noChangeAspect="1"/>
          </p:cNvGraphicFramePr>
          <p:nvPr/>
        </p:nvGraphicFramePr>
        <p:xfrm>
          <a:off x="2124094" y="3113088"/>
          <a:ext cx="7059612" cy="773113"/>
        </p:xfrm>
        <a:graphic>
          <a:graphicData uri="http://schemas.openxmlformats.org/presentationml/2006/ole">
            <mc:AlternateContent xmlns:mc="http://schemas.openxmlformats.org/markup-compatibility/2006">
              <mc:Choice xmlns:v="urn:schemas-microsoft-com:vml" Requires="v">
                <p:oleObj spid="_x0000_s8219" name="Equation" r:id="rId6" imgW="3987720" imgH="393480" progId="Equation.DSMT4">
                  <p:embed/>
                </p:oleObj>
              </mc:Choice>
              <mc:Fallback>
                <p:oleObj name="Equation" r:id="rId6" imgW="3987720" imgH="393480" progId="Equation.DSMT4">
                  <p:embed/>
                  <p:pic>
                    <p:nvPicPr>
                      <p:cNvPr id="630786"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24094" y="3113088"/>
                        <a:ext cx="7059612" cy="7731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630788" name="Object 4"/>
          <p:cNvGraphicFramePr>
            <a:graphicFrameLocks noChangeAspect="1"/>
          </p:cNvGraphicFramePr>
          <p:nvPr/>
        </p:nvGraphicFramePr>
        <p:xfrm>
          <a:off x="2806700" y="3055938"/>
          <a:ext cx="6718300" cy="830263"/>
        </p:xfrm>
        <a:graphic>
          <a:graphicData uri="http://schemas.openxmlformats.org/presentationml/2006/ole">
            <mc:AlternateContent xmlns:mc="http://schemas.openxmlformats.org/markup-compatibility/2006">
              <mc:Choice xmlns:v="urn:schemas-microsoft-com:vml" Requires="v">
                <p:oleObj spid="_x0000_s8220" name="Equation" r:id="rId8" imgW="3746500" imgH="419100" progId="Equation.DSMT4">
                  <p:embed/>
                </p:oleObj>
              </mc:Choice>
              <mc:Fallback>
                <p:oleObj name="Equation" r:id="rId8" imgW="3746500" imgH="419100" progId="Equation.DSMT4">
                  <p:embed/>
                  <p:pic>
                    <p:nvPicPr>
                      <p:cNvPr id="630788"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06700" y="3055938"/>
                        <a:ext cx="6718300" cy="8302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anim calcmode="lin" valueType="num">
                                      <p:cBhvr additive="base">
                                        <p:cTn id="1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 calcmode="lin" valueType="num">
                                      <p:cBhvr additive="base">
                                        <p:cTn id="17"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additive="base">
                                        <p:cTn id="2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8" presetClass="entr" presetSubtype="12" fill="hold" nodeType="clickEffect">
                                  <p:stCondLst>
                                    <p:cond delay="0"/>
                                  </p:stCondLst>
                                  <p:childTnLst>
                                    <p:set>
                                      <p:cBhvr>
                                        <p:cTn id="28" dur="1" fill="hold">
                                          <p:stCondLst>
                                            <p:cond delay="0"/>
                                          </p:stCondLst>
                                        </p:cTn>
                                        <p:tgtEl>
                                          <p:spTgt spid="630786"/>
                                        </p:tgtEl>
                                        <p:attrNameLst>
                                          <p:attrName>style.visibility</p:attrName>
                                        </p:attrNameLst>
                                      </p:cBhvr>
                                      <p:to>
                                        <p:strVal val="visible"/>
                                      </p:to>
                                    </p:set>
                                    <p:animEffect transition="in" filter="strips(downLeft)">
                                      <p:cBhvr>
                                        <p:cTn id="29" dur="500"/>
                                        <p:tgtEl>
                                          <p:spTgt spid="630786"/>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ssolv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ppt_x"/>
                                          </p:val>
                                        </p:tav>
                                        <p:tav tm="100000">
                                          <p:val>
                                            <p:strVal val="#ppt_x"/>
                                          </p:val>
                                        </p:tav>
                                      </p:tavLst>
                                    </p:anim>
                                    <p:anim calcmode="lin" valueType="num">
                                      <p:cBhvr additive="base">
                                        <p:cTn id="40" dur="500" fill="hold"/>
                                        <p:tgtEl>
                                          <p:spTgt spid="6"/>
                                        </p:tgtEl>
                                        <p:attrNameLst>
                                          <p:attrName>ppt_y</p:attrName>
                                        </p:attrNameLst>
                                      </p:cBhvr>
                                      <p:tavLst>
                                        <p:tav tm="0">
                                          <p:val>
                                            <p:strVal val="1+#ppt_h/2"/>
                                          </p:val>
                                        </p:tav>
                                        <p:tav tm="100000">
                                          <p:val>
                                            <p:strVal val="#ppt_y"/>
                                          </p:val>
                                        </p:tav>
                                      </p:tavLst>
                                    </p:anim>
                                  </p:childTnLst>
                                </p:cTn>
                              </p:par>
                              <p:par>
                                <p:cTn id="41" presetID="9" presetClass="exit" presetSubtype="0" fill="hold" nodeType="withEffect">
                                  <p:stCondLst>
                                    <p:cond delay="0"/>
                                  </p:stCondLst>
                                  <p:childTnLst>
                                    <p:animEffect transition="out" filter="dissolve">
                                      <p:cBhvr>
                                        <p:cTn id="42" dur="500"/>
                                        <p:tgtEl>
                                          <p:spTgt spid="12"/>
                                        </p:tgtEl>
                                      </p:cBhvr>
                                    </p:animEffect>
                                    <p:set>
                                      <p:cBhvr>
                                        <p:cTn id="43" dur="1" fill="hold">
                                          <p:stCondLst>
                                            <p:cond delay="499"/>
                                          </p:stCondLst>
                                        </p:cTn>
                                        <p:tgtEl>
                                          <p:spTgt spid="12"/>
                                        </p:tgtEl>
                                        <p:attrNameLst>
                                          <p:attrName>style.visibility</p:attrName>
                                        </p:attrNameLst>
                                      </p:cBhvr>
                                      <p:to>
                                        <p:strVal val="hidden"/>
                                      </p:to>
                                    </p:set>
                                  </p:childTnLst>
                                </p:cTn>
                              </p:par>
                              <p:par>
                                <p:cTn id="44" presetID="9" presetClass="exit" presetSubtype="0" fill="hold" nodeType="withEffect">
                                  <p:stCondLst>
                                    <p:cond delay="0"/>
                                  </p:stCondLst>
                                  <p:childTnLst>
                                    <p:animEffect transition="out" filter="dissolve">
                                      <p:cBhvr>
                                        <p:cTn id="45" dur="500"/>
                                        <p:tgtEl>
                                          <p:spTgt spid="630786"/>
                                        </p:tgtEl>
                                      </p:cBhvr>
                                    </p:animEffect>
                                    <p:set>
                                      <p:cBhvr>
                                        <p:cTn id="46" dur="1" fill="hold">
                                          <p:stCondLst>
                                            <p:cond delay="499"/>
                                          </p:stCondLst>
                                        </p:cTn>
                                        <p:tgtEl>
                                          <p:spTgt spid="630786"/>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8" presetClass="entr" presetSubtype="12" fill="hold" nodeType="clickEffect">
                                  <p:stCondLst>
                                    <p:cond delay="0"/>
                                  </p:stCondLst>
                                  <p:childTnLst>
                                    <p:set>
                                      <p:cBhvr>
                                        <p:cTn id="50" dur="1" fill="hold">
                                          <p:stCondLst>
                                            <p:cond delay="0"/>
                                          </p:stCondLst>
                                        </p:cTn>
                                        <p:tgtEl>
                                          <p:spTgt spid="630788"/>
                                        </p:tgtEl>
                                        <p:attrNameLst>
                                          <p:attrName>style.visibility</p:attrName>
                                        </p:attrNameLst>
                                      </p:cBhvr>
                                      <p:to>
                                        <p:strVal val="visible"/>
                                      </p:to>
                                    </p:set>
                                    <p:animEffect transition="in" filter="strips(downLeft)">
                                      <p:cBhvr>
                                        <p:cTn id="51" dur="500"/>
                                        <p:tgtEl>
                                          <p:spTgt spid="630788"/>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nodeType="click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dissolve">
                                      <p:cBhvr>
                                        <p:cTn id="5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F2ADBC4-E987-7046-B9AA-2F3311E522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7152" y="6486144"/>
            <a:ext cx="996685" cy="323088"/>
          </a:xfrm>
          <a:prstGeom prst="rect">
            <a:avLst/>
          </a:prstGeom>
        </p:spPr>
      </p:pic>
      <p:sp>
        <p:nvSpPr>
          <p:cNvPr id="6" name="TextBox 5">
            <a:extLst>
              <a:ext uri="{FF2B5EF4-FFF2-40B4-BE49-F238E27FC236}">
                <a16:creationId xmlns:a16="http://schemas.microsoft.com/office/drawing/2014/main" id="{CABDB6A8-A2E5-FC43-A9CF-419B037FA84C}"/>
              </a:ext>
            </a:extLst>
          </p:cNvPr>
          <p:cNvSpPr txBox="1"/>
          <p:nvPr/>
        </p:nvSpPr>
        <p:spPr>
          <a:xfrm>
            <a:off x="3858768" y="353568"/>
            <a:ext cx="184731" cy="369332"/>
          </a:xfrm>
          <a:prstGeom prst="rect">
            <a:avLst/>
          </a:prstGeom>
          <a:noFill/>
        </p:spPr>
        <p:txBody>
          <a:bodyPr wrap="none" rtlCol="0">
            <a:spAutoFit/>
          </a:bodyPr>
          <a:lstStyle/>
          <a:p>
            <a:endParaRPr lang="en-US" dirty="0">
              <a:latin typeface="Goudy Old Style Regular"/>
            </a:endParaRPr>
          </a:p>
        </p:txBody>
      </p:sp>
      <p:sp>
        <p:nvSpPr>
          <p:cNvPr id="9" name="TextBox 8">
            <a:extLst>
              <a:ext uri="{FF2B5EF4-FFF2-40B4-BE49-F238E27FC236}">
                <a16:creationId xmlns:a16="http://schemas.microsoft.com/office/drawing/2014/main" id="{4CCCD040-3BD2-A94C-AA50-0445ADA5CD80}"/>
              </a:ext>
            </a:extLst>
          </p:cNvPr>
          <p:cNvSpPr txBox="1"/>
          <p:nvPr/>
        </p:nvSpPr>
        <p:spPr>
          <a:xfrm>
            <a:off x="4672013" y="206002"/>
            <a:ext cx="1934504" cy="646331"/>
          </a:xfrm>
          <a:prstGeom prst="rect">
            <a:avLst/>
          </a:prstGeom>
          <a:noFill/>
        </p:spPr>
        <p:txBody>
          <a:bodyPr wrap="none" rtlCol="0">
            <a:spAutoFit/>
          </a:bodyPr>
          <a:lstStyle/>
          <a:p>
            <a:r>
              <a:rPr lang="en-US" sz="3600" dirty="0">
                <a:latin typeface="Goudy Old Style Regular"/>
              </a:rPr>
              <a:t>Contents</a:t>
            </a:r>
          </a:p>
        </p:txBody>
      </p:sp>
      <p:sp>
        <p:nvSpPr>
          <p:cNvPr id="14" name="TextBox 13">
            <a:extLst>
              <a:ext uri="{FF2B5EF4-FFF2-40B4-BE49-F238E27FC236}">
                <a16:creationId xmlns:a16="http://schemas.microsoft.com/office/drawing/2014/main" id="{F2B8AD7E-AF4D-CF45-A345-C10751FC1AD8}"/>
              </a:ext>
            </a:extLst>
          </p:cNvPr>
          <p:cNvSpPr txBox="1"/>
          <p:nvPr/>
        </p:nvSpPr>
        <p:spPr>
          <a:xfrm>
            <a:off x="1263192" y="1309255"/>
            <a:ext cx="8752145" cy="3077766"/>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sz="2400" dirty="0">
                <a:latin typeface="Goudy Old Style Regular"/>
              </a:rPr>
              <a:t>Finding current: What did Maxwell miss?</a:t>
            </a:r>
          </a:p>
          <a:p>
            <a:pPr marL="285750" indent="-285750">
              <a:spcBef>
                <a:spcPts val="600"/>
              </a:spcBef>
              <a:spcAft>
                <a:spcPts val="600"/>
              </a:spcAft>
              <a:buFont typeface="Arial" panose="020B0604020202020204" pitchFamily="34" charset="0"/>
              <a:buChar char="•"/>
            </a:pPr>
            <a:r>
              <a:rPr lang="en-US" sz="2400" dirty="0">
                <a:latin typeface="Goudy Old Style Regular"/>
              </a:rPr>
              <a:t>Why the Polish knight wanted to climb another mountain…</a:t>
            </a:r>
          </a:p>
          <a:p>
            <a:pPr marL="285750" indent="-285750">
              <a:spcBef>
                <a:spcPts val="600"/>
              </a:spcBef>
              <a:spcAft>
                <a:spcPts val="600"/>
              </a:spcAft>
              <a:buFont typeface="Arial" panose="020B0604020202020204" pitchFamily="34" charset="0"/>
              <a:buChar char="•"/>
            </a:pPr>
            <a:r>
              <a:rPr lang="en-US" sz="2400" dirty="0">
                <a:latin typeface="Goudy Old Style Regular"/>
              </a:rPr>
              <a:t>That is why the current went missing!</a:t>
            </a:r>
          </a:p>
          <a:p>
            <a:pPr marL="285750" indent="-285750">
              <a:spcBef>
                <a:spcPts val="600"/>
              </a:spcBef>
              <a:spcAft>
                <a:spcPts val="600"/>
              </a:spcAft>
              <a:buFont typeface="Arial" panose="020B0604020202020204" pitchFamily="34" charset="0"/>
              <a:buChar char="•"/>
            </a:pPr>
            <a:r>
              <a:rPr lang="en-US" sz="2400" dirty="0">
                <a:latin typeface="Goudy Old Style Regular"/>
              </a:rPr>
              <a:t>Until sanity was restored by the IEEE 1459-2010</a:t>
            </a:r>
          </a:p>
          <a:p>
            <a:pPr marL="285750" indent="-285750">
              <a:spcBef>
                <a:spcPts val="600"/>
              </a:spcBef>
              <a:spcAft>
                <a:spcPts val="600"/>
              </a:spcAft>
              <a:buFont typeface="Arial" panose="020B0604020202020204" pitchFamily="34" charset="0"/>
              <a:buChar char="•"/>
            </a:pPr>
            <a:r>
              <a:rPr lang="en-US" sz="2400" dirty="0">
                <a:latin typeface="Goudy Old Style Regular"/>
              </a:rPr>
              <a:t>Application in impedance-constrained networks</a:t>
            </a:r>
          </a:p>
          <a:p>
            <a:pPr>
              <a:spcBef>
                <a:spcPts val="600"/>
              </a:spcBef>
              <a:spcAft>
                <a:spcPts val="600"/>
              </a:spcAft>
            </a:pPr>
            <a:endParaRPr lang="en-US" sz="2400" dirty="0">
              <a:latin typeface="Goudy Old Style Regular"/>
            </a:endParaRPr>
          </a:p>
        </p:txBody>
      </p:sp>
      <p:pic>
        <p:nvPicPr>
          <p:cNvPr id="15" name="Picture 14">
            <a:extLst>
              <a:ext uri="{FF2B5EF4-FFF2-40B4-BE49-F238E27FC236}">
                <a16:creationId xmlns:a16="http://schemas.microsoft.com/office/drawing/2014/main" id="{84082430-9AB3-3A47-B48B-F3A87456419C}"/>
              </a:ext>
            </a:extLst>
          </p:cNvPr>
          <p:cNvPicPr>
            <a:picLocks noChangeAspect="1"/>
          </p:cNvPicPr>
          <p:nvPr/>
        </p:nvPicPr>
        <p:blipFill>
          <a:blip r:embed="rId3"/>
          <a:stretch>
            <a:fillRect/>
          </a:stretch>
        </p:blipFill>
        <p:spPr>
          <a:xfrm>
            <a:off x="5122069" y="0"/>
            <a:ext cx="7069931" cy="7069931"/>
          </a:xfrm>
          <a:prstGeom prst="rect">
            <a:avLst/>
          </a:prstGeom>
        </p:spPr>
      </p:pic>
    </p:spTree>
    <p:extLst>
      <p:ext uri="{BB962C8B-B14F-4D97-AF65-F5344CB8AC3E}">
        <p14:creationId xmlns:p14="http://schemas.microsoft.com/office/powerpoint/2010/main" val="647374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3388" y="274639"/>
            <a:ext cx="8964612" cy="561975"/>
          </a:xfrm>
        </p:spPr>
        <p:txBody>
          <a:bodyPr/>
          <a:lstStyle/>
          <a:p>
            <a:r>
              <a:rPr lang="en-ZA" sz="2800" dirty="0"/>
              <a:t>Effective values: nonsinusoidal waveform conditions (2)</a:t>
            </a:r>
          </a:p>
        </p:txBody>
      </p:sp>
      <p:sp>
        <p:nvSpPr>
          <p:cNvPr id="9" name="Rectangle 8"/>
          <p:cNvSpPr/>
          <p:nvPr/>
        </p:nvSpPr>
        <p:spPr>
          <a:xfrm>
            <a:off x="1828800" y="836613"/>
            <a:ext cx="7839100" cy="400110"/>
          </a:xfrm>
          <a:prstGeom prst="rect">
            <a:avLst/>
          </a:prstGeom>
        </p:spPr>
        <p:txBody>
          <a:bodyPr wrap="square">
            <a:spAutoFit/>
          </a:bodyPr>
          <a:lstStyle/>
          <a:p>
            <a:pPr>
              <a:buFont typeface="Arial"/>
              <a:buChar char="•"/>
            </a:pPr>
            <a:r>
              <a:rPr lang="en-ZA" sz="2000" i="1" dirty="0">
                <a:latin typeface="Calibri"/>
                <a:cs typeface="Calibri"/>
              </a:rPr>
              <a:t> </a:t>
            </a:r>
            <a:r>
              <a:rPr lang="en-ZA" sz="2000" i="1" dirty="0" err="1">
                <a:latin typeface="Calibri"/>
                <a:cs typeface="Calibri"/>
              </a:rPr>
              <a:t>i</a:t>
            </a:r>
            <a:r>
              <a:rPr lang="en-ZA" sz="2000" dirty="0">
                <a:latin typeface="Calibri"/>
                <a:cs typeface="Calibri"/>
              </a:rPr>
              <a:t>(</a:t>
            </a:r>
            <a:r>
              <a:rPr lang="en-ZA" sz="2000" i="1" dirty="0">
                <a:latin typeface="Calibri"/>
                <a:cs typeface="Calibri"/>
              </a:rPr>
              <a:t>t</a:t>
            </a:r>
            <a:r>
              <a:rPr lang="en-ZA" sz="2000" dirty="0">
                <a:latin typeface="Calibri"/>
                <a:cs typeface="Calibri"/>
              </a:rPr>
              <a:t>)</a:t>
            </a:r>
            <a:r>
              <a:rPr lang="en-ZA" sz="2000" i="1" baseline="-25000" dirty="0">
                <a:latin typeface="Calibri"/>
                <a:cs typeface="Calibri"/>
              </a:rPr>
              <a:t>1</a:t>
            </a:r>
            <a:r>
              <a:rPr lang="en-ZA" sz="2000" baseline="-25000" dirty="0">
                <a:latin typeface="Calibri"/>
                <a:ea typeface="Lucida Grande"/>
                <a:cs typeface="Calibri"/>
              </a:rPr>
              <a:t>ϕ</a:t>
            </a:r>
            <a:r>
              <a:rPr lang="en-ZA" sz="2000" i="1" dirty="0">
                <a:latin typeface="Calibri"/>
                <a:cs typeface="Calibri"/>
              </a:rPr>
              <a:t> </a:t>
            </a:r>
            <a:r>
              <a:rPr lang="en-ZA" sz="2000" dirty="0">
                <a:latin typeface="Calibri"/>
                <a:cs typeface="Calibri"/>
              </a:rPr>
              <a:t>when</a:t>
            </a:r>
            <a:r>
              <a:rPr lang="en-ZA" sz="2000" i="1" dirty="0">
                <a:latin typeface="Calibri"/>
                <a:cs typeface="Calibri"/>
              </a:rPr>
              <a:t> v</a:t>
            </a:r>
            <a:r>
              <a:rPr lang="en-ZA" sz="2000" dirty="0">
                <a:latin typeface="Calibri"/>
                <a:cs typeface="Calibri"/>
              </a:rPr>
              <a:t>(</a:t>
            </a:r>
            <a:r>
              <a:rPr lang="en-ZA" sz="2000" i="1" dirty="0">
                <a:latin typeface="Calibri"/>
                <a:cs typeface="Calibri"/>
              </a:rPr>
              <a:t>t</a:t>
            </a:r>
            <a:r>
              <a:rPr lang="en-ZA" sz="2000" dirty="0">
                <a:latin typeface="Calibri"/>
                <a:cs typeface="Calibri"/>
              </a:rPr>
              <a:t>)</a:t>
            </a:r>
            <a:r>
              <a:rPr lang="en-ZA" sz="2000" baseline="-25000" dirty="0">
                <a:latin typeface="Calibri"/>
                <a:cs typeface="Calibri"/>
              </a:rPr>
              <a:t>1</a:t>
            </a:r>
            <a:r>
              <a:rPr lang="en-ZA" sz="2000" baseline="-25000" dirty="0">
                <a:latin typeface="Calibri"/>
                <a:ea typeface="Lucida Grande"/>
                <a:cs typeface="Calibri"/>
              </a:rPr>
              <a:t>ϕ</a:t>
            </a:r>
            <a:r>
              <a:rPr lang="en-ZA" sz="2000" dirty="0">
                <a:latin typeface="Calibri"/>
                <a:cs typeface="Calibri"/>
              </a:rPr>
              <a:t>  is applied to frequency dependent impedance load:</a:t>
            </a:r>
          </a:p>
        </p:txBody>
      </p:sp>
      <p:graphicFrame>
        <p:nvGraphicFramePr>
          <p:cNvPr id="630789" name="Object 5"/>
          <p:cNvGraphicFramePr>
            <a:graphicFrameLocks noChangeAspect="1"/>
          </p:cNvGraphicFramePr>
          <p:nvPr/>
        </p:nvGraphicFramePr>
        <p:xfrm>
          <a:off x="3595670" y="1245383"/>
          <a:ext cx="4502150" cy="1223963"/>
        </p:xfrm>
        <a:graphic>
          <a:graphicData uri="http://schemas.openxmlformats.org/presentationml/2006/ole">
            <mc:AlternateContent xmlns:mc="http://schemas.openxmlformats.org/markup-compatibility/2006">
              <mc:Choice xmlns:v="urn:schemas-microsoft-com:vml" Requires="v">
                <p:oleObj spid="_x0000_s9243" name="Equation" r:id="rId4" imgW="2565360" imgH="634680" progId="Equation.DSMT4">
                  <p:embed/>
                </p:oleObj>
              </mc:Choice>
              <mc:Fallback>
                <p:oleObj name="Equation" r:id="rId4" imgW="2565360" imgH="634680" progId="Equation.DSMT4">
                  <p:embed/>
                  <p:pic>
                    <p:nvPicPr>
                      <p:cNvPr id="630789"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95670" y="1245383"/>
                        <a:ext cx="4502150" cy="12239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3" name="Rectangle 12"/>
          <p:cNvSpPr/>
          <p:nvPr/>
        </p:nvSpPr>
        <p:spPr>
          <a:xfrm>
            <a:off x="1809720" y="1285860"/>
            <a:ext cx="3581400" cy="400110"/>
          </a:xfrm>
          <a:prstGeom prst="rect">
            <a:avLst/>
          </a:prstGeom>
        </p:spPr>
        <p:txBody>
          <a:bodyPr wrap="square">
            <a:spAutoFit/>
          </a:bodyPr>
          <a:lstStyle/>
          <a:p>
            <a:pPr>
              <a:buFont typeface="Arial"/>
              <a:buChar char="•"/>
            </a:pPr>
            <a:r>
              <a:rPr lang="en-ZA" sz="2000" dirty="0">
                <a:latin typeface="Calibri"/>
                <a:cs typeface="Calibri"/>
              </a:rPr>
              <a:t> Distortion components </a:t>
            </a:r>
            <a:r>
              <a:rPr lang="en-ZA" sz="2000" i="1" dirty="0">
                <a:latin typeface="Calibri"/>
                <a:cs typeface="Calibri"/>
              </a:rPr>
              <a:t>i</a:t>
            </a:r>
            <a:r>
              <a:rPr lang="en-ZA" sz="2000" baseline="-25000" dirty="0">
                <a:latin typeface="Calibri"/>
                <a:cs typeface="Calibri"/>
              </a:rPr>
              <a:t>H</a:t>
            </a:r>
            <a:r>
              <a:rPr lang="en-ZA" sz="2000" dirty="0">
                <a:latin typeface="Calibri"/>
                <a:cs typeface="Calibri"/>
              </a:rPr>
              <a:t>(</a:t>
            </a:r>
            <a:r>
              <a:rPr lang="en-ZA" sz="2000" i="1" dirty="0">
                <a:latin typeface="Calibri"/>
                <a:cs typeface="Calibri"/>
              </a:rPr>
              <a:t>t</a:t>
            </a:r>
            <a:r>
              <a:rPr lang="en-ZA" sz="2000" dirty="0">
                <a:latin typeface="Calibri"/>
                <a:cs typeface="Calibri"/>
              </a:rPr>
              <a:t>)</a:t>
            </a:r>
            <a:r>
              <a:rPr lang="en-ZA" sz="2000" baseline="-25000" dirty="0">
                <a:latin typeface="Calibri"/>
                <a:cs typeface="Calibri"/>
              </a:rPr>
              <a:t>1</a:t>
            </a:r>
            <a:r>
              <a:rPr lang="en-ZA" sz="2000" baseline="-25000" dirty="0">
                <a:latin typeface="Calibri"/>
                <a:ea typeface="Lucida Grande"/>
                <a:cs typeface="Calibri"/>
                <a:sym typeface="Symbol"/>
              </a:rPr>
              <a:t>ϕ</a:t>
            </a:r>
            <a:r>
              <a:rPr lang="en-ZA" sz="2000" dirty="0">
                <a:latin typeface="Calibri"/>
                <a:cs typeface="Calibri"/>
              </a:rPr>
              <a:t>:</a:t>
            </a:r>
          </a:p>
        </p:txBody>
      </p:sp>
      <p:graphicFrame>
        <p:nvGraphicFramePr>
          <p:cNvPr id="14" name="Object 5"/>
          <p:cNvGraphicFramePr>
            <a:graphicFrameLocks noChangeAspect="1"/>
          </p:cNvGraphicFramePr>
          <p:nvPr/>
        </p:nvGraphicFramePr>
        <p:xfrm>
          <a:off x="3690114" y="1678771"/>
          <a:ext cx="3402012" cy="790575"/>
        </p:xfrm>
        <a:graphic>
          <a:graphicData uri="http://schemas.openxmlformats.org/presentationml/2006/ole">
            <mc:AlternateContent xmlns:mc="http://schemas.openxmlformats.org/markup-compatibility/2006">
              <mc:Choice xmlns:v="urn:schemas-microsoft-com:vml" Requires="v">
                <p:oleObj spid="_x0000_s9244" name="Equation" r:id="rId6" imgW="1854000" imgH="393480" progId="Equation.DSMT4">
                  <p:embed/>
                </p:oleObj>
              </mc:Choice>
              <mc:Fallback>
                <p:oleObj name="Equation" r:id="rId6" imgW="1854000" imgH="393480" progId="Equation.DSMT4">
                  <p:embed/>
                  <p:pic>
                    <p:nvPicPr>
                      <p:cNvPr id="14"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90114" y="1678771"/>
                        <a:ext cx="3402012" cy="7905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pic>
        <p:nvPicPr>
          <p:cNvPr id="15" name="Picture 14" descr="Picture 16.png"/>
          <p:cNvPicPr>
            <a:picLocks noChangeAspect="1"/>
          </p:cNvPicPr>
          <p:nvPr/>
        </p:nvPicPr>
        <p:blipFill>
          <a:blip r:embed="rId8"/>
          <a:stretch>
            <a:fillRect/>
          </a:stretch>
        </p:blipFill>
        <p:spPr>
          <a:xfrm>
            <a:off x="3309918" y="2469345"/>
            <a:ext cx="4980264" cy="3777864"/>
          </a:xfrm>
          <a:prstGeom prst="rect">
            <a:avLst/>
          </a:prstGeom>
        </p:spPr>
      </p:pic>
      <p:pic>
        <p:nvPicPr>
          <p:cNvPr id="16" name="Picture 15" descr="Picture 17.png"/>
          <p:cNvPicPr>
            <a:picLocks noChangeAspect="1"/>
          </p:cNvPicPr>
          <p:nvPr/>
        </p:nvPicPr>
        <p:blipFill>
          <a:blip r:embed="rId9"/>
          <a:stretch>
            <a:fillRect/>
          </a:stretch>
        </p:blipFill>
        <p:spPr>
          <a:xfrm>
            <a:off x="3309918" y="2511823"/>
            <a:ext cx="5091252" cy="373538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630789"/>
                                        </p:tgtEl>
                                        <p:attrNameLst>
                                          <p:attrName>style.visibility</p:attrName>
                                        </p:attrNameLst>
                                      </p:cBhvr>
                                      <p:to>
                                        <p:strVal val="visible"/>
                                      </p:to>
                                    </p:set>
                                    <p:animEffect transition="in" filter="strips(downLeft)">
                                      <p:cBhvr>
                                        <p:cTn id="13" dur="500"/>
                                        <p:tgtEl>
                                          <p:spTgt spid="630789"/>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dissolve">
                                      <p:cBhvr>
                                        <p:cTn id="18" dur="500"/>
                                        <p:tgtEl>
                                          <p:spTgt spid="15"/>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xit" presetSubtype="0" fill="hold" nodeType="clickEffect">
                                  <p:stCondLst>
                                    <p:cond delay="0"/>
                                  </p:stCondLst>
                                  <p:childTnLst>
                                    <p:animEffect transition="out" filter="dissolve">
                                      <p:cBhvr>
                                        <p:cTn id="22" dur="500"/>
                                        <p:tgtEl>
                                          <p:spTgt spid="15"/>
                                        </p:tgtEl>
                                      </p:cBhvr>
                                    </p:animEffect>
                                    <p:set>
                                      <p:cBhvr>
                                        <p:cTn id="23" dur="1" fill="hold">
                                          <p:stCondLst>
                                            <p:cond delay="499"/>
                                          </p:stCondLst>
                                        </p:cTn>
                                        <p:tgtEl>
                                          <p:spTgt spid="15"/>
                                        </p:tgtEl>
                                        <p:attrNameLst>
                                          <p:attrName>style.visibility</p:attrName>
                                        </p:attrNameLst>
                                      </p:cBhvr>
                                      <p:to>
                                        <p:strVal val="hidden"/>
                                      </p:to>
                                    </p:set>
                                  </p:childTnLst>
                                </p:cTn>
                              </p:par>
                              <p:par>
                                <p:cTn id="24" presetID="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ppt_x"/>
                                          </p:val>
                                        </p:tav>
                                        <p:tav tm="100000">
                                          <p:val>
                                            <p:strVal val="#ppt_x"/>
                                          </p:val>
                                        </p:tav>
                                      </p:tavLst>
                                    </p:anim>
                                    <p:anim calcmode="lin" valueType="num">
                                      <p:cBhvr additive="base">
                                        <p:cTn id="27" dur="500" fill="hold"/>
                                        <p:tgtEl>
                                          <p:spTgt spid="13"/>
                                        </p:tgtEl>
                                        <p:attrNameLst>
                                          <p:attrName>ppt_y</p:attrName>
                                        </p:attrNameLst>
                                      </p:cBhvr>
                                      <p:tavLst>
                                        <p:tav tm="0">
                                          <p:val>
                                            <p:strVal val="1+#ppt_h/2"/>
                                          </p:val>
                                        </p:tav>
                                        <p:tav tm="100000">
                                          <p:val>
                                            <p:strVal val="#ppt_y"/>
                                          </p:val>
                                        </p:tav>
                                      </p:tavLst>
                                    </p:anim>
                                  </p:childTnLst>
                                </p:cTn>
                              </p:par>
                              <p:par>
                                <p:cTn id="28" presetID="9" presetClass="exit" presetSubtype="0" fill="hold" nodeType="withEffect">
                                  <p:stCondLst>
                                    <p:cond delay="0"/>
                                  </p:stCondLst>
                                  <p:childTnLst>
                                    <p:animEffect transition="out" filter="dissolve">
                                      <p:cBhvr>
                                        <p:cTn id="29" dur="500"/>
                                        <p:tgtEl>
                                          <p:spTgt spid="630789"/>
                                        </p:tgtEl>
                                      </p:cBhvr>
                                    </p:animEffect>
                                    <p:set>
                                      <p:cBhvr>
                                        <p:cTn id="30" dur="1" fill="hold">
                                          <p:stCondLst>
                                            <p:cond delay="499"/>
                                          </p:stCondLst>
                                        </p:cTn>
                                        <p:tgtEl>
                                          <p:spTgt spid="63078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8" presetClass="entr" presetSubtype="12"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strips(downLeft)">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dissolve">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3388" y="152401"/>
            <a:ext cx="8964612" cy="561975"/>
          </a:xfrm>
        </p:spPr>
        <p:txBody>
          <a:bodyPr/>
          <a:lstStyle/>
          <a:p>
            <a:pPr algn="ctr"/>
            <a:r>
              <a:rPr lang="en-ZA" sz="2800" dirty="0"/>
              <a:t>Active Power: nonsinusoidal waveform conditions</a:t>
            </a:r>
          </a:p>
        </p:txBody>
      </p:sp>
      <p:sp>
        <p:nvSpPr>
          <p:cNvPr id="11" name="Rectangle 10"/>
          <p:cNvSpPr/>
          <p:nvPr/>
        </p:nvSpPr>
        <p:spPr>
          <a:xfrm>
            <a:off x="1703388" y="1036668"/>
            <a:ext cx="3236784" cy="400110"/>
          </a:xfrm>
          <a:prstGeom prst="rect">
            <a:avLst/>
          </a:prstGeom>
        </p:spPr>
        <p:txBody>
          <a:bodyPr wrap="none">
            <a:spAutoFit/>
          </a:bodyPr>
          <a:lstStyle/>
          <a:p>
            <a:pPr>
              <a:buFont typeface="Arial"/>
              <a:buChar char="•"/>
            </a:pPr>
            <a:r>
              <a:rPr lang="en-ZA" sz="2000" dirty="0">
                <a:latin typeface="Calibri"/>
                <a:cs typeface="Calibri"/>
              </a:rPr>
              <a:t> The </a:t>
            </a:r>
            <a:r>
              <a:rPr lang="en-ZA" sz="2000" i="1" dirty="0">
                <a:latin typeface="Calibri"/>
                <a:cs typeface="Calibri"/>
              </a:rPr>
              <a:t>effective</a:t>
            </a:r>
            <a:r>
              <a:rPr lang="en-ZA" sz="2000" dirty="0">
                <a:latin typeface="Calibri"/>
                <a:cs typeface="Calibri"/>
              </a:rPr>
              <a:t> or </a:t>
            </a:r>
            <a:r>
              <a:rPr lang="en-ZA" sz="2000" i="1" dirty="0">
                <a:latin typeface="Calibri"/>
                <a:cs typeface="Calibri"/>
              </a:rPr>
              <a:t>RMS</a:t>
            </a:r>
            <a:r>
              <a:rPr lang="en-ZA" sz="2000" dirty="0">
                <a:latin typeface="Calibri"/>
                <a:cs typeface="Calibri"/>
              </a:rPr>
              <a:t> values:</a:t>
            </a:r>
          </a:p>
        </p:txBody>
      </p:sp>
      <p:graphicFrame>
        <p:nvGraphicFramePr>
          <p:cNvPr id="631814" name="Object 6"/>
          <p:cNvGraphicFramePr>
            <a:graphicFrameLocks noChangeAspect="1"/>
          </p:cNvGraphicFramePr>
          <p:nvPr/>
        </p:nvGraphicFramePr>
        <p:xfrm>
          <a:off x="5391151" y="836613"/>
          <a:ext cx="3217863" cy="762000"/>
        </p:xfrm>
        <a:graphic>
          <a:graphicData uri="http://schemas.openxmlformats.org/presentationml/2006/ole">
            <mc:AlternateContent xmlns:mc="http://schemas.openxmlformats.org/markup-compatibility/2006">
              <mc:Choice xmlns:v="urn:schemas-microsoft-com:vml" Requires="v">
                <p:oleObj spid="_x0000_s10306" name="Equation" r:id="rId4" imgW="1955520" imgH="444240" progId="Equation.DSMT4">
                  <p:embed/>
                </p:oleObj>
              </mc:Choice>
              <mc:Fallback>
                <p:oleObj name="Equation" r:id="rId4" imgW="1955520" imgH="444240" progId="Equation.DSMT4">
                  <p:embed/>
                  <p:pic>
                    <p:nvPicPr>
                      <p:cNvPr id="631814"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1151" y="836613"/>
                        <a:ext cx="3217863"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3" name="TextBox 12"/>
          <p:cNvSpPr txBox="1"/>
          <p:nvPr/>
        </p:nvSpPr>
        <p:spPr>
          <a:xfrm>
            <a:off x="1828801" y="1998723"/>
            <a:ext cx="2839239" cy="400110"/>
          </a:xfrm>
          <a:prstGeom prst="rect">
            <a:avLst/>
          </a:prstGeom>
          <a:noFill/>
        </p:spPr>
        <p:txBody>
          <a:bodyPr wrap="none" rtlCol="0">
            <a:spAutoFit/>
          </a:bodyPr>
          <a:lstStyle/>
          <a:p>
            <a:pPr>
              <a:buFont typeface="Arial"/>
              <a:buChar char="•"/>
            </a:pPr>
            <a:r>
              <a:rPr lang="en-ZA" sz="2000" dirty="0">
                <a:latin typeface="Calibri"/>
                <a:cs typeface="Calibri"/>
              </a:rPr>
              <a:t> The single phase power:</a:t>
            </a:r>
          </a:p>
        </p:txBody>
      </p:sp>
      <p:graphicFrame>
        <p:nvGraphicFramePr>
          <p:cNvPr id="631815" name="Object 7"/>
          <p:cNvGraphicFramePr>
            <a:graphicFrameLocks noChangeAspect="1"/>
          </p:cNvGraphicFramePr>
          <p:nvPr/>
        </p:nvGraphicFramePr>
        <p:xfrm>
          <a:off x="5105400" y="1598613"/>
          <a:ext cx="5354638" cy="933450"/>
        </p:xfrm>
        <a:graphic>
          <a:graphicData uri="http://schemas.openxmlformats.org/presentationml/2006/ole">
            <mc:AlternateContent xmlns:mc="http://schemas.openxmlformats.org/markup-compatibility/2006">
              <mc:Choice xmlns:v="urn:schemas-microsoft-com:vml" Requires="v">
                <p:oleObj spid="_x0000_s10307" name="Equation" r:id="rId6" imgW="2692080" imgH="419040" progId="Equation.DSMT4">
                  <p:embed/>
                </p:oleObj>
              </mc:Choice>
              <mc:Fallback>
                <p:oleObj name="Equation" r:id="rId6" imgW="2692080" imgH="419040" progId="Equation.DSMT4">
                  <p:embed/>
                  <p:pic>
                    <p:nvPicPr>
                      <p:cNvPr id="631815"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05400" y="1598613"/>
                        <a:ext cx="5354638" cy="9334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8" name="Object 5"/>
          <p:cNvGraphicFramePr>
            <a:graphicFrameLocks noChangeAspect="1"/>
          </p:cNvGraphicFramePr>
          <p:nvPr/>
        </p:nvGraphicFramePr>
        <p:xfrm>
          <a:off x="3630612" y="3124200"/>
          <a:ext cx="4173538" cy="609600"/>
        </p:xfrm>
        <a:graphic>
          <a:graphicData uri="http://schemas.openxmlformats.org/presentationml/2006/ole">
            <mc:AlternateContent xmlns:mc="http://schemas.openxmlformats.org/markup-compatibility/2006">
              <mc:Choice xmlns:v="urn:schemas-microsoft-com:vml" Requires="v">
                <p:oleObj spid="_x0000_s10308" name="Equation" r:id="rId8" imgW="2336760" imgH="291960" progId="Equation.DSMT4">
                  <p:embed/>
                </p:oleObj>
              </mc:Choice>
              <mc:Fallback>
                <p:oleObj name="Equation" r:id="rId8" imgW="2336760" imgH="291960" progId="Equation.DSMT4">
                  <p:embed/>
                  <p:pic>
                    <p:nvPicPr>
                      <p:cNvPr id="8"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30612" y="3124200"/>
                        <a:ext cx="4173538" cy="6096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0" name="Rectangle 9"/>
          <p:cNvSpPr/>
          <p:nvPr/>
        </p:nvSpPr>
        <p:spPr>
          <a:xfrm>
            <a:off x="1752600" y="2590800"/>
            <a:ext cx="8659812" cy="707886"/>
          </a:xfrm>
          <a:prstGeom prst="rect">
            <a:avLst/>
          </a:prstGeom>
        </p:spPr>
        <p:txBody>
          <a:bodyPr wrap="square">
            <a:spAutoFit/>
          </a:bodyPr>
          <a:lstStyle/>
          <a:p>
            <a:pPr>
              <a:buFont typeface="Arial"/>
              <a:buChar char="•"/>
            </a:pPr>
            <a:r>
              <a:rPr lang="en-ZA" sz="2000" dirty="0">
                <a:latin typeface="Calibri"/>
                <a:cs typeface="Calibri"/>
              </a:rPr>
              <a:t> Classical power theory formulates </a:t>
            </a:r>
            <a:r>
              <a:rPr lang="en-ZA" sz="2000" b="1" i="1" dirty="0">
                <a:latin typeface="Calibri"/>
                <a:cs typeface="Calibri"/>
              </a:rPr>
              <a:t>Time-dependent Active Power </a:t>
            </a:r>
            <a:r>
              <a:rPr lang="en-US" sz="2000" dirty="0">
                <a:latin typeface="Calibri"/>
                <a:cs typeface="Calibri"/>
              </a:rPr>
              <a:t>(per harmonic order </a:t>
            </a:r>
            <a:r>
              <a:rPr lang="en-US" sz="2000" i="1" dirty="0" err="1">
                <a:latin typeface="Calibri"/>
                <a:cs typeface="Calibri"/>
              </a:rPr>
              <a:t>h</a:t>
            </a:r>
            <a:r>
              <a:rPr lang="en-US" sz="2000" dirty="0">
                <a:latin typeface="Calibri"/>
                <a:cs typeface="Calibri"/>
              </a:rPr>
              <a:t>):</a:t>
            </a:r>
            <a:endParaRPr lang="en-ZA" sz="2000" dirty="0">
              <a:latin typeface="Calibri"/>
              <a:cs typeface="Calibri"/>
            </a:endParaRPr>
          </a:p>
        </p:txBody>
      </p:sp>
      <p:sp>
        <p:nvSpPr>
          <p:cNvPr id="12" name="Rectangle 11"/>
          <p:cNvSpPr/>
          <p:nvPr/>
        </p:nvSpPr>
        <p:spPr>
          <a:xfrm>
            <a:off x="1855788" y="3886200"/>
            <a:ext cx="8888412" cy="707886"/>
          </a:xfrm>
          <a:prstGeom prst="rect">
            <a:avLst/>
          </a:prstGeom>
        </p:spPr>
        <p:txBody>
          <a:bodyPr wrap="square">
            <a:spAutoFit/>
          </a:bodyPr>
          <a:lstStyle/>
          <a:p>
            <a:pPr>
              <a:buFont typeface="Arial"/>
              <a:buChar char="•"/>
            </a:pPr>
            <a:r>
              <a:rPr lang="en-ZA" sz="2000" dirty="0">
                <a:latin typeface="Calibri"/>
                <a:cs typeface="Calibri"/>
              </a:rPr>
              <a:t> The </a:t>
            </a:r>
            <a:r>
              <a:rPr lang="en-ZA" sz="2000" b="1" i="1" dirty="0">
                <a:latin typeface="Calibri"/>
                <a:cs typeface="Calibri"/>
              </a:rPr>
              <a:t>Time-dependent Total Active Power </a:t>
            </a:r>
            <a:r>
              <a:rPr lang="en-ZA" sz="2000" dirty="0">
                <a:latin typeface="Calibri"/>
                <a:cs typeface="Calibri"/>
              </a:rPr>
              <a:t>of a circuit under distorted waveform conditions</a:t>
            </a:r>
            <a:r>
              <a:rPr lang="en-US" sz="2000" dirty="0">
                <a:latin typeface="Calibri"/>
                <a:cs typeface="Calibri"/>
              </a:rPr>
              <a:t>:</a:t>
            </a:r>
            <a:endParaRPr lang="en-ZA" sz="2000" dirty="0">
              <a:latin typeface="Calibri"/>
              <a:cs typeface="Calibri"/>
            </a:endParaRPr>
          </a:p>
        </p:txBody>
      </p:sp>
      <p:graphicFrame>
        <p:nvGraphicFramePr>
          <p:cNvPr id="14" name="Object 6"/>
          <p:cNvGraphicFramePr>
            <a:graphicFrameLocks noChangeAspect="1"/>
          </p:cNvGraphicFramePr>
          <p:nvPr/>
        </p:nvGraphicFramePr>
        <p:xfrm>
          <a:off x="4343401" y="4343400"/>
          <a:ext cx="1985963" cy="762000"/>
        </p:xfrm>
        <a:graphic>
          <a:graphicData uri="http://schemas.openxmlformats.org/presentationml/2006/ole">
            <mc:AlternateContent xmlns:mc="http://schemas.openxmlformats.org/markup-compatibility/2006">
              <mc:Choice xmlns:v="urn:schemas-microsoft-com:vml" Requires="v">
                <p:oleObj spid="_x0000_s10309" name="Equation" r:id="rId10" imgW="1130040" imgH="393480" progId="Equation.DSMT4">
                  <p:embed/>
                </p:oleObj>
              </mc:Choice>
              <mc:Fallback>
                <p:oleObj name="Equation" r:id="rId10" imgW="1130040" imgH="393480" progId="Equation.DSMT4">
                  <p:embed/>
                  <p:pic>
                    <p:nvPicPr>
                      <p:cNvPr id="14"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343401" y="4343400"/>
                        <a:ext cx="1985963"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5" name="Rectangle 14"/>
          <p:cNvSpPr/>
          <p:nvPr/>
        </p:nvSpPr>
        <p:spPr>
          <a:xfrm>
            <a:off x="1703388" y="5139154"/>
            <a:ext cx="8659812" cy="400110"/>
          </a:xfrm>
          <a:prstGeom prst="rect">
            <a:avLst/>
          </a:prstGeom>
        </p:spPr>
        <p:txBody>
          <a:bodyPr wrap="square">
            <a:spAutoFit/>
          </a:bodyPr>
          <a:lstStyle/>
          <a:p>
            <a:pPr>
              <a:buFont typeface="Arial"/>
              <a:buChar char="•"/>
            </a:pPr>
            <a:r>
              <a:rPr lang="en-ZA" sz="2000" b="1" i="1" dirty="0">
                <a:latin typeface="Calibri"/>
                <a:cs typeface="Calibri"/>
              </a:rPr>
              <a:t> Total </a:t>
            </a:r>
            <a:r>
              <a:rPr lang="en-ZA" sz="2000" dirty="0">
                <a:latin typeface="Calibri"/>
                <a:cs typeface="Calibri"/>
              </a:rPr>
              <a:t>(or </a:t>
            </a:r>
            <a:r>
              <a:rPr lang="en-ZA" sz="2000" b="1" i="1" dirty="0">
                <a:latin typeface="Calibri"/>
                <a:cs typeface="Calibri"/>
              </a:rPr>
              <a:t>Joint</a:t>
            </a:r>
            <a:r>
              <a:rPr lang="en-ZA" sz="2000" dirty="0">
                <a:latin typeface="Calibri"/>
                <a:cs typeface="Calibri"/>
              </a:rPr>
              <a:t>) </a:t>
            </a:r>
            <a:r>
              <a:rPr lang="en-ZA" sz="2000" b="1" i="1" dirty="0">
                <a:latin typeface="Calibri"/>
                <a:cs typeface="Calibri"/>
              </a:rPr>
              <a:t>Average Active Power </a:t>
            </a:r>
            <a:r>
              <a:rPr lang="en-ZA" sz="2000" dirty="0">
                <a:latin typeface="Calibri"/>
                <a:cs typeface="Calibri"/>
              </a:rPr>
              <a:t>requires integration over a period </a:t>
            </a:r>
            <a:r>
              <a:rPr lang="en-ZA" sz="2000" i="1" dirty="0">
                <a:latin typeface="Calibri"/>
                <a:cs typeface="Calibri"/>
              </a:rPr>
              <a:t>T</a:t>
            </a:r>
            <a:r>
              <a:rPr lang="en-ZA" sz="2000" dirty="0">
                <a:latin typeface="Calibri"/>
                <a:cs typeface="Calibri"/>
              </a:rPr>
              <a:t>:</a:t>
            </a:r>
          </a:p>
        </p:txBody>
      </p:sp>
      <p:graphicFrame>
        <p:nvGraphicFramePr>
          <p:cNvPr id="16" name="Object 8"/>
          <p:cNvGraphicFramePr>
            <a:graphicFrameLocks noChangeAspect="1"/>
          </p:cNvGraphicFramePr>
          <p:nvPr/>
        </p:nvGraphicFramePr>
        <p:xfrm>
          <a:off x="3317876" y="5943600"/>
          <a:ext cx="4437063" cy="762000"/>
        </p:xfrm>
        <a:graphic>
          <a:graphicData uri="http://schemas.openxmlformats.org/presentationml/2006/ole">
            <mc:AlternateContent xmlns:mc="http://schemas.openxmlformats.org/markup-compatibility/2006">
              <mc:Choice xmlns:v="urn:schemas-microsoft-com:vml" Requires="v">
                <p:oleObj spid="_x0000_s10310" name="Equation" r:id="rId12" imgW="2590560" imgH="406080" progId="Equation.DSMT4">
                  <p:embed/>
                </p:oleObj>
              </mc:Choice>
              <mc:Fallback>
                <p:oleObj name="Equation" r:id="rId12" imgW="2590560" imgH="406080" progId="Equation.DSMT4">
                  <p:embed/>
                  <p:pic>
                    <p:nvPicPr>
                      <p:cNvPr id="16" name="Object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317876" y="5943600"/>
                        <a:ext cx="4437063"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31814"/>
                                        </p:tgtEl>
                                        <p:attrNameLst>
                                          <p:attrName>style.visibility</p:attrName>
                                        </p:attrNameLst>
                                      </p:cBhvr>
                                      <p:to>
                                        <p:strVal val="visible"/>
                                      </p:to>
                                    </p:set>
                                    <p:animEffect transition="in" filter="strips(downLeft)">
                                      <p:cBhvr>
                                        <p:cTn id="12" dur="500"/>
                                        <p:tgtEl>
                                          <p:spTgt spid="63181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37" presetClass="entr" presetSubtype="0" fill="hold" nodeType="afterEffect">
                                  <p:stCondLst>
                                    <p:cond delay="0"/>
                                  </p:stCondLst>
                                  <p:childTnLst>
                                    <p:set>
                                      <p:cBhvr>
                                        <p:cTn id="21" dur="1" fill="hold">
                                          <p:stCondLst>
                                            <p:cond delay="0"/>
                                          </p:stCondLst>
                                        </p:cTn>
                                        <p:tgtEl>
                                          <p:spTgt spid="631815"/>
                                        </p:tgtEl>
                                        <p:attrNameLst>
                                          <p:attrName>style.visibility</p:attrName>
                                        </p:attrNameLst>
                                      </p:cBhvr>
                                      <p:to>
                                        <p:strVal val="visible"/>
                                      </p:to>
                                    </p:set>
                                    <p:animEffect transition="in" filter="fade">
                                      <p:cBhvr>
                                        <p:cTn id="22" dur="1000"/>
                                        <p:tgtEl>
                                          <p:spTgt spid="631815"/>
                                        </p:tgtEl>
                                      </p:cBhvr>
                                    </p:animEffect>
                                    <p:anim calcmode="lin" valueType="num">
                                      <p:cBhvr>
                                        <p:cTn id="23" dur="1000" fill="hold"/>
                                        <p:tgtEl>
                                          <p:spTgt spid="631815"/>
                                        </p:tgtEl>
                                        <p:attrNameLst>
                                          <p:attrName>ppt_x</p:attrName>
                                        </p:attrNameLst>
                                      </p:cBhvr>
                                      <p:tavLst>
                                        <p:tav tm="0">
                                          <p:val>
                                            <p:strVal val="#ppt_x"/>
                                          </p:val>
                                        </p:tav>
                                        <p:tav tm="100000">
                                          <p:val>
                                            <p:strVal val="#ppt_x"/>
                                          </p:val>
                                        </p:tav>
                                      </p:tavLst>
                                    </p:anim>
                                    <p:anim calcmode="lin" valueType="num">
                                      <p:cBhvr>
                                        <p:cTn id="24" dur="900" decel="100000" fill="hold"/>
                                        <p:tgtEl>
                                          <p:spTgt spid="631815"/>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631815"/>
                                        </p:tgtEl>
                                        <p:attrNameLst>
                                          <p:attrName>ppt_y</p:attrName>
                                        </p:attrNameLst>
                                      </p:cBhvr>
                                      <p:tavLst>
                                        <p:tav tm="0">
                                          <p:val>
                                            <p:strVal val="#ppt_y-.03"/>
                                          </p:val>
                                        </p:tav>
                                        <p:tav tm="100000">
                                          <p:val>
                                            <p:strVal val="#ppt_y"/>
                                          </p:val>
                                        </p:tav>
                                      </p:tavLst>
                                    </p:anim>
                                  </p:childTnLst>
                                </p:cTn>
                              </p:par>
                            </p:childTnLst>
                          </p:cTn>
                        </p:par>
                        <p:par>
                          <p:cTn id="26" fill="hold">
                            <p:stCondLst>
                              <p:cond delay="1500"/>
                            </p:stCondLst>
                            <p:childTnLst>
                              <p:par>
                                <p:cTn id="27" presetID="2" presetClass="entr" presetSubtype="4"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8" presetClass="entr" presetSubtype="12"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strips(downLeft)">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8" presetClass="entr" presetSubtype="12" fill="hold"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strips(downLeft)">
                                      <p:cBhvr>
                                        <p:cTn id="46" dur="500"/>
                                        <p:tgtEl>
                                          <p:spTgt spid="14"/>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ppt_x"/>
                                          </p:val>
                                        </p:tav>
                                        <p:tav tm="100000">
                                          <p:val>
                                            <p:strVal val="#ppt_x"/>
                                          </p:val>
                                        </p:tav>
                                      </p:tavLst>
                                    </p:anim>
                                    <p:anim calcmode="lin" valueType="num">
                                      <p:cBhvr additive="base">
                                        <p:cTn id="5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8" presetClass="entr" presetSubtype="12" fill="hold" nodeType="click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strips(downLeft)">
                                      <p:cBhvr>
                                        <p:cTn id="5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0" grpId="0"/>
      <p:bldP spid="12"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3388" y="274639"/>
            <a:ext cx="8964612" cy="561975"/>
          </a:xfrm>
        </p:spPr>
        <p:txBody>
          <a:bodyPr/>
          <a:lstStyle/>
          <a:p>
            <a:pPr algn="ctr"/>
            <a:r>
              <a:rPr lang="en-ZA" sz="2800" dirty="0"/>
              <a:t>Reactive Power: nonsinusoidal waveform conditions</a:t>
            </a:r>
          </a:p>
        </p:txBody>
      </p:sp>
      <p:graphicFrame>
        <p:nvGraphicFramePr>
          <p:cNvPr id="633861" name="Object 5"/>
          <p:cNvGraphicFramePr>
            <a:graphicFrameLocks noChangeAspect="1"/>
          </p:cNvGraphicFramePr>
          <p:nvPr/>
        </p:nvGraphicFramePr>
        <p:xfrm>
          <a:off x="3873500" y="2017714"/>
          <a:ext cx="3589338" cy="688975"/>
        </p:xfrm>
        <a:graphic>
          <a:graphicData uri="http://schemas.openxmlformats.org/presentationml/2006/ole">
            <mc:AlternateContent xmlns:mc="http://schemas.openxmlformats.org/markup-compatibility/2006">
              <mc:Choice xmlns:v="urn:schemas-microsoft-com:vml" Requires="v">
                <p:oleObj spid="_x0000_s11304" name="Equation" r:id="rId4" imgW="1993900" imgH="330200" progId="Equation.DSMT4">
                  <p:embed/>
                </p:oleObj>
              </mc:Choice>
              <mc:Fallback>
                <p:oleObj name="Equation" r:id="rId4" imgW="1993900" imgH="330200" progId="Equation.DSMT4">
                  <p:embed/>
                  <p:pic>
                    <p:nvPicPr>
                      <p:cNvPr id="633861"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73500" y="2017714"/>
                        <a:ext cx="3589338" cy="6889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2" name="Rectangle 11"/>
          <p:cNvSpPr/>
          <p:nvPr/>
        </p:nvSpPr>
        <p:spPr>
          <a:xfrm>
            <a:off x="1703388" y="1143000"/>
            <a:ext cx="8888412" cy="707886"/>
          </a:xfrm>
          <a:prstGeom prst="rect">
            <a:avLst/>
          </a:prstGeom>
        </p:spPr>
        <p:txBody>
          <a:bodyPr wrap="square">
            <a:spAutoFit/>
          </a:bodyPr>
          <a:lstStyle/>
          <a:p>
            <a:pPr>
              <a:buFont typeface="Arial"/>
              <a:buChar char="•"/>
            </a:pPr>
            <a:r>
              <a:rPr lang="en-ZA" sz="2000" dirty="0">
                <a:latin typeface="Calibri"/>
                <a:cs typeface="Calibri"/>
              </a:rPr>
              <a:t> Classical power theory formulates </a:t>
            </a:r>
            <a:r>
              <a:rPr lang="en-ZA" sz="2000" b="1" i="1" dirty="0">
                <a:latin typeface="Calibri"/>
                <a:cs typeface="Calibri"/>
              </a:rPr>
              <a:t>Time-dependent Reactive Power </a:t>
            </a:r>
            <a:r>
              <a:rPr lang="en-US" sz="2000" dirty="0">
                <a:latin typeface="Calibri"/>
                <a:cs typeface="Calibri"/>
              </a:rPr>
              <a:t>(per harmonic order </a:t>
            </a:r>
            <a:r>
              <a:rPr lang="en-US" sz="2000" i="1" dirty="0">
                <a:latin typeface="Calibri"/>
                <a:cs typeface="Calibri"/>
              </a:rPr>
              <a:t>h</a:t>
            </a:r>
            <a:r>
              <a:rPr lang="en-US" sz="2000" dirty="0">
                <a:latin typeface="Calibri"/>
                <a:cs typeface="Calibri"/>
              </a:rPr>
              <a:t>):</a:t>
            </a:r>
            <a:endParaRPr lang="en-ZA" sz="2000" dirty="0">
              <a:latin typeface="Calibri"/>
              <a:cs typeface="Calibri"/>
            </a:endParaRPr>
          </a:p>
        </p:txBody>
      </p:sp>
      <p:sp>
        <p:nvSpPr>
          <p:cNvPr id="14" name="Rectangle 13"/>
          <p:cNvSpPr/>
          <p:nvPr/>
        </p:nvSpPr>
        <p:spPr>
          <a:xfrm>
            <a:off x="1703388" y="2844224"/>
            <a:ext cx="8888412" cy="707886"/>
          </a:xfrm>
          <a:prstGeom prst="rect">
            <a:avLst/>
          </a:prstGeom>
        </p:spPr>
        <p:txBody>
          <a:bodyPr wrap="square">
            <a:spAutoFit/>
          </a:bodyPr>
          <a:lstStyle/>
          <a:p>
            <a:pPr>
              <a:buFont typeface="Arial"/>
              <a:buChar char="•"/>
            </a:pPr>
            <a:r>
              <a:rPr lang="en-ZA" sz="2000" dirty="0">
                <a:latin typeface="Calibri"/>
                <a:cs typeface="Calibri"/>
              </a:rPr>
              <a:t> The </a:t>
            </a:r>
            <a:r>
              <a:rPr lang="en-ZA" sz="2000" b="1" i="1" dirty="0">
                <a:latin typeface="Calibri"/>
                <a:cs typeface="Calibri"/>
              </a:rPr>
              <a:t>Time-dependent Total Reactive Power </a:t>
            </a:r>
            <a:r>
              <a:rPr lang="en-ZA" sz="2000" dirty="0">
                <a:latin typeface="Calibri"/>
                <a:cs typeface="Calibri"/>
              </a:rPr>
              <a:t>of a circuit under distorted waveform conditions</a:t>
            </a:r>
            <a:r>
              <a:rPr lang="en-US" sz="2000" dirty="0">
                <a:latin typeface="Calibri"/>
                <a:cs typeface="Calibri"/>
              </a:rPr>
              <a:t>:</a:t>
            </a:r>
            <a:endParaRPr lang="en-ZA" sz="2000" dirty="0">
              <a:latin typeface="Calibri"/>
              <a:cs typeface="Calibri"/>
            </a:endParaRPr>
          </a:p>
        </p:txBody>
      </p:sp>
      <p:graphicFrame>
        <p:nvGraphicFramePr>
          <p:cNvPr id="633862" name="Object 6"/>
          <p:cNvGraphicFramePr>
            <a:graphicFrameLocks noChangeAspect="1"/>
          </p:cNvGraphicFramePr>
          <p:nvPr/>
        </p:nvGraphicFramePr>
        <p:xfrm>
          <a:off x="4386263" y="3552825"/>
          <a:ext cx="1593850" cy="762000"/>
        </p:xfrm>
        <a:graphic>
          <a:graphicData uri="http://schemas.openxmlformats.org/presentationml/2006/ole">
            <mc:AlternateContent xmlns:mc="http://schemas.openxmlformats.org/markup-compatibility/2006">
              <mc:Choice xmlns:v="urn:schemas-microsoft-com:vml" Requires="v">
                <p:oleObj spid="_x0000_s11305" name="Equation" r:id="rId6" imgW="914400" imgH="393480" progId="Equation.DSMT4">
                  <p:embed/>
                </p:oleObj>
              </mc:Choice>
              <mc:Fallback>
                <p:oleObj name="Equation" r:id="rId6" imgW="914400" imgH="393480" progId="Equation.DSMT4">
                  <p:embed/>
                  <p:pic>
                    <p:nvPicPr>
                      <p:cNvPr id="633862"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86263" y="3552825"/>
                        <a:ext cx="159385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5" name="Rectangle 14"/>
          <p:cNvSpPr/>
          <p:nvPr/>
        </p:nvSpPr>
        <p:spPr>
          <a:xfrm>
            <a:off x="1703388" y="4800600"/>
            <a:ext cx="8659812" cy="400110"/>
          </a:xfrm>
          <a:prstGeom prst="rect">
            <a:avLst/>
          </a:prstGeom>
        </p:spPr>
        <p:txBody>
          <a:bodyPr wrap="square">
            <a:spAutoFit/>
          </a:bodyPr>
          <a:lstStyle/>
          <a:p>
            <a:pPr>
              <a:buFont typeface="Arial"/>
              <a:buChar char="•"/>
            </a:pPr>
            <a:r>
              <a:rPr lang="en-ZA" sz="2000" b="1" i="1" dirty="0">
                <a:latin typeface="Calibri"/>
                <a:cs typeface="Calibri"/>
              </a:rPr>
              <a:t> Total </a:t>
            </a:r>
            <a:r>
              <a:rPr lang="en-ZA" sz="2000" dirty="0">
                <a:latin typeface="Calibri"/>
                <a:cs typeface="Calibri"/>
              </a:rPr>
              <a:t>(or </a:t>
            </a:r>
            <a:r>
              <a:rPr lang="en-ZA" sz="2000" b="1" i="1" dirty="0">
                <a:latin typeface="Calibri"/>
                <a:cs typeface="Calibri"/>
              </a:rPr>
              <a:t>Joint</a:t>
            </a:r>
            <a:r>
              <a:rPr lang="en-ZA" sz="2000" dirty="0">
                <a:latin typeface="Calibri"/>
                <a:cs typeface="Calibri"/>
              </a:rPr>
              <a:t>) </a:t>
            </a:r>
            <a:r>
              <a:rPr lang="en-ZA" sz="2000" b="1" i="1" dirty="0">
                <a:latin typeface="Calibri"/>
                <a:cs typeface="Calibri"/>
              </a:rPr>
              <a:t>Average Reactive Power </a:t>
            </a:r>
            <a:r>
              <a:rPr lang="en-ZA" sz="2000" dirty="0">
                <a:latin typeface="Calibri"/>
                <a:cs typeface="Calibri"/>
              </a:rPr>
              <a:t>requires integration over a period </a:t>
            </a:r>
            <a:r>
              <a:rPr lang="en-ZA" sz="2000" i="1" dirty="0">
                <a:latin typeface="Calibri"/>
                <a:cs typeface="Calibri"/>
              </a:rPr>
              <a:t>T</a:t>
            </a:r>
            <a:r>
              <a:rPr lang="en-ZA" sz="2000" dirty="0">
                <a:latin typeface="Calibri"/>
                <a:cs typeface="Calibri"/>
              </a:rPr>
              <a:t>:</a:t>
            </a:r>
          </a:p>
        </p:txBody>
      </p:sp>
      <p:graphicFrame>
        <p:nvGraphicFramePr>
          <p:cNvPr id="633864" name="Object 8"/>
          <p:cNvGraphicFramePr>
            <a:graphicFrameLocks noChangeAspect="1"/>
          </p:cNvGraphicFramePr>
          <p:nvPr/>
        </p:nvGraphicFramePr>
        <p:xfrm>
          <a:off x="3030539" y="5343571"/>
          <a:ext cx="5203825" cy="809625"/>
        </p:xfrm>
        <a:graphic>
          <a:graphicData uri="http://schemas.openxmlformats.org/presentationml/2006/ole">
            <mc:AlternateContent xmlns:mc="http://schemas.openxmlformats.org/markup-compatibility/2006">
              <mc:Choice xmlns:v="urn:schemas-microsoft-com:vml" Requires="v">
                <p:oleObj spid="_x0000_s11306" name="Equation" r:id="rId8" imgW="3035300" imgH="431800" progId="Equation.DSMT4">
                  <p:embed/>
                </p:oleObj>
              </mc:Choice>
              <mc:Fallback>
                <p:oleObj name="Equation" r:id="rId8" imgW="3035300" imgH="431800" progId="Equation.DSMT4">
                  <p:embed/>
                  <p:pic>
                    <p:nvPicPr>
                      <p:cNvPr id="633864"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30539" y="5343571"/>
                        <a:ext cx="5203825" cy="8096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9" name="Rectangle 8"/>
          <p:cNvSpPr/>
          <p:nvPr/>
        </p:nvSpPr>
        <p:spPr>
          <a:xfrm>
            <a:off x="6360126" y="3798332"/>
            <a:ext cx="2297499" cy="400110"/>
          </a:xfrm>
          <a:prstGeom prst="rect">
            <a:avLst/>
          </a:prstGeom>
        </p:spPr>
        <p:txBody>
          <a:bodyPr wrap="none">
            <a:spAutoFit/>
          </a:bodyPr>
          <a:lstStyle/>
          <a:p>
            <a:r>
              <a:rPr lang="en-ZA" sz="2000" dirty="0">
                <a:latin typeface="Calibri"/>
                <a:cs typeface="Calibri"/>
              </a:rPr>
              <a:t>Does it make sense?</a:t>
            </a:r>
            <a:endParaRPr lang="en-ZA" sz="2000" dirty="0"/>
          </a:p>
        </p:txBody>
      </p:sp>
      <p:sp>
        <p:nvSpPr>
          <p:cNvPr id="10" name="Rectangle 9"/>
          <p:cNvSpPr/>
          <p:nvPr/>
        </p:nvSpPr>
        <p:spPr>
          <a:xfrm>
            <a:off x="6013502" y="4171898"/>
            <a:ext cx="3154453" cy="400110"/>
          </a:xfrm>
          <a:prstGeom prst="rect">
            <a:avLst/>
          </a:prstGeom>
        </p:spPr>
        <p:txBody>
          <a:bodyPr wrap="none">
            <a:spAutoFit/>
          </a:bodyPr>
          <a:lstStyle/>
          <a:p>
            <a:pPr>
              <a:buSzPct val="150000"/>
              <a:buFont typeface="Lucida Grande"/>
              <a:buChar char="☞"/>
            </a:pPr>
            <a:r>
              <a:rPr lang="en-ZA" sz="2000" b="1" dirty="0">
                <a:latin typeface="Calibri"/>
                <a:cs typeface="Calibri"/>
              </a:rPr>
              <a:t> It does not make sense!</a:t>
            </a:r>
            <a:endParaRPr lang="en-ZA"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633861"/>
                                        </p:tgtEl>
                                        <p:attrNameLst>
                                          <p:attrName>style.visibility</p:attrName>
                                        </p:attrNameLst>
                                      </p:cBhvr>
                                      <p:to>
                                        <p:strVal val="visible"/>
                                      </p:to>
                                    </p:set>
                                    <p:animEffect transition="in" filter="dissolve">
                                      <p:cBhvr>
                                        <p:cTn id="13" dur="500"/>
                                        <p:tgtEl>
                                          <p:spTgt spid="633861"/>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ppt_x"/>
                                          </p:val>
                                        </p:tav>
                                        <p:tav tm="100000">
                                          <p:val>
                                            <p:strVal val="#ppt_x"/>
                                          </p:val>
                                        </p:tav>
                                      </p:tavLst>
                                    </p:anim>
                                    <p:anim calcmode="lin" valueType="num">
                                      <p:cBhvr additive="base">
                                        <p:cTn id="1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nodeType="clickEffect">
                                  <p:stCondLst>
                                    <p:cond delay="0"/>
                                  </p:stCondLst>
                                  <p:childTnLst>
                                    <p:set>
                                      <p:cBhvr>
                                        <p:cTn id="23" dur="1" fill="hold">
                                          <p:stCondLst>
                                            <p:cond delay="0"/>
                                          </p:stCondLst>
                                        </p:cTn>
                                        <p:tgtEl>
                                          <p:spTgt spid="633862"/>
                                        </p:tgtEl>
                                        <p:attrNameLst>
                                          <p:attrName>style.visibility</p:attrName>
                                        </p:attrNameLst>
                                      </p:cBhvr>
                                      <p:to>
                                        <p:strVal val="visible"/>
                                      </p:to>
                                    </p:set>
                                    <p:animEffect transition="in" filter="fade">
                                      <p:cBhvr>
                                        <p:cTn id="24" dur="1000"/>
                                        <p:tgtEl>
                                          <p:spTgt spid="633862"/>
                                        </p:tgtEl>
                                      </p:cBhvr>
                                    </p:animEffect>
                                    <p:anim calcmode="lin" valueType="num">
                                      <p:cBhvr>
                                        <p:cTn id="25" dur="1000" fill="hold"/>
                                        <p:tgtEl>
                                          <p:spTgt spid="633862"/>
                                        </p:tgtEl>
                                        <p:attrNameLst>
                                          <p:attrName>ppt_x</p:attrName>
                                        </p:attrNameLst>
                                      </p:cBhvr>
                                      <p:tavLst>
                                        <p:tav tm="0">
                                          <p:val>
                                            <p:strVal val="#ppt_x"/>
                                          </p:val>
                                        </p:tav>
                                        <p:tav tm="100000">
                                          <p:val>
                                            <p:strVal val="#ppt_x"/>
                                          </p:val>
                                        </p:tav>
                                      </p:tavLst>
                                    </p:anim>
                                    <p:anim calcmode="lin" valueType="num">
                                      <p:cBhvr>
                                        <p:cTn id="26" dur="900" decel="100000" fill="hold"/>
                                        <p:tgtEl>
                                          <p:spTgt spid="633862"/>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633862"/>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strips(downLeft)">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35"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2000"/>
                                        <p:tgtEl>
                                          <p:spTgt spid="10"/>
                                        </p:tgtEl>
                                      </p:cBhvr>
                                    </p:animEffect>
                                    <p:anim calcmode="lin" valueType="num">
                                      <p:cBhvr>
                                        <p:cTn id="38" dur="2000" fill="hold"/>
                                        <p:tgtEl>
                                          <p:spTgt spid="10"/>
                                        </p:tgtEl>
                                        <p:attrNameLst>
                                          <p:attrName>style.rotation</p:attrName>
                                        </p:attrNameLst>
                                      </p:cBhvr>
                                      <p:tavLst>
                                        <p:tav tm="0">
                                          <p:val>
                                            <p:fltVal val="720"/>
                                          </p:val>
                                        </p:tav>
                                        <p:tav tm="100000">
                                          <p:val>
                                            <p:fltVal val="0"/>
                                          </p:val>
                                        </p:tav>
                                      </p:tavLst>
                                    </p:anim>
                                    <p:anim calcmode="lin" valueType="num">
                                      <p:cBhvr>
                                        <p:cTn id="39" dur="2000" fill="hold"/>
                                        <p:tgtEl>
                                          <p:spTgt spid="10"/>
                                        </p:tgtEl>
                                        <p:attrNameLst>
                                          <p:attrName>ppt_h</p:attrName>
                                        </p:attrNameLst>
                                      </p:cBhvr>
                                      <p:tavLst>
                                        <p:tav tm="0">
                                          <p:val>
                                            <p:fltVal val="0"/>
                                          </p:val>
                                        </p:tav>
                                        <p:tav tm="100000">
                                          <p:val>
                                            <p:strVal val="#ppt_h"/>
                                          </p:val>
                                        </p:tav>
                                      </p:tavLst>
                                    </p:anim>
                                    <p:anim calcmode="lin" valueType="num">
                                      <p:cBhvr>
                                        <p:cTn id="40" dur="2000" fill="hold"/>
                                        <p:tgtEl>
                                          <p:spTgt spid="10"/>
                                        </p:tgtEl>
                                        <p:attrNameLst>
                                          <p:attrName>ppt_w</p:attrName>
                                        </p:attrNameLst>
                                      </p:cBhvr>
                                      <p:tavLst>
                                        <p:tav tm="0">
                                          <p:val>
                                            <p:fltVal val="0"/>
                                          </p:val>
                                        </p:tav>
                                        <p:tav tm="100000">
                                          <p:val>
                                            <p:strVal val="#ppt_w"/>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37" presetClass="entr" presetSubtype="0" fill="hold" nodeType="clickEffect">
                                  <p:stCondLst>
                                    <p:cond delay="0"/>
                                  </p:stCondLst>
                                  <p:childTnLst>
                                    <p:set>
                                      <p:cBhvr>
                                        <p:cTn id="50" dur="1" fill="hold">
                                          <p:stCondLst>
                                            <p:cond delay="0"/>
                                          </p:stCondLst>
                                        </p:cTn>
                                        <p:tgtEl>
                                          <p:spTgt spid="633864"/>
                                        </p:tgtEl>
                                        <p:attrNameLst>
                                          <p:attrName>style.visibility</p:attrName>
                                        </p:attrNameLst>
                                      </p:cBhvr>
                                      <p:to>
                                        <p:strVal val="visible"/>
                                      </p:to>
                                    </p:set>
                                    <p:animEffect transition="in" filter="fade">
                                      <p:cBhvr>
                                        <p:cTn id="51" dur="1000"/>
                                        <p:tgtEl>
                                          <p:spTgt spid="633864"/>
                                        </p:tgtEl>
                                      </p:cBhvr>
                                    </p:animEffect>
                                    <p:anim calcmode="lin" valueType="num">
                                      <p:cBhvr>
                                        <p:cTn id="52" dur="1000" fill="hold"/>
                                        <p:tgtEl>
                                          <p:spTgt spid="633864"/>
                                        </p:tgtEl>
                                        <p:attrNameLst>
                                          <p:attrName>ppt_x</p:attrName>
                                        </p:attrNameLst>
                                      </p:cBhvr>
                                      <p:tavLst>
                                        <p:tav tm="0">
                                          <p:val>
                                            <p:strVal val="#ppt_x"/>
                                          </p:val>
                                        </p:tav>
                                        <p:tav tm="100000">
                                          <p:val>
                                            <p:strVal val="#ppt_x"/>
                                          </p:val>
                                        </p:tav>
                                      </p:tavLst>
                                    </p:anim>
                                    <p:anim calcmode="lin" valueType="num">
                                      <p:cBhvr>
                                        <p:cTn id="53" dur="900" decel="100000" fill="hold"/>
                                        <p:tgtEl>
                                          <p:spTgt spid="633864"/>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63386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Summary of Budeanu’s definitions</a:t>
            </a:r>
          </a:p>
        </p:txBody>
      </p:sp>
      <p:graphicFrame>
        <p:nvGraphicFramePr>
          <p:cNvPr id="4" name="Object 8"/>
          <p:cNvGraphicFramePr>
            <a:graphicFrameLocks noChangeAspect="1"/>
          </p:cNvGraphicFramePr>
          <p:nvPr/>
        </p:nvGraphicFramePr>
        <p:xfrm>
          <a:off x="4308476" y="990600"/>
          <a:ext cx="2797175" cy="1296988"/>
        </p:xfrm>
        <a:graphic>
          <a:graphicData uri="http://schemas.openxmlformats.org/presentationml/2006/ole">
            <mc:AlternateContent xmlns:mc="http://schemas.openxmlformats.org/markup-compatibility/2006">
              <mc:Choice xmlns:v="urn:schemas-microsoft-com:vml" Requires="v">
                <p:oleObj spid="_x0000_s12315" name="Equation" r:id="rId4" imgW="3213000" imgH="1371600" progId="Equation.DSMT4">
                  <p:embed/>
                </p:oleObj>
              </mc:Choice>
              <mc:Fallback>
                <p:oleObj name="Equation" r:id="rId4" imgW="3213000" imgH="1371600" progId="Equation.DSMT4">
                  <p:embed/>
                  <p:pic>
                    <p:nvPicPr>
                      <p:cNvPr id="4"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08476" y="990600"/>
                        <a:ext cx="2797175" cy="129698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5" name="Object 25"/>
          <p:cNvGraphicFramePr>
            <a:graphicFrameLocks noChangeAspect="1"/>
          </p:cNvGraphicFramePr>
          <p:nvPr/>
        </p:nvGraphicFramePr>
        <p:xfrm>
          <a:off x="2809853" y="2533404"/>
          <a:ext cx="6542087" cy="2259013"/>
        </p:xfrm>
        <a:graphic>
          <a:graphicData uri="http://schemas.openxmlformats.org/presentationml/2006/ole">
            <mc:AlternateContent xmlns:mc="http://schemas.openxmlformats.org/markup-compatibility/2006">
              <mc:Choice xmlns:v="urn:schemas-microsoft-com:vml" Requires="v">
                <p:oleObj spid="_x0000_s12316" name="Equation" r:id="rId6" imgW="7289640" imgH="2425680" progId="Equation.DSMT4">
                  <p:embed/>
                </p:oleObj>
              </mc:Choice>
              <mc:Fallback>
                <p:oleObj name="Equation" r:id="rId6" imgW="7289640" imgH="2425680" progId="Equation.DSMT4">
                  <p:embed/>
                  <p:pic>
                    <p:nvPicPr>
                      <p:cNvPr id="5" name="Object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09853" y="2533404"/>
                        <a:ext cx="6542087" cy="225901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6" name="Rectangle 5"/>
          <p:cNvSpPr/>
          <p:nvPr/>
        </p:nvSpPr>
        <p:spPr>
          <a:xfrm>
            <a:off x="2041448" y="5137947"/>
            <a:ext cx="2166042" cy="400110"/>
          </a:xfrm>
          <a:prstGeom prst="rect">
            <a:avLst/>
          </a:prstGeom>
        </p:spPr>
        <p:txBody>
          <a:bodyPr wrap="none">
            <a:spAutoFit/>
          </a:bodyPr>
          <a:lstStyle/>
          <a:p>
            <a:r>
              <a:rPr lang="en-US" sz="2000" dirty="0">
                <a:latin typeface="Calibri"/>
                <a:cs typeface="Calibri"/>
              </a:rPr>
              <a:t>Total Active Power </a:t>
            </a:r>
            <a:endParaRPr lang="en-ZA" sz="2000" dirty="0">
              <a:latin typeface="Calibri"/>
              <a:cs typeface="Calibri"/>
            </a:endParaRPr>
          </a:p>
        </p:txBody>
      </p:sp>
      <p:sp>
        <p:nvSpPr>
          <p:cNvPr id="7" name="Rectangle 6"/>
          <p:cNvSpPr/>
          <p:nvPr/>
        </p:nvSpPr>
        <p:spPr>
          <a:xfrm>
            <a:off x="4136894" y="5137947"/>
            <a:ext cx="5464307" cy="400110"/>
          </a:xfrm>
          <a:prstGeom prst="rect">
            <a:avLst/>
          </a:prstGeom>
        </p:spPr>
        <p:txBody>
          <a:bodyPr wrap="square">
            <a:spAutoFit/>
          </a:bodyPr>
          <a:lstStyle/>
          <a:p>
            <a:r>
              <a:rPr lang="en-US" sz="2000" dirty="0">
                <a:latin typeface="Calibri"/>
                <a:cs typeface="Calibri"/>
              </a:rPr>
              <a:t>Total Reactive Power (</a:t>
            </a:r>
            <a:r>
              <a:rPr lang="en-US" sz="2000" dirty="0" err="1">
                <a:latin typeface="Calibri"/>
                <a:cs typeface="Calibri"/>
              </a:rPr>
              <a:t>Budeanu’s</a:t>
            </a:r>
            <a:r>
              <a:rPr lang="en-US" sz="2000" dirty="0">
                <a:latin typeface="Calibri"/>
                <a:cs typeface="Calibri"/>
              </a:rPr>
              <a:t> Reactive Power) </a:t>
            </a:r>
            <a:endParaRPr lang="en-ZA" sz="2000" dirty="0">
              <a:latin typeface="Calibri"/>
              <a:cs typeface="Calibri"/>
            </a:endParaRPr>
          </a:p>
        </p:txBody>
      </p:sp>
      <p:sp>
        <p:nvSpPr>
          <p:cNvPr id="8" name="Rectangle 7"/>
          <p:cNvSpPr/>
          <p:nvPr/>
        </p:nvSpPr>
        <p:spPr>
          <a:xfrm>
            <a:off x="5524497" y="4429132"/>
            <a:ext cx="3135217" cy="400110"/>
          </a:xfrm>
          <a:prstGeom prst="rect">
            <a:avLst/>
          </a:prstGeom>
        </p:spPr>
        <p:txBody>
          <a:bodyPr wrap="none">
            <a:spAutoFit/>
          </a:bodyPr>
          <a:lstStyle/>
          <a:p>
            <a:r>
              <a:rPr lang="en-US" sz="2000" dirty="0" err="1">
                <a:latin typeface="Calibri"/>
                <a:cs typeface="Calibri"/>
              </a:rPr>
              <a:t>Budeanu’s</a:t>
            </a:r>
            <a:r>
              <a:rPr lang="en-US" sz="2000" dirty="0">
                <a:latin typeface="Calibri"/>
                <a:cs typeface="Calibri"/>
              </a:rPr>
              <a:t> Distortion Power </a:t>
            </a:r>
            <a:endParaRPr lang="en-ZA" sz="2000" dirty="0">
              <a:latin typeface="Calibri"/>
              <a:cs typeface="Calibri"/>
            </a:endParaRPr>
          </a:p>
        </p:txBody>
      </p:sp>
      <p:sp>
        <p:nvSpPr>
          <p:cNvPr id="9" name="Oval 8"/>
          <p:cNvSpPr/>
          <p:nvPr/>
        </p:nvSpPr>
        <p:spPr>
          <a:xfrm>
            <a:off x="3562336" y="4296968"/>
            <a:ext cx="533400" cy="570784"/>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sz="2000">
              <a:latin typeface="Calibri"/>
              <a:cs typeface="Calibri"/>
            </a:endParaRPr>
          </a:p>
        </p:txBody>
      </p:sp>
      <p:sp>
        <p:nvSpPr>
          <p:cNvPr id="10" name="Oval 9"/>
          <p:cNvSpPr/>
          <p:nvPr/>
        </p:nvSpPr>
        <p:spPr>
          <a:xfrm>
            <a:off x="4095736" y="4286256"/>
            <a:ext cx="533400" cy="570784"/>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sz="2000">
              <a:latin typeface="Calibri"/>
              <a:cs typeface="Calibri"/>
            </a:endParaRPr>
          </a:p>
        </p:txBody>
      </p:sp>
      <p:sp>
        <p:nvSpPr>
          <p:cNvPr id="11" name="Oval 10"/>
          <p:cNvSpPr/>
          <p:nvPr/>
        </p:nvSpPr>
        <p:spPr>
          <a:xfrm>
            <a:off x="4705344" y="4296968"/>
            <a:ext cx="533400" cy="570784"/>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sz="2000">
              <a:latin typeface="Calibri"/>
              <a:cs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par>
                          <p:cTn id="18" fill="hold">
                            <p:stCondLst>
                              <p:cond delay="500"/>
                            </p:stCondLst>
                            <p:childTnLst>
                              <p:par>
                                <p:cTn id="19" presetID="26"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80">
                                          <p:stCondLst>
                                            <p:cond delay="0"/>
                                          </p:stCondLst>
                                        </p:cTn>
                                        <p:tgtEl>
                                          <p:spTgt spid="9"/>
                                        </p:tgtEl>
                                      </p:cBhvr>
                                    </p:animEffect>
                                    <p:anim calcmode="lin" valueType="num">
                                      <p:cBhvr>
                                        <p:cTn id="22"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27" dur="26">
                                          <p:stCondLst>
                                            <p:cond delay="650"/>
                                          </p:stCondLst>
                                        </p:cTn>
                                        <p:tgtEl>
                                          <p:spTgt spid="9"/>
                                        </p:tgtEl>
                                      </p:cBhvr>
                                      <p:to x="100000" y="60000"/>
                                    </p:animScale>
                                    <p:animScale>
                                      <p:cBhvr>
                                        <p:cTn id="28" dur="166" decel="50000">
                                          <p:stCondLst>
                                            <p:cond delay="676"/>
                                          </p:stCondLst>
                                        </p:cTn>
                                        <p:tgtEl>
                                          <p:spTgt spid="9"/>
                                        </p:tgtEl>
                                      </p:cBhvr>
                                      <p:to x="100000" y="100000"/>
                                    </p:animScale>
                                    <p:animScale>
                                      <p:cBhvr>
                                        <p:cTn id="29" dur="26">
                                          <p:stCondLst>
                                            <p:cond delay="1312"/>
                                          </p:stCondLst>
                                        </p:cTn>
                                        <p:tgtEl>
                                          <p:spTgt spid="9"/>
                                        </p:tgtEl>
                                      </p:cBhvr>
                                      <p:to x="100000" y="80000"/>
                                    </p:animScale>
                                    <p:animScale>
                                      <p:cBhvr>
                                        <p:cTn id="30" dur="166" decel="50000">
                                          <p:stCondLst>
                                            <p:cond delay="1338"/>
                                          </p:stCondLst>
                                        </p:cTn>
                                        <p:tgtEl>
                                          <p:spTgt spid="9"/>
                                        </p:tgtEl>
                                      </p:cBhvr>
                                      <p:to x="100000" y="100000"/>
                                    </p:animScale>
                                    <p:animScale>
                                      <p:cBhvr>
                                        <p:cTn id="31" dur="26">
                                          <p:stCondLst>
                                            <p:cond delay="1642"/>
                                          </p:stCondLst>
                                        </p:cTn>
                                        <p:tgtEl>
                                          <p:spTgt spid="9"/>
                                        </p:tgtEl>
                                      </p:cBhvr>
                                      <p:to x="100000" y="90000"/>
                                    </p:animScale>
                                    <p:animScale>
                                      <p:cBhvr>
                                        <p:cTn id="32" dur="166" decel="50000">
                                          <p:stCondLst>
                                            <p:cond delay="1668"/>
                                          </p:stCondLst>
                                        </p:cTn>
                                        <p:tgtEl>
                                          <p:spTgt spid="9"/>
                                        </p:tgtEl>
                                      </p:cBhvr>
                                      <p:to x="100000" y="100000"/>
                                    </p:animScale>
                                    <p:animScale>
                                      <p:cBhvr>
                                        <p:cTn id="33" dur="26">
                                          <p:stCondLst>
                                            <p:cond delay="1808"/>
                                          </p:stCondLst>
                                        </p:cTn>
                                        <p:tgtEl>
                                          <p:spTgt spid="9"/>
                                        </p:tgtEl>
                                      </p:cBhvr>
                                      <p:to x="100000" y="95000"/>
                                    </p:animScale>
                                    <p:animScale>
                                      <p:cBhvr>
                                        <p:cTn id="34" dur="166" decel="50000">
                                          <p:stCondLst>
                                            <p:cond delay="1834"/>
                                          </p:stCondLst>
                                        </p:cTn>
                                        <p:tgtEl>
                                          <p:spTgt spid="9"/>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18" presetClass="entr" presetSubtype="12"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strips(downLeft)">
                                      <p:cBhvr>
                                        <p:cTn id="39" dur="500"/>
                                        <p:tgtEl>
                                          <p:spTgt spid="7"/>
                                        </p:tgtEl>
                                      </p:cBhvr>
                                    </p:animEffect>
                                  </p:childTnLst>
                                </p:cTn>
                              </p:par>
                            </p:childTnLst>
                          </p:cTn>
                        </p:par>
                        <p:par>
                          <p:cTn id="40" fill="hold">
                            <p:stCondLst>
                              <p:cond delay="500"/>
                            </p:stCondLst>
                            <p:childTnLst>
                              <p:par>
                                <p:cTn id="41" presetID="26"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80">
                                          <p:stCondLst>
                                            <p:cond delay="0"/>
                                          </p:stCondLst>
                                        </p:cTn>
                                        <p:tgtEl>
                                          <p:spTgt spid="10"/>
                                        </p:tgtEl>
                                      </p:cBhvr>
                                    </p:animEffect>
                                    <p:anim calcmode="lin" valueType="num">
                                      <p:cBhvr>
                                        <p:cTn id="44"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49" dur="26">
                                          <p:stCondLst>
                                            <p:cond delay="650"/>
                                          </p:stCondLst>
                                        </p:cTn>
                                        <p:tgtEl>
                                          <p:spTgt spid="10"/>
                                        </p:tgtEl>
                                      </p:cBhvr>
                                      <p:to x="100000" y="60000"/>
                                    </p:animScale>
                                    <p:animScale>
                                      <p:cBhvr>
                                        <p:cTn id="50" dur="166" decel="50000">
                                          <p:stCondLst>
                                            <p:cond delay="676"/>
                                          </p:stCondLst>
                                        </p:cTn>
                                        <p:tgtEl>
                                          <p:spTgt spid="10"/>
                                        </p:tgtEl>
                                      </p:cBhvr>
                                      <p:to x="100000" y="100000"/>
                                    </p:animScale>
                                    <p:animScale>
                                      <p:cBhvr>
                                        <p:cTn id="51" dur="26">
                                          <p:stCondLst>
                                            <p:cond delay="1312"/>
                                          </p:stCondLst>
                                        </p:cTn>
                                        <p:tgtEl>
                                          <p:spTgt spid="10"/>
                                        </p:tgtEl>
                                      </p:cBhvr>
                                      <p:to x="100000" y="80000"/>
                                    </p:animScale>
                                    <p:animScale>
                                      <p:cBhvr>
                                        <p:cTn id="52" dur="166" decel="50000">
                                          <p:stCondLst>
                                            <p:cond delay="1338"/>
                                          </p:stCondLst>
                                        </p:cTn>
                                        <p:tgtEl>
                                          <p:spTgt spid="10"/>
                                        </p:tgtEl>
                                      </p:cBhvr>
                                      <p:to x="100000" y="100000"/>
                                    </p:animScale>
                                    <p:animScale>
                                      <p:cBhvr>
                                        <p:cTn id="53" dur="26">
                                          <p:stCondLst>
                                            <p:cond delay="1642"/>
                                          </p:stCondLst>
                                        </p:cTn>
                                        <p:tgtEl>
                                          <p:spTgt spid="10"/>
                                        </p:tgtEl>
                                      </p:cBhvr>
                                      <p:to x="100000" y="90000"/>
                                    </p:animScale>
                                    <p:animScale>
                                      <p:cBhvr>
                                        <p:cTn id="54" dur="166" decel="50000">
                                          <p:stCondLst>
                                            <p:cond delay="1668"/>
                                          </p:stCondLst>
                                        </p:cTn>
                                        <p:tgtEl>
                                          <p:spTgt spid="10"/>
                                        </p:tgtEl>
                                      </p:cBhvr>
                                      <p:to x="100000" y="100000"/>
                                    </p:animScale>
                                    <p:animScale>
                                      <p:cBhvr>
                                        <p:cTn id="55" dur="26">
                                          <p:stCondLst>
                                            <p:cond delay="1808"/>
                                          </p:stCondLst>
                                        </p:cTn>
                                        <p:tgtEl>
                                          <p:spTgt spid="10"/>
                                        </p:tgtEl>
                                      </p:cBhvr>
                                      <p:to x="100000" y="95000"/>
                                    </p:animScale>
                                    <p:animScale>
                                      <p:cBhvr>
                                        <p:cTn id="56" dur="166" decel="50000">
                                          <p:stCondLst>
                                            <p:cond delay="1834"/>
                                          </p:stCondLst>
                                        </p:cTn>
                                        <p:tgtEl>
                                          <p:spTgt spid="10"/>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18" presetClass="entr" presetSubtype="12"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strips(downLeft)">
                                      <p:cBhvr>
                                        <p:cTn id="61" dur="500"/>
                                        <p:tgtEl>
                                          <p:spTgt spid="8"/>
                                        </p:tgtEl>
                                      </p:cBhvr>
                                    </p:animEffect>
                                  </p:childTnLst>
                                </p:cTn>
                              </p:par>
                            </p:childTnLst>
                          </p:cTn>
                        </p:par>
                        <p:par>
                          <p:cTn id="62" fill="hold">
                            <p:stCondLst>
                              <p:cond delay="500"/>
                            </p:stCondLst>
                            <p:childTnLst>
                              <p:par>
                                <p:cTn id="63" presetID="26" presetClass="entr" presetSubtype="0"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wipe(down)">
                                      <p:cBhvr>
                                        <p:cTn id="65" dur="580">
                                          <p:stCondLst>
                                            <p:cond delay="0"/>
                                          </p:stCondLst>
                                        </p:cTn>
                                        <p:tgtEl>
                                          <p:spTgt spid="11"/>
                                        </p:tgtEl>
                                      </p:cBhvr>
                                    </p:animEffect>
                                    <p:anim calcmode="lin" valueType="num">
                                      <p:cBhvr>
                                        <p:cTn id="66"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67"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68"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69"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70"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71" dur="26">
                                          <p:stCondLst>
                                            <p:cond delay="650"/>
                                          </p:stCondLst>
                                        </p:cTn>
                                        <p:tgtEl>
                                          <p:spTgt spid="11"/>
                                        </p:tgtEl>
                                      </p:cBhvr>
                                      <p:to x="100000" y="60000"/>
                                    </p:animScale>
                                    <p:animScale>
                                      <p:cBhvr>
                                        <p:cTn id="72" dur="166" decel="50000">
                                          <p:stCondLst>
                                            <p:cond delay="676"/>
                                          </p:stCondLst>
                                        </p:cTn>
                                        <p:tgtEl>
                                          <p:spTgt spid="11"/>
                                        </p:tgtEl>
                                      </p:cBhvr>
                                      <p:to x="100000" y="100000"/>
                                    </p:animScale>
                                    <p:animScale>
                                      <p:cBhvr>
                                        <p:cTn id="73" dur="26">
                                          <p:stCondLst>
                                            <p:cond delay="1312"/>
                                          </p:stCondLst>
                                        </p:cTn>
                                        <p:tgtEl>
                                          <p:spTgt spid="11"/>
                                        </p:tgtEl>
                                      </p:cBhvr>
                                      <p:to x="100000" y="80000"/>
                                    </p:animScale>
                                    <p:animScale>
                                      <p:cBhvr>
                                        <p:cTn id="74" dur="166" decel="50000">
                                          <p:stCondLst>
                                            <p:cond delay="1338"/>
                                          </p:stCondLst>
                                        </p:cTn>
                                        <p:tgtEl>
                                          <p:spTgt spid="11"/>
                                        </p:tgtEl>
                                      </p:cBhvr>
                                      <p:to x="100000" y="100000"/>
                                    </p:animScale>
                                    <p:animScale>
                                      <p:cBhvr>
                                        <p:cTn id="75" dur="26">
                                          <p:stCondLst>
                                            <p:cond delay="1642"/>
                                          </p:stCondLst>
                                        </p:cTn>
                                        <p:tgtEl>
                                          <p:spTgt spid="11"/>
                                        </p:tgtEl>
                                      </p:cBhvr>
                                      <p:to x="100000" y="90000"/>
                                    </p:animScale>
                                    <p:animScale>
                                      <p:cBhvr>
                                        <p:cTn id="76" dur="166" decel="50000">
                                          <p:stCondLst>
                                            <p:cond delay="1668"/>
                                          </p:stCondLst>
                                        </p:cTn>
                                        <p:tgtEl>
                                          <p:spTgt spid="11"/>
                                        </p:tgtEl>
                                      </p:cBhvr>
                                      <p:to x="100000" y="100000"/>
                                    </p:animScale>
                                    <p:animScale>
                                      <p:cBhvr>
                                        <p:cTn id="77" dur="26">
                                          <p:stCondLst>
                                            <p:cond delay="1808"/>
                                          </p:stCondLst>
                                        </p:cTn>
                                        <p:tgtEl>
                                          <p:spTgt spid="11"/>
                                        </p:tgtEl>
                                      </p:cBhvr>
                                      <p:to x="100000" y="95000"/>
                                    </p:animScale>
                                    <p:animScale>
                                      <p:cBhvr>
                                        <p:cTn id="78"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3388" y="274639"/>
            <a:ext cx="8964612" cy="561975"/>
          </a:xfrm>
        </p:spPr>
        <p:txBody>
          <a:bodyPr/>
          <a:lstStyle/>
          <a:p>
            <a:pPr algn="ctr"/>
            <a:r>
              <a:rPr lang="en-ZA" sz="2400" dirty="0"/>
              <a:t>What is wrong with </a:t>
            </a:r>
            <a:r>
              <a:rPr lang="en-ZA" sz="2400" i="1" dirty="0"/>
              <a:t>Q</a:t>
            </a:r>
            <a:r>
              <a:rPr lang="en-ZA" sz="2400" i="1" baseline="-25000" dirty="0"/>
              <a:t>B</a:t>
            </a:r>
            <a:r>
              <a:rPr lang="en-ZA" sz="2400" i="1" dirty="0"/>
              <a:t> – </a:t>
            </a:r>
            <a:r>
              <a:rPr lang="en-ZA" sz="2400" dirty="0"/>
              <a:t>the Budeanu Reactive Power?</a:t>
            </a:r>
          </a:p>
        </p:txBody>
      </p:sp>
      <p:sp>
        <p:nvSpPr>
          <p:cNvPr id="12" name="Rectangle 11"/>
          <p:cNvSpPr/>
          <p:nvPr/>
        </p:nvSpPr>
        <p:spPr>
          <a:xfrm>
            <a:off x="1989140" y="928671"/>
            <a:ext cx="8250264" cy="4401205"/>
          </a:xfrm>
          <a:prstGeom prst="rect">
            <a:avLst/>
          </a:prstGeom>
        </p:spPr>
        <p:txBody>
          <a:bodyPr wrap="square">
            <a:spAutoFit/>
          </a:bodyPr>
          <a:lstStyle/>
          <a:p>
            <a:pPr>
              <a:spcBef>
                <a:spcPts val="1200"/>
              </a:spcBef>
              <a:buFont typeface="Arial"/>
              <a:buChar char="•"/>
            </a:pPr>
            <a:r>
              <a:rPr lang="en-ZA" sz="2000" dirty="0">
                <a:latin typeface="Calibri"/>
                <a:cs typeface="Calibri"/>
              </a:rPr>
              <a:t> Physical nature of reactive power follows from the application of field theory (Maxwell’s equations)</a:t>
            </a:r>
          </a:p>
          <a:p>
            <a:pPr>
              <a:spcBef>
                <a:spcPts val="1200"/>
              </a:spcBef>
              <a:buFont typeface="Arial"/>
              <a:buChar char="•"/>
            </a:pPr>
            <a:r>
              <a:rPr lang="en-US" sz="2000" dirty="0">
                <a:latin typeface="Calibri"/>
                <a:cs typeface="Calibri"/>
              </a:rPr>
              <a:t> Reactive Power</a:t>
            </a:r>
            <a:r>
              <a:rPr lang="en-ZA" sz="2000" dirty="0">
                <a:latin typeface="Calibri"/>
                <a:cs typeface="Calibri"/>
              </a:rPr>
              <a:t> not to contribute to real energy transfer</a:t>
            </a:r>
          </a:p>
          <a:p>
            <a:pPr>
              <a:spcBef>
                <a:spcPts val="1200"/>
              </a:spcBef>
              <a:buFont typeface="Arial"/>
              <a:buChar char="•"/>
            </a:pPr>
            <a:r>
              <a:rPr lang="en-ZA" sz="2000" dirty="0">
                <a:latin typeface="Calibri"/>
                <a:cs typeface="Calibri"/>
              </a:rPr>
              <a:t> Physical nature of reactive power - energy accumulation in electric and magnetic fields of reactive components in the load and source</a:t>
            </a:r>
          </a:p>
          <a:p>
            <a:pPr>
              <a:spcBef>
                <a:spcPts val="1200"/>
              </a:spcBef>
              <a:buFont typeface="Arial"/>
              <a:buChar char="•"/>
            </a:pPr>
            <a:r>
              <a:rPr lang="en-ZA" sz="2000" dirty="0">
                <a:latin typeface="Calibri"/>
                <a:cs typeface="Calibri"/>
              </a:rPr>
              <a:t>  Results in oscillatory exchange of energy between these reactive components</a:t>
            </a:r>
          </a:p>
          <a:p>
            <a:pPr>
              <a:spcBef>
                <a:spcPts val="1200"/>
              </a:spcBef>
              <a:buFont typeface="Arial"/>
              <a:buChar char="•"/>
            </a:pPr>
            <a:r>
              <a:rPr lang="en-ZA" sz="2000" dirty="0">
                <a:latin typeface="Calibri"/>
                <a:cs typeface="Calibri"/>
              </a:rPr>
              <a:t> Similar explanation assigned to harmonic reactive power </a:t>
            </a:r>
            <a:r>
              <a:rPr lang="en-ZA" sz="2000" i="1" dirty="0">
                <a:latin typeface="Calibri"/>
                <a:cs typeface="Calibri"/>
              </a:rPr>
              <a:t>Q</a:t>
            </a:r>
            <a:r>
              <a:rPr lang="en-ZA" sz="2000" i="1" baseline="-25000" dirty="0">
                <a:latin typeface="Calibri"/>
                <a:cs typeface="Calibri"/>
              </a:rPr>
              <a:t>h</a:t>
            </a:r>
            <a:r>
              <a:rPr lang="en-ZA" sz="2000" dirty="0">
                <a:latin typeface="Calibri"/>
                <a:cs typeface="Calibri"/>
              </a:rPr>
              <a:t> at each harmonic order </a:t>
            </a:r>
            <a:r>
              <a:rPr lang="en-ZA" sz="2000" i="1" dirty="0">
                <a:latin typeface="Calibri"/>
                <a:cs typeface="Calibri"/>
              </a:rPr>
              <a:t>h</a:t>
            </a:r>
          </a:p>
          <a:p>
            <a:pPr>
              <a:spcBef>
                <a:spcPts val="1200"/>
              </a:spcBef>
              <a:buFont typeface="Arial"/>
              <a:buChar char="•"/>
            </a:pPr>
            <a:r>
              <a:rPr lang="en-US" sz="2000" dirty="0">
                <a:latin typeface="Calibri"/>
                <a:cs typeface="Calibri"/>
              </a:rPr>
              <a:t> Is </a:t>
            </a:r>
            <a:r>
              <a:rPr lang="en-US" sz="2000" i="1" dirty="0">
                <a:latin typeface="Calibri"/>
                <a:cs typeface="Calibri"/>
              </a:rPr>
              <a:t>Q</a:t>
            </a:r>
            <a:r>
              <a:rPr lang="en-US" sz="2000" i="1" baseline="-25000" dirty="0">
                <a:latin typeface="Calibri"/>
                <a:cs typeface="Calibri"/>
              </a:rPr>
              <a:t>B</a:t>
            </a:r>
            <a:r>
              <a:rPr lang="en-US" sz="2000" dirty="0">
                <a:latin typeface="Calibri"/>
                <a:cs typeface="Calibri"/>
              </a:rPr>
              <a:t> (Joint/Total Reactive Power) a useful concept?</a:t>
            </a:r>
          </a:p>
          <a:p>
            <a:pPr lvl="1">
              <a:spcBef>
                <a:spcPts val="1200"/>
              </a:spcBef>
              <a:buFont typeface="Arial"/>
              <a:buChar char="•"/>
            </a:pPr>
            <a:r>
              <a:rPr lang="en-US" sz="2000" dirty="0">
                <a:latin typeface="Calibri"/>
                <a:cs typeface="Calibri"/>
              </a:rPr>
              <a:t>Let’s investigate……</a:t>
            </a:r>
            <a:endParaRPr lang="en-ZA" sz="2000" dirty="0">
              <a:latin typeface="Calibri"/>
              <a:cs typeface="Calibri"/>
            </a:endParaRPr>
          </a:p>
        </p:txBody>
      </p:sp>
      <p:graphicFrame>
        <p:nvGraphicFramePr>
          <p:cNvPr id="766977" name="Object 1"/>
          <p:cNvGraphicFramePr>
            <a:graphicFrameLocks noChangeAspect="1"/>
          </p:cNvGraphicFramePr>
          <p:nvPr/>
        </p:nvGraphicFramePr>
        <p:xfrm>
          <a:off x="2954339" y="5429250"/>
          <a:ext cx="5356225" cy="762000"/>
        </p:xfrm>
        <a:graphic>
          <a:graphicData uri="http://schemas.openxmlformats.org/presentationml/2006/ole">
            <mc:AlternateContent xmlns:mc="http://schemas.openxmlformats.org/markup-compatibility/2006">
              <mc:Choice xmlns:v="urn:schemas-microsoft-com:vml" Requires="v">
                <p:oleObj spid="_x0000_s13326" name="Equation" r:id="rId4" imgW="3124080" imgH="406080" progId="Equation.DSMT4">
                  <p:embed/>
                </p:oleObj>
              </mc:Choice>
              <mc:Fallback>
                <p:oleObj name="Equation" r:id="rId4" imgW="3124080" imgH="406080" progId="Equation.DSMT4">
                  <p:embed/>
                  <p:pic>
                    <p:nvPicPr>
                      <p:cNvPr id="766977"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54339" y="5429250"/>
                        <a:ext cx="5356225"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anim calcmode="lin" valueType="num">
                                      <p:cBhvr additive="base">
                                        <p:cTn id="13"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anim calcmode="lin" valueType="num">
                                      <p:cBhvr additive="base">
                                        <p:cTn id="19"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xEl>
                                              <p:pRg st="3" end="3"/>
                                            </p:txEl>
                                          </p:spTgt>
                                        </p:tgtEl>
                                        <p:attrNameLst>
                                          <p:attrName>style.visibility</p:attrName>
                                        </p:attrNameLst>
                                      </p:cBhvr>
                                      <p:to>
                                        <p:strVal val="visible"/>
                                      </p:to>
                                    </p:set>
                                    <p:anim calcmode="lin" valueType="num">
                                      <p:cBhvr additive="base">
                                        <p:cTn id="25"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xEl>
                                              <p:pRg st="4" end="4"/>
                                            </p:txEl>
                                          </p:spTgt>
                                        </p:tgtEl>
                                        <p:attrNameLst>
                                          <p:attrName>style.visibility</p:attrName>
                                        </p:attrNameLst>
                                      </p:cBhvr>
                                      <p:to>
                                        <p:strVal val="visible"/>
                                      </p:to>
                                    </p:set>
                                    <p:anim calcmode="lin" valueType="num">
                                      <p:cBhvr additive="base">
                                        <p:cTn id="31"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2">
                                            <p:txEl>
                                              <p:pRg st="5" end="5"/>
                                            </p:txEl>
                                          </p:spTgt>
                                        </p:tgtEl>
                                        <p:attrNameLst>
                                          <p:attrName>style.visibility</p:attrName>
                                        </p:attrNameLst>
                                      </p:cBhvr>
                                      <p:to>
                                        <p:strVal val="visible"/>
                                      </p:to>
                                    </p:set>
                                    <p:anim calcmode="lin" valueType="num">
                                      <p:cBhvr additive="base">
                                        <p:cTn id="37" dur="500" fill="hold"/>
                                        <p:tgtEl>
                                          <p:spTgt spid="1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2">
                                            <p:txEl>
                                              <p:pRg st="6" end="6"/>
                                            </p:txEl>
                                          </p:spTgt>
                                        </p:tgtEl>
                                        <p:attrNameLst>
                                          <p:attrName>style.visibility</p:attrName>
                                        </p:attrNameLst>
                                      </p:cBhvr>
                                      <p:to>
                                        <p:strVal val="visible"/>
                                      </p:to>
                                    </p:set>
                                    <p:anim calcmode="lin" valueType="num">
                                      <p:cBhvr additive="base">
                                        <p:cTn id="43" dur="500" fill="hold"/>
                                        <p:tgtEl>
                                          <p:spTgt spid="1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7" presetClass="entr" presetSubtype="0" fill="hold" nodeType="clickEffect">
                                  <p:stCondLst>
                                    <p:cond delay="0"/>
                                  </p:stCondLst>
                                  <p:childTnLst>
                                    <p:set>
                                      <p:cBhvr>
                                        <p:cTn id="48" dur="1" fill="hold">
                                          <p:stCondLst>
                                            <p:cond delay="0"/>
                                          </p:stCondLst>
                                        </p:cTn>
                                        <p:tgtEl>
                                          <p:spTgt spid="766977"/>
                                        </p:tgtEl>
                                        <p:attrNameLst>
                                          <p:attrName>style.visibility</p:attrName>
                                        </p:attrNameLst>
                                      </p:cBhvr>
                                      <p:to>
                                        <p:strVal val="visible"/>
                                      </p:to>
                                    </p:set>
                                    <p:animEffect transition="in" filter="fade">
                                      <p:cBhvr>
                                        <p:cTn id="49" dur="1000"/>
                                        <p:tgtEl>
                                          <p:spTgt spid="766977"/>
                                        </p:tgtEl>
                                      </p:cBhvr>
                                    </p:animEffect>
                                    <p:anim calcmode="lin" valueType="num">
                                      <p:cBhvr>
                                        <p:cTn id="50" dur="1000" fill="hold"/>
                                        <p:tgtEl>
                                          <p:spTgt spid="766977"/>
                                        </p:tgtEl>
                                        <p:attrNameLst>
                                          <p:attrName>ppt_x</p:attrName>
                                        </p:attrNameLst>
                                      </p:cBhvr>
                                      <p:tavLst>
                                        <p:tav tm="0">
                                          <p:val>
                                            <p:strVal val="#ppt_x"/>
                                          </p:val>
                                        </p:tav>
                                        <p:tav tm="100000">
                                          <p:val>
                                            <p:strVal val="#ppt_x"/>
                                          </p:val>
                                        </p:tav>
                                      </p:tavLst>
                                    </p:anim>
                                    <p:anim calcmode="lin" valueType="num">
                                      <p:cBhvr>
                                        <p:cTn id="51" dur="900" decel="100000" fill="hold"/>
                                        <p:tgtEl>
                                          <p:spTgt spid="766977"/>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76697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3388" y="142853"/>
            <a:ext cx="8964612" cy="561975"/>
          </a:xfrm>
        </p:spPr>
        <p:txBody>
          <a:bodyPr/>
          <a:lstStyle/>
          <a:p>
            <a:pPr algn="ctr"/>
            <a:r>
              <a:rPr lang="en-ZA" sz="2400" dirty="0"/>
              <a:t>Application of </a:t>
            </a:r>
            <a:r>
              <a:rPr lang="en-ZA" sz="2400" i="1" dirty="0"/>
              <a:t>Q</a:t>
            </a:r>
            <a:r>
              <a:rPr lang="en-ZA" sz="2400" i="1" baseline="-25000" dirty="0"/>
              <a:t>B</a:t>
            </a:r>
            <a:r>
              <a:rPr lang="en-ZA" sz="2400" dirty="0"/>
              <a:t>in power factor correction (1)</a:t>
            </a:r>
          </a:p>
        </p:txBody>
      </p:sp>
      <p:grpSp>
        <p:nvGrpSpPr>
          <p:cNvPr id="62" name="Group 61"/>
          <p:cNvGrpSpPr/>
          <p:nvPr/>
        </p:nvGrpSpPr>
        <p:grpSpPr>
          <a:xfrm>
            <a:off x="5673194" y="1079664"/>
            <a:ext cx="4232806" cy="3339936"/>
            <a:chOff x="1752600" y="1079664"/>
            <a:chExt cx="4232806" cy="3339936"/>
          </a:xfrm>
        </p:grpSpPr>
        <p:sp>
          <p:nvSpPr>
            <p:cNvPr id="636933" name="Oval 5"/>
            <p:cNvSpPr>
              <a:spLocks noChangeArrowheads="1"/>
            </p:cNvSpPr>
            <p:nvPr/>
          </p:nvSpPr>
          <p:spPr bwMode="auto">
            <a:xfrm>
              <a:off x="1752600" y="1574148"/>
              <a:ext cx="722467" cy="803898"/>
            </a:xfrm>
            <a:prstGeom prst="ellipse">
              <a:avLst/>
            </a:prstGeom>
            <a:solidFill>
              <a:srgbClr val="FFFFFF"/>
            </a:solid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34" name="Text Box 6"/>
            <p:cNvSpPr txBox="1">
              <a:spLocks noChangeArrowheads="1"/>
            </p:cNvSpPr>
            <p:nvPr/>
          </p:nvSpPr>
          <p:spPr bwMode="auto">
            <a:xfrm>
              <a:off x="1802383" y="1759218"/>
              <a:ext cx="621686" cy="432312"/>
            </a:xfrm>
            <a:prstGeom prst="rect">
              <a:avLst/>
            </a:prstGeom>
            <a:solidFill>
              <a:srgbClr val="FFFFFF"/>
            </a:solidFill>
            <a:ln w="25400">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sz="1400" i="1" dirty="0">
                  <a:latin typeface="Calibri" pitchFamily="34" charset="0"/>
                  <a:ea typeface="Times New Roman" charset="0"/>
                </a:rPr>
                <a:t>v</a:t>
              </a:r>
              <a:r>
                <a:rPr lang="en-US" sz="1400" dirty="0">
                  <a:latin typeface="Calibri" pitchFamily="34" charset="0"/>
                  <a:ea typeface="Times New Roman" charset="0"/>
                </a:rPr>
                <a:t>(</a:t>
              </a:r>
              <a:r>
                <a:rPr lang="en-US" sz="1400" i="1" dirty="0">
                  <a:latin typeface="Calibri" pitchFamily="34" charset="0"/>
                  <a:ea typeface="Times New Roman" charset="0"/>
                </a:rPr>
                <a:t>t</a:t>
              </a:r>
              <a:r>
                <a:rPr lang="en-US" sz="1400" dirty="0">
                  <a:latin typeface="Calibri" pitchFamily="34" charset="0"/>
                  <a:ea typeface="Times New Roman" charset="0"/>
                </a:rPr>
                <a:t>)</a:t>
              </a:r>
              <a:r>
                <a:rPr lang="en-US" sz="1400" baseline="-25000" dirty="0">
                  <a:latin typeface="Calibri" pitchFamily="34" charset="0"/>
                  <a:ea typeface="Times New Roman" charset="0"/>
                </a:rPr>
                <a:t>1</a:t>
              </a:r>
              <a:r>
                <a:rPr lang="en-US" sz="1400" baseline="-25000" dirty="0">
                  <a:latin typeface="Calibri" pitchFamily="34" charset="0"/>
                  <a:ea typeface="Lucida Grande"/>
                  <a:cs typeface="Lucida Grande"/>
                </a:rPr>
                <a:t>ϕ</a:t>
              </a:r>
              <a:endParaRPr lang="en-US" sz="1400" baseline="-25000" dirty="0">
                <a:latin typeface="Calibri" pitchFamily="34" charset="0"/>
                <a:ea typeface="Times New Roman" charset="0"/>
              </a:endParaRPr>
            </a:p>
          </p:txBody>
        </p:sp>
        <p:grpSp>
          <p:nvGrpSpPr>
            <p:cNvPr id="636935" name="Group 7"/>
            <p:cNvGrpSpPr>
              <a:grpSpLocks/>
            </p:cNvGrpSpPr>
            <p:nvPr/>
          </p:nvGrpSpPr>
          <p:grpSpPr bwMode="auto">
            <a:xfrm>
              <a:off x="1802383" y="2378046"/>
              <a:ext cx="672683" cy="803898"/>
              <a:chOff x="3398" y="10717"/>
              <a:chExt cx="554" cy="556"/>
            </a:xfrm>
          </p:grpSpPr>
          <p:sp>
            <p:nvSpPr>
              <p:cNvPr id="636936" name="Line 8"/>
              <p:cNvSpPr>
                <a:spLocks noChangeShapeType="1"/>
              </p:cNvSpPr>
              <p:nvPr/>
            </p:nvSpPr>
            <p:spPr bwMode="auto">
              <a:xfrm>
                <a:off x="3654" y="10717"/>
                <a:ext cx="0" cy="385"/>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37" name="Line 9"/>
              <p:cNvSpPr>
                <a:spLocks noChangeShapeType="1"/>
              </p:cNvSpPr>
              <p:nvPr/>
            </p:nvSpPr>
            <p:spPr bwMode="auto">
              <a:xfrm>
                <a:off x="3442" y="11102"/>
                <a:ext cx="510" cy="0"/>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38" name="Line 10"/>
              <p:cNvSpPr>
                <a:spLocks noChangeShapeType="1"/>
              </p:cNvSpPr>
              <p:nvPr/>
            </p:nvSpPr>
            <p:spPr bwMode="auto">
              <a:xfrm flipH="1">
                <a:off x="3398"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39" name="Line 11"/>
              <p:cNvSpPr>
                <a:spLocks noChangeShapeType="1"/>
              </p:cNvSpPr>
              <p:nvPr/>
            </p:nvSpPr>
            <p:spPr bwMode="auto">
              <a:xfrm flipH="1">
                <a:off x="3526"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40" name="Line 12"/>
              <p:cNvSpPr>
                <a:spLocks noChangeShapeType="1"/>
              </p:cNvSpPr>
              <p:nvPr/>
            </p:nvSpPr>
            <p:spPr bwMode="auto">
              <a:xfrm flipH="1">
                <a:off x="3654" y="11102"/>
                <a:ext cx="43"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41" name="Line 13"/>
              <p:cNvSpPr>
                <a:spLocks noChangeShapeType="1"/>
              </p:cNvSpPr>
              <p:nvPr/>
            </p:nvSpPr>
            <p:spPr bwMode="auto">
              <a:xfrm flipH="1">
                <a:off x="3781" y="11102"/>
                <a:ext cx="43"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42" name="Line 14"/>
              <p:cNvSpPr>
                <a:spLocks noChangeShapeType="1"/>
              </p:cNvSpPr>
              <p:nvPr/>
            </p:nvSpPr>
            <p:spPr bwMode="auto">
              <a:xfrm flipH="1">
                <a:off x="3908"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sp>
          <p:nvSpPr>
            <p:cNvPr id="636943" name="Line 15"/>
            <p:cNvSpPr>
              <a:spLocks noChangeShapeType="1"/>
            </p:cNvSpPr>
            <p:nvPr/>
          </p:nvSpPr>
          <p:spPr bwMode="auto">
            <a:xfrm flipV="1">
              <a:off x="2113226" y="1079664"/>
              <a:ext cx="0" cy="494484"/>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44" name="Line 16"/>
            <p:cNvSpPr>
              <a:spLocks noChangeShapeType="1"/>
            </p:cNvSpPr>
            <p:nvPr/>
          </p:nvSpPr>
          <p:spPr bwMode="auto">
            <a:xfrm>
              <a:off x="2113226" y="1079664"/>
              <a:ext cx="3509125" cy="0"/>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45" name="Line 17"/>
            <p:cNvSpPr>
              <a:spLocks noChangeShapeType="1"/>
            </p:cNvSpPr>
            <p:nvPr/>
          </p:nvSpPr>
          <p:spPr bwMode="auto">
            <a:xfrm>
              <a:off x="5622351" y="1079664"/>
              <a:ext cx="0" cy="433758"/>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nvGrpSpPr>
            <p:cNvPr id="636946" name="Group 18"/>
            <p:cNvGrpSpPr>
              <a:grpSpLocks/>
            </p:cNvGrpSpPr>
            <p:nvPr/>
          </p:nvGrpSpPr>
          <p:grpSpPr bwMode="auto">
            <a:xfrm>
              <a:off x="5415932" y="1513422"/>
              <a:ext cx="361841" cy="802452"/>
              <a:chOff x="7437" y="10290"/>
              <a:chExt cx="850" cy="2650"/>
            </a:xfrm>
          </p:grpSpPr>
          <p:sp>
            <p:nvSpPr>
              <p:cNvPr id="636947" name="Line 19"/>
              <p:cNvSpPr>
                <a:spLocks noChangeShapeType="1"/>
              </p:cNvSpPr>
              <p:nvPr/>
            </p:nvSpPr>
            <p:spPr bwMode="auto">
              <a:xfrm>
                <a:off x="7437" y="10632"/>
                <a:ext cx="850" cy="426"/>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48" name="Line 20"/>
              <p:cNvSpPr>
                <a:spLocks noChangeShapeType="1"/>
              </p:cNvSpPr>
              <p:nvPr/>
            </p:nvSpPr>
            <p:spPr bwMode="auto">
              <a:xfrm flipH="1">
                <a:off x="7437" y="11059"/>
                <a:ext cx="850" cy="599"/>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49" name="Line 21"/>
              <p:cNvSpPr>
                <a:spLocks noChangeShapeType="1"/>
              </p:cNvSpPr>
              <p:nvPr/>
            </p:nvSpPr>
            <p:spPr bwMode="auto">
              <a:xfrm>
                <a:off x="7437" y="11658"/>
                <a:ext cx="850" cy="513"/>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50" name="Line 22"/>
              <p:cNvSpPr>
                <a:spLocks noChangeShapeType="1"/>
              </p:cNvSpPr>
              <p:nvPr/>
            </p:nvSpPr>
            <p:spPr bwMode="auto">
              <a:xfrm flipH="1">
                <a:off x="7437" y="12171"/>
                <a:ext cx="850" cy="513"/>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51" name="Line 23"/>
              <p:cNvSpPr>
                <a:spLocks noChangeShapeType="1"/>
              </p:cNvSpPr>
              <p:nvPr/>
            </p:nvSpPr>
            <p:spPr bwMode="auto">
              <a:xfrm flipV="1">
                <a:off x="7437" y="10290"/>
                <a:ext cx="467" cy="342"/>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52" name="Line 24"/>
              <p:cNvSpPr>
                <a:spLocks noChangeShapeType="1"/>
              </p:cNvSpPr>
              <p:nvPr/>
            </p:nvSpPr>
            <p:spPr bwMode="auto">
              <a:xfrm>
                <a:off x="7437" y="12684"/>
                <a:ext cx="467" cy="256"/>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sp>
          <p:nvSpPr>
            <p:cNvPr id="636953" name="Line 25"/>
            <p:cNvSpPr>
              <a:spLocks noChangeShapeType="1"/>
            </p:cNvSpPr>
            <p:nvPr/>
          </p:nvSpPr>
          <p:spPr bwMode="auto">
            <a:xfrm>
              <a:off x="5622351" y="2315874"/>
              <a:ext cx="0" cy="433758"/>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nvGrpSpPr>
            <p:cNvPr id="636954" name="Group 26"/>
            <p:cNvGrpSpPr>
              <a:grpSpLocks/>
            </p:cNvGrpSpPr>
            <p:nvPr/>
          </p:nvGrpSpPr>
          <p:grpSpPr bwMode="auto">
            <a:xfrm>
              <a:off x="5622351" y="2749632"/>
              <a:ext cx="309629" cy="866070"/>
              <a:chOff x="8584" y="11273"/>
              <a:chExt cx="340" cy="1026"/>
            </a:xfrm>
          </p:grpSpPr>
          <p:sp>
            <p:nvSpPr>
              <p:cNvPr id="636955" name="Freeform 27"/>
              <p:cNvSpPr>
                <a:spLocks/>
              </p:cNvSpPr>
              <p:nvPr/>
            </p:nvSpPr>
            <p:spPr bwMode="auto">
              <a:xfrm>
                <a:off x="8584" y="11273"/>
                <a:ext cx="340" cy="342"/>
              </a:xfrm>
              <a:custGeom>
                <a:avLst/>
                <a:gdLst/>
                <a:ahLst/>
                <a:cxnLst>
                  <a:cxn ang="0">
                    <a:pos x="0" y="0"/>
                  </a:cxn>
                  <a:cxn ang="0">
                    <a:pos x="456" y="228"/>
                  </a:cxn>
                  <a:cxn ang="0">
                    <a:pos x="0" y="456"/>
                  </a:cxn>
                </a:cxnLst>
                <a:rect l="0" t="0" r="r" b="b"/>
                <a:pathLst>
                  <a:path w="456" h="456">
                    <a:moveTo>
                      <a:pt x="0" y="0"/>
                    </a:moveTo>
                    <a:cubicBezTo>
                      <a:pt x="228" y="76"/>
                      <a:pt x="456" y="152"/>
                      <a:pt x="456" y="228"/>
                    </a:cubicBezTo>
                    <a:cubicBezTo>
                      <a:pt x="456" y="304"/>
                      <a:pt x="228" y="380"/>
                      <a:pt x="0" y="456"/>
                    </a:cubicBezTo>
                  </a:path>
                </a:pathLst>
              </a:custGeom>
              <a:noFill/>
              <a:ln w="25400" cmpd="sng">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56" name="Freeform 28"/>
              <p:cNvSpPr>
                <a:spLocks/>
              </p:cNvSpPr>
              <p:nvPr/>
            </p:nvSpPr>
            <p:spPr bwMode="auto">
              <a:xfrm>
                <a:off x="8584" y="11957"/>
                <a:ext cx="340" cy="342"/>
              </a:xfrm>
              <a:custGeom>
                <a:avLst/>
                <a:gdLst/>
                <a:ahLst/>
                <a:cxnLst>
                  <a:cxn ang="0">
                    <a:pos x="0" y="0"/>
                  </a:cxn>
                  <a:cxn ang="0">
                    <a:pos x="456" y="228"/>
                  </a:cxn>
                  <a:cxn ang="0">
                    <a:pos x="0" y="456"/>
                  </a:cxn>
                </a:cxnLst>
                <a:rect l="0" t="0" r="r" b="b"/>
                <a:pathLst>
                  <a:path w="456" h="456">
                    <a:moveTo>
                      <a:pt x="0" y="0"/>
                    </a:moveTo>
                    <a:cubicBezTo>
                      <a:pt x="228" y="76"/>
                      <a:pt x="456" y="152"/>
                      <a:pt x="456" y="228"/>
                    </a:cubicBezTo>
                    <a:cubicBezTo>
                      <a:pt x="456" y="304"/>
                      <a:pt x="228" y="380"/>
                      <a:pt x="0" y="456"/>
                    </a:cubicBezTo>
                  </a:path>
                </a:pathLst>
              </a:custGeom>
              <a:noFill/>
              <a:ln w="25400" cmpd="sng">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57" name="Freeform 29"/>
              <p:cNvSpPr>
                <a:spLocks/>
              </p:cNvSpPr>
              <p:nvPr/>
            </p:nvSpPr>
            <p:spPr bwMode="auto">
              <a:xfrm>
                <a:off x="8584" y="11615"/>
                <a:ext cx="340" cy="342"/>
              </a:xfrm>
              <a:custGeom>
                <a:avLst/>
                <a:gdLst/>
                <a:ahLst/>
                <a:cxnLst>
                  <a:cxn ang="0">
                    <a:pos x="0" y="0"/>
                  </a:cxn>
                  <a:cxn ang="0">
                    <a:pos x="456" y="228"/>
                  </a:cxn>
                  <a:cxn ang="0">
                    <a:pos x="0" y="456"/>
                  </a:cxn>
                </a:cxnLst>
                <a:rect l="0" t="0" r="r" b="b"/>
                <a:pathLst>
                  <a:path w="456" h="456">
                    <a:moveTo>
                      <a:pt x="0" y="0"/>
                    </a:moveTo>
                    <a:cubicBezTo>
                      <a:pt x="228" y="76"/>
                      <a:pt x="456" y="152"/>
                      <a:pt x="456" y="228"/>
                    </a:cubicBezTo>
                    <a:cubicBezTo>
                      <a:pt x="456" y="304"/>
                      <a:pt x="228" y="380"/>
                      <a:pt x="0" y="456"/>
                    </a:cubicBezTo>
                  </a:path>
                </a:pathLst>
              </a:custGeom>
              <a:noFill/>
              <a:ln w="25400" cmpd="sng">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grpSp>
          <p:nvGrpSpPr>
            <p:cNvPr id="636958" name="Group 30"/>
            <p:cNvGrpSpPr>
              <a:grpSpLocks/>
            </p:cNvGrpSpPr>
            <p:nvPr/>
          </p:nvGrpSpPr>
          <p:grpSpPr bwMode="auto">
            <a:xfrm>
              <a:off x="5312723" y="3614256"/>
              <a:ext cx="672683" cy="805344"/>
              <a:chOff x="3398" y="10717"/>
              <a:chExt cx="554" cy="556"/>
            </a:xfrm>
          </p:grpSpPr>
          <p:sp>
            <p:nvSpPr>
              <p:cNvPr id="636959" name="Line 31"/>
              <p:cNvSpPr>
                <a:spLocks noChangeShapeType="1"/>
              </p:cNvSpPr>
              <p:nvPr/>
            </p:nvSpPr>
            <p:spPr bwMode="auto">
              <a:xfrm>
                <a:off x="3654" y="10717"/>
                <a:ext cx="0" cy="385"/>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60" name="Line 32"/>
              <p:cNvSpPr>
                <a:spLocks noChangeShapeType="1"/>
              </p:cNvSpPr>
              <p:nvPr/>
            </p:nvSpPr>
            <p:spPr bwMode="auto">
              <a:xfrm>
                <a:off x="3442" y="11102"/>
                <a:ext cx="510" cy="0"/>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61" name="Line 33"/>
              <p:cNvSpPr>
                <a:spLocks noChangeShapeType="1"/>
              </p:cNvSpPr>
              <p:nvPr/>
            </p:nvSpPr>
            <p:spPr bwMode="auto">
              <a:xfrm flipH="1">
                <a:off x="3398"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62" name="Line 34"/>
              <p:cNvSpPr>
                <a:spLocks noChangeShapeType="1"/>
              </p:cNvSpPr>
              <p:nvPr/>
            </p:nvSpPr>
            <p:spPr bwMode="auto">
              <a:xfrm flipH="1">
                <a:off x="3526"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63" name="Line 35"/>
              <p:cNvSpPr>
                <a:spLocks noChangeShapeType="1"/>
              </p:cNvSpPr>
              <p:nvPr/>
            </p:nvSpPr>
            <p:spPr bwMode="auto">
              <a:xfrm flipH="1">
                <a:off x="3654" y="11102"/>
                <a:ext cx="43"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64" name="Line 36"/>
              <p:cNvSpPr>
                <a:spLocks noChangeShapeType="1"/>
              </p:cNvSpPr>
              <p:nvPr/>
            </p:nvSpPr>
            <p:spPr bwMode="auto">
              <a:xfrm flipH="1">
                <a:off x="3781" y="11102"/>
                <a:ext cx="43"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65" name="Line 37"/>
              <p:cNvSpPr>
                <a:spLocks noChangeShapeType="1"/>
              </p:cNvSpPr>
              <p:nvPr/>
            </p:nvSpPr>
            <p:spPr bwMode="auto">
              <a:xfrm flipH="1">
                <a:off x="3908"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sp>
          <p:nvSpPr>
            <p:cNvPr id="636979" name="Text Box 51"/>
            <p:cNvSpPr txBox="1">
              <a:spLocks noChangeArrowheads="1"/>
            </p:cNvSpPr>
            <p:nvPr/>
          </p:nvSpPr>
          <p:spPr bwMode="auto">
            <a:xfrm>
              <a:off x="4487045" y="1912924"/>
              <a:ext cx="928887" cy="278606"/>
            </a:xfrm>
            <a:prstGeom prst="rect">
              <a:avLst/>
            </a:prstGeom>
            <a:solidFill>
              <a:srgbClr val="FFFFFF"/>
            </a:solidFill>
            <a:ln w="25400">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sz="1400" dirty="0">
                  <a:latin typeface="Calibri" pitchFamily="34" charset="0"/>
                  <a:ea typeface="Times New Roman" charset="0"/>
                </a:rPr>
                <a:t>10 ohm</a:t>
              </a:r>
            </a:p>
          </p:txBody>
        </p:sp>
        <p:sp>
          <p:nvSpPr>
            <p:cNvPr id="636980" name="Text Box 52"/>
            <p:cNvSpPr txBox="1">
              <a:spLocks noChangeArrowheads="1"/>
            </p:cNvSpPr>
            <p:nvPr/>
          </p:nvSpPr>
          <p:spPr bwMode="auto">
            <a:xfrm>
              <a:off x="4674194" y="3181944"/>
              <a:ext cx="847376" cy="247242"/>
            </a:xfrm>
            <a:prstGeom prst="rect">
              <a:avLst/>
            </a:prstGeom>
            <a:solidFill>
              <a:srgbClr val="FFFFFF"/>
            </a:solidFill>
            <a:ln w="25400">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sz="1400" dirty="0">
                  <a:latin typeface="Calibri" pitchFamily="34" charset="0"/>
                  <a:ea typeface="Times New Roman" charset="0"/>
                </a:rPr>
                <a:t>100 </a:t>
              </a:r>
              <a:r>
                <a:rPr lang="en-US" sz="1400" dirty="0" err="1">
                  <a:latin typeface="Calibri" pitchFamily="34" charset="0"/>
                  <a:ea typeface="Times New Roman" charset="0"/>
                </a:rPr>
                <a:t>mH</a:t>
              </a:r>
              <a:endParaRPr lang="en-US" sz="1400" dirty="0">
                <a:latin typeface="Calibri" pitchFamily="34" charset="0"/>
                <a:ea typeface="Times New Roman" charset="0"/>
              </a:endParaRPr>
            </a:p>
          </p:txBody>
        </p:sp>
        <p:sp>
          <p:nvSpPr>
            <p:cNvPr id="636982" name="Text Box 54"/>
            <p:cNvSpPr txBox="1">
              <a:spLocks noChangeArrowheads="1"/>
            </p:cNvSpPr>
            <p:nvPr/>
          </p:nvSpPr>
          <p:spPr bwMode="auto">
            <a:xfrm>
              <a:off x="2991000" y="1187019"/>
              <a:ext cx="928800" cy="494484"/>
            </a:xfrm>
            <a:prstGeom prst="rect">
              <a:avLst/>
            </a:prstGeom>
            <a:solidFill>
              <a:srgbClr val="FFFFFF"/>
            </a:solidFill>
            <a:ln w="25400">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sz="1400" i="1" dirty="0" err="1">
                  <a:latin typeface="Calibri" pitchFamily="34" charset="0"/>
                  <a:ea typeface="Times New Roman" charset="0"/>
                </a:rPr>
                <a:t>i</a:t>
              </a:r>
              <a:r>
                <a:rPr lang="en-US" sz="1400" dirty="0" err="1">
                  <a:latin typeface="Calibri" pitchFamily="34" charset="0"/>
                  <a:ea typeface="Times New Roman" charset="0"/>
                </a:rPr>
                <a:t>(</a:t>
              </a:r>
              <a:r>
                <a:rPr lang="en-US" sz="1400" i="1" dirty="0" err="1">
                  <a:latin typeface="Calibri" pitchFamily="34" charset="0"/>
                  <a:ea typeface="Times New Roman" charset="0"/>
                </a:rPr>
                <a:t>t</a:t>
              </a:r>
              <a:r>
                <a:rPr lang="en-US" sz="1400" dirty="0">
                  <a:latin typeface="Calibri" pitchFamily="34" charset="0"/>
                  <a:ea typeface="Times New Roman" charset="0"/>
                </a:rPr>
                <a:t>)</a:t>
              </a:r>
            </a:p>
          </p:txBody>
        </p:sp>
        <p:sp>
          <p:nvSpPr>
            <p:cNvPr id="636983" name="Line 55"/>
            <p:cNvSpPr>
              <a:spLocks noChangeShapeType="1"/>
            </p:cNvSpPr>
            <p:nvPr/>
          </p:nvSpPr>
          <p:spPr bwMode="auto">
            <a:xfrm>
              <a:off x="2939400" y="1197863"/>
              <a:ext cx="1341600" cy="0"/>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graphicFrame>
        <p:nvGraphicFramePr>
          <p:cNvPr id="636984" name="Object 56"/>
          <p:cNvGraphicFramePr>
            <a:graphicFrameLocks noChangeAspect="1"/>
          </p:cNvGraphicFramePr>
          <p:nvPr/>
        </p:nvGraphicFramePr>
        <p:xfrm>
          <a:off x="1714500" y="3675064"/>
          <a:ext cx="5926674" cy="896937"/>
        </p:xfrm>
        <a:graphic>
          <a:graphicData uri="http://schemas.openxmlformats.org/presentationml/2006/ole">
            <mc:AlternateContent xmlns:mc="http://schemas.openxmlformats.org/markup-compatibility/2006">
              <mc:Choice xmlns:v="urn:schemas-microsoft-com:vml" Requires="v">
                <p:oleObj spid="_x0000_s14350" name="Equation" r:id="rId4" imgW="2794000" imgH="393700" progId="Equation.DSMT4">
                  <p:embed/>
                </p:oleObj>
              </mc:Choice>
              <mc:Fallback>
                <p:oleObj name="Equation" r:id="rId4" imgW="2794000" imgH="393700" progId="Equation.DSMT4">
                  <p:embed/>
                  <p:pic>
                    <p:nvPicPr>
                      <p:cNvPr id="636984" name="Object 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14500" y="3675064"/>
                        <a:ext cx="5926674" cy="89693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60" name="TextBox 59"/>
          <p:cNvSpPr txBox="1"/>
          <p:nvPr/>
        </p:nvSpPr>
        <p:spPr>
          <a:xfrm>
            <a:off x="1728249" y="4682067"/>
            <a:ext cx="2478564" cy="400110"/>
          </a:xfrm>
          <a:prstGeom prst="rect">
            <a:avLst/>
          </a:prstGeom>
          <a:noFill/>
        </p:spPr>
        <p:txBody>
          <a:bodyPr wrap="none" rtlCol="0">
            <a:spAutoFit/>
          </a:bodyPr>
          <a:lstStyle/>
          <a:p>
            <a:pPr>
              <a:spcBef>
                <a:spcPts val="600"/>
              </a:spcBef>
              <a:buFont typeface="Arial"/>
              <a:buChar char="•"/>
            </a:pPr>
            <a:r>
              <a:rPr lang="en-ZA" sz="2000" dirty="0">
                <a:latin typeface="Calibri" pitchFamily="34" charset="0"/>
                <a:cs typeface="Calibri"/>
              </a:rPr>
              <a:t> PF = 0.3 based on </a:t>
            </a:r>
            <a:r>
              <a:rPr lang="en-ZA" sz="2000" i="1" dirty="0">
                <a:latin typeface="Calibri" pitchFamily="34" charset="0"/>
                <a:cs typeface="Calibri"/>
              </a:rPr>
              <a:t>Q</a:t>
            </a:r>
            <a:r>
              <a:rPr lang="en-ZA" sz="2000" i="1" baseline="-25000" dirty="0">
                <a:latin typeface="Calibri" pitchFamily="34" charset="0"/>
                <a:cs typeface="Calibri"/>
              </a:rPr>
              <a:t>B</a:t>
            </a:r>
            <a:endParaRPr lang="en-ZA" sz="2000" dirty="0">
              <a:latin typeface="Calibri" pitchFamily="34" charset="0"/>
              <a:cs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636984"/>
                                        </p:tgtEl>
                                        <p:attrNameLst>
                                          <p:attrName>style.visibility</p:attrName>
                                        </p:attrNameLst>
                                      </p:cBhvr>
                                      <p:to>
                                        <p:strVal val="visible"/>
                                      </p:to>
                                    </p:set>
                                    <p:animEffect transition="in" filter="strips(downLeft)">
                                      <p:cBhvr>
                                        <p:cTn id="7" dur="500"/>
                                        <p:tgtEl>
                                          <p:spTgt spid="63698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dissolve">
                                      <p:cBhvr>
                                        <p:cTn id="12" dur="500"/>
                                        <p:tgtEl>
                                          <p:spTgt spid="6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0">
                                            <p:txEl>
                                              <p:pRg st="0" end="0"/>
                                            </p:txEl>
                                          </p:spTgt>
                                        </p:tgtEl>
                                        <p:attrNameLst>
                                          <p:attrName>style.visibility</p:attrName>
                                        </p:attrNameLst>
                                      </p:cBhvr>
                                      <p:to>
                                        <p:strVal val="visible"/>
                                      </p:to>
                                    </p:set>
                                    <p:anim calcmode="lin" valueType="num">
                                      <p:cBhvr additive="base">
                                        <p:cTn id="17" dur="500" fill="hold"/>
                                        <p:tgtEl>
                                          <p:spTgt spid="60">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3388" y="71415"/>
            <a:ext cx="8964612" cy="561975"/>
          </a:xfrm>
        </p:spPr>
        <p:txBody>
          <a:bodyPr/>
          <a:lstStyle/>
          <a:p>
            <a:pPr algn="ctr"/>
            <a:r>
              <a:rPr lang="en-ZA" sz="2400" dirty="0"/>
              <a:t>Application of </a:t>
            </a:r>
            <a:r>
              <a:rPr lang="en-ZA" sz="2400" i="1" dirty="0"/>
              <a:t>Q</a:t>
            </a:r>
            <a:r>
              <a:rPr lang="en-ZA" sz="2400" i="1" baseline="-25000" dirty="0"/>
              <a:t>B </a:t>
            </a:r>
            <a:r>
              <a:rPr lang="en-ZA" sz="2400" dirty="0"/>
              <a:t>in power factor correction (2)</a:t>
            </a:r>
          </a:p>
        </p:txBody>
      </p:sp>
      <p:grpSp>
        <p:nvGrpSpPr>
          <p:cNvPr id="3" name="Group 2"/>
          <p:cNvGrpSpPr>
            <a:grpSpLocks/>
          </p:cNvGrpSpPr>
          <p:nvPr/>
        </p:nvGrpSpPr>
        <p:grpSpPr bwMode="auto">
          <a:xfrm>
            <a:off x="3400452" y="803444"/>
            <a:ext cx="6553200" cy="3339936"/>
            <a:chOff x="3357" y="11272"/>
            <a:chExt cx="7239" cy="3080"/>
          </a:xfrm>
        </p:grpSpPr>
        <p:grpSp>
          <p:nvGrpSpPr>
            <p:cNvPr id="4" name="Group 3"/>
            <p:cNvGrpSpPr>
              <a:grpSpLocks/>
            </p:cNvGrpSpPr>
            <p:nvPr/>
          </p:nvGrpSpPr>
          <p:grpSpPr bwMode="auto">
            <a:xfrm>
              <a:off x="3357" y="11272"/>
              <a:ext cx="7239" cy="3080"/>
              <a:chOff x="3357" y="2802"/>
              <a:chExt cx="7239" cy="3080"/>
            </a:xfrm>
          </p:grpSpPr>
          <p:grpSp>
            <p:nvGrpSpPr>
              <p:cNvPr id="5" name="Group 4"/>
              <p:cNvGrpSpPr>
                <a:grpSpLocks/>
              </p:cNvGrpSpPr>
              <p:nvPr/>
            </p:nvGrpSpPr>
            <p:grpSpPr bwMode="auto">
              <a:xfrm>
                <a:off x="3357" y="2802"/>
                <a:ext cx="7239" cy="3080"/>
                <a:chOff x="3357" y="9819"/>
                <a:chExt cx="5397" cy="2310"/>
              </a:xfrm>
            </p:grpSpPr>
            <p:sp>
              <p:nvSpPr>
                <p:cNvPr id="636933" name="Oval 5"/>
                <p:cNvSpPr>
                  <a:spLocks noChangeArrowheads="1"/>
                </p:cNvSpPr>
                <p:nvPr/>
              </p:nvSpPr>
              <p:spPr bwMode="auto">
                <a:xfrm>
                  <a:off x="3357" y="10161"/>
                  <a:ext cx="595" cy="556"/>
                </a:xfrm>
                <a:prstGeom prst="ellipse">
                  <a:avLst/>
                </a:prstGeom>
                <a:solidFill>
                  <a:srgbClr val="FFFFFF"/>
                </a:solid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34" name="Text Box 6"/>
                <p:cNvSpPr txBox="1">
                  <a:spLocks noChangeArrowheads="1"/>
                </p:cNvSpPr>
                <p:nvPr/>
              </p:nvSpPr>
              <p:spPr bwMode="auto">
                <a:xfrm>
                  <a:off x="3398" y="10289"/>
                  <a:ext cx="512" cy="299"/>
                </a:xfrm>
                <a:prstGeom prst="rect">
                  <a:avLst/>
                </a:prstGeom>
                <a:solidFill>
                  <a:srgbClr val="FFFFFF"/>
                </a:solidFill>
                <a:ln w="25400">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sz="1400" i="1" dirty="0">
                      <a:latin typeface="Calibri" pitchFamily="34" charset="0"/>
                      <a:ea typeface="Times New Roman" charset="0"/>
                    </a:rPr>
                    <a:t>v</a:t>
                  </a:r>
                  <a:r>
                    <a:rPr lang="en-US" sz="1400" dirty="0">
                      <a:latin typeface="Calibri" pitchFamily="34" charset="0"/>
                      <a:ea typeface="Times New Roman" charset="0"/>
                    </a:rPr>
                    <a:t>(</a:t>
                  </a:r>
                  <a:r>
                    <a:rPr lang="en-US" sz="1400" i="1" dirty="0">
                      <a:latin typeface="Calibri" pitchFamily="34" charset="0"/>
                      <a:ea typeface="Times New Roman" charset="0"/>
                    </a:rPr>
                    <a:t>t</a:t>
                  </a:r>
                  <a:r>
                    <a:rPr lang="en-US" sz="1400" dirty="0">
                      <a:latin typeface="Calibri" pitchFamily="34" charset="0"/>
                      <a:ea typeface="Times New Roman" charset="0"/>
                    </a:rPr>
                    <a:t>)</a:t>
                  </a:r>
                  <a:r>
                    <a:rPr lang="en-US" sz="1400" baseline="-25000" dirty="0">
                      <a:latin typeface="Calibri" pitchFamily="34" charset="0"/>
                      <a:ea typeface="Times New Roman" charset="0"/>
                    </a:rPr>
                    <a:t>1</a:t>
                  </a:r>
                  <a:r>
                    <a:rPr lang="en-US" sz="1400" baseline="-25000" dirty="0">
                      <a:latin typeface="Calibri" pitchFamily="34" charset="0"/>
                      <a:ea typeface="Lucida Grande"/>
                      <a:cs typeface="Lucida Grande"/>
                    </a:rPr>
                    <a:t>ϕ</a:t>
                  </a:r>
                  <a:endParaRPr lang="en-US" sz="1400" baseline="-25000" dirty="0">
                    <a:latin typeface="Calibri" pitchFamily="34" charset="0"/>
                    <a:ea typeface="Times New Roman" charset="0"/>
                  </a:endParaRPr>
                </a:p>
              </p:txBody>
            </p:sp>
            <p:grpSp>
              <p:nvGrpSpPr>
                <p:cNvPr id="6" name="Group 7"/>
                <p:cNvGrpSpPr>
                  <a:grpSpLocks/>
                </p:cNvGrpSpPr>
                <p:nvPr/>
              </p:nvGrpSpPr>
              <p:grpSpPr bwMode="auto">
                <a:xfrm>
                  <a:off x="3398" y="10717"/>
                  <a:ext cx="554" cy="556"/>
                  <a:chOff x="3398" y="10717"/>
                  <a:chExt cx="554" cy="556"/>
                </a:xfrm>
              </p:grpSpPr>
              <p:sp>
                <p:nvSpPr>
                  <p:cNvPr id="636936" name="Line 8"/>
                  <p:cNvSpPr>
                    <a:spLocks noChangeShapeType="1"/>
                  </p:cNvSpPr>
                  <p:nvPr/>
                </p:nvSpPr>
                <p:spPr bwMode="auto">
                  <a:xfrm>
                    <a:off x="3654" y="10717"/>
                    <a:ext cx="0" cy="385"/>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37" name="Line 9"/>
                  <p:cNvSpPr>
                    <a:spLocks noChangeShapeType="1"/>
                  </p:cNvSpPr>
                  <p:nvPr/>
                </p:nvSpPr>
                <p:spPr bwMode="auto">
                  <a:xfrm>
                    <a:off x="3442" y="11102"/>
                    <a:ext cx="510" cy="0"/>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38" name="Line 10"/>
                  <p:cNvSpPr>
                    <a:spLocks noChangeShapeType="1"/>
                  </p:cNvSpPr>
                  <p:nvPr/>
                </p:nvSpPr>
                <p:spPr bwMode="auto">
                  <a:xfrm flipH="1">
                    <a:off x="3398"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39" name="Line 11"/>
                  <p:cNvSpPr>
                    <a:spLocks noChangeShapeType="1"/>
                  </p:cNvSpPr>
                  <p:nvPr/>
                </p:nvSpPr>
                <p:spPr bwMode="auto">
                  <a:xfrm flipH="1">
                    <a:off x="3526"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40" name="Line 12"/>
                  <p:cNvSpPr>
                    <a:spLocks noChangeShapeType="1"/>
                  </p:cNvSpPr>
                  <p:nvPr/>
                </p:nvSpPr>
                <p:spPr bwMode="auto">
                  <a:xfrm flipH="1">
                    <a:off x="3654" y="11102"/>
                    <a:ext cx="43"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41" name="Line 13"/>
                  <p:cNvSpPr>
                    <a:spLocks noChangeShapeType="1"/>
                  </p:cNvSpPr>
                  <p:nvPr/>
                </p:nvSpPr>
                <p:spPr bwMode="auto">
                  <a:xfrm flipH="1">
                    <a:off x="3781" y="11102"/>
                    <a:ext cx="43"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42" name="Line 14"/>
                  <p:cNvSpPr>
                    <a:spLocks noChangeShapeType="1"/>
                  </p:cNvSpPr>
                  <p:nvPr/>
                </p:nvSpPr>
                <p:spPr bwMode="auto">
                  <a:xfrm flipH="1">
                    <a:off x="3908"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sp>
              <p:nvSpPr>
                <p:cNvPr id="636943" name="Line 15"/>
                <p:cNvSpPr>
                  <a:spLocks noChangeShapeType="1"/>
                </p:cNvSpPr>
                <p:nvPr/>
              </p:nvSpPr>
              <p:spPr bwMode="auto">
                <a:xfrm flipV="1">
                  <a:off x="3654" y="9819"/>
                  <a:ext cx="0" cy="342"/>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44" name="Line 16"/>
                <p:cNvSpPr>
                  <a:spLocks noChangeShapeType="1"/>
                </p:cNvSpPr>
                <p:nvPr/>
              </p:nvSpPr>
              <p:spPr bwMode="auto">
                <a:xfrm>
                  <a:off x="3654" y="9819"/>
                  <a:ext cx="2890" cy="0"/>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45" name="Line 17"/>
                <p:cNvSpPr>
                  <a:spLocks noChangeShapeType="1"/>
                </p:cNvSpPr>
                <p:nvPr/>
              </p:nvSpPr>
              <p:spPr bwMode="auto">
                <a:xfrm>
                  <a:off x="6544" y="9819"/>
                  <a:ext cx="0" cy="300"/>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nvGrpSpPr>
                <p:cNvPr id="7" name="Group 18"/>
                <p:cNvGrpSpPr>
                  <a:grpSpLocks/>
                </p:cNvGrpSpPr>
                <p:nvPr/>
              </p:nvGrpSpPr>
              <p:grpSpPr bwMode="auto">
                <a:xfrm>
                  <a:off x="6374" y="10119"/>
                  <a:ext cx="298" cy="555"/>
                  <a:chOff x="7437" y="10290"/>
                  <a:chExt cx="850" cy="2650"/>
                </a:xfrm>
              </p:grpSpPr>
              <p:sp>
                <p:nvSpPr>
                  <p:cNvPr id="636947" name="Line 19"/>
                  <p:cNvSpPr>
                    <a:spLocks noChangeShapeType="1"/>
                  </p:cNvSpPr>
                  <p:nvPr/>
                </p:nvSpPr>
                <p:spPr bwMode="auto">
                  <a:xfrm>
                    <a:off x="7437" y="10632"/>
                    <a:ext cx="850" cy="426"/>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48" name="Line 20"/>
                  <p:cNvSpPr>
                    <a:spLocks noChangeShapeType="1"/>
                  </p:cNvSpPr>
                  <p:nvPr/>
                </p:nvSpPr>
                <p:spPr bwMode="auto">
                  <a:xfrm flipH="1">
                    <a:off x="7437" y="11059"/>
                    <a:ext cx="850" cy="599"/>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49" name="Line 21"/>
                  <p:cNvSpPr>
                    <a:spLocks noChangeShapeType="1"/>
                  </p:cNvSpPr>
                  <p:nvPr/>
                </p:nvSpPr>
                <p:spPr bwMode="auto">
                  <a:xfrm>
                    <a:off x="7437" y="11658"/>
                    <a:ext cx="850" cy="513"/>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50" name="Line 22"/>
                  <p:cNvSpPr>
                    <a:spLocks noChangeShapeType="1"/>
                  </p:cNvSpPr>
                  <p:nvPr/>
                </p:nvSpPr>
                <p:spPr bwMode="auto">
                  <a:xfrm flipH="1">
                    <a:off x="7437" y="12171"/>
                    <a:ext cx="850" cy="513"/>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51" name="Line 23"/>
                  <p:cNvSpPr>
                    <a:spLocks noChangeShapeType="1"/>
                  </p:cNvSpPr>
                  <p:nvPr/>
                </p:nvSpPr>
                <p:spPr bwMode="auto">
                  <a:xfrm flipV="1">
                    <a:off x="7437" y="10290"/>
                    <a:ext cx="467" cy="342"/>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52" name="Line 24"/>
                  <p:cNvSpPr>
                    <a:spLocks noChangeShapeType="1"/>
                  </p:cNvSpPr>
                  <p:nvPr/>
                </p:nvSpPr>
                <p:spPr bwMode="auto">
                  <a:xfrm>
                    <a:off x="7437" y="12684"/>
                    <a:ext cx="467" cy="256"/>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sp>
              <p:nvSpPr>
                <p:cNvPr id="636953" name="Line 25"/>
                <p:cNvSpPr>
                  <a:spLocks noChangeShapeType="1"/>
                </p:cNvSpPr>
                <p:nvPr/>
              </p:nvSpPr>
              <p:spPr bwMode="auto">
                <a:xfrm>
                  <a:off x="6544" y="10674"/>
                  <a:ext cx="0" cy="300"/>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nvGrpSpPr>
                <p:cNvPr id="8" name="Group 26"/>
                <p:cNvGrpSpPr>
                  <a:grpSpLocks/>
                </p:cNvGrpSpPr>
                <p:nvPr/>
              </p:nvGrpSpPr>
              <p:grpSpPr bwMode="auto">
                <a:xfrm>
                  <a:off x="6544" y="10974"/>
                  <a:ext cx="255" cy="599"/>
                  <a:chOff x="8584" y="11273"/>
                  <a:chExt cx="340" cy="1026"/>
                </a:xfrm>
              </p:grpSpPr>
              <p:sp>
                <p:nvSpPr>
                  <p:cNvPr id="636955" name="Freeform 27"/>
                  <p:cNvSpPr>
                    <a:spLocks/>
                  </p:cNvSpPr>
                  <p:nvPr/>
                </p:nvSpPr>
                <p:spPr bwMode="auto">
                  <a:xfrm>
                    <a:off x="8584" y="11273"/>
                    <a:ext cx="340" cy="342"/>
                  </a:xfrm>
                  <a:custGeom>
                    <a:avLst/>
                    <a:gdLst/>
                    <a:ahLst/>
                    <a:cxnLst>
                      <a:cxn ang="0">
                        <a:pos x="0" y="0"/>
                      </a:cxn>
                      <a:cxn ang="0">
                        <a:pos x="456" y="228"/>
                      </a:cxn>
                      <a:cxn ang="0">
                        <a:pos x="0" y="456"/>
                      </a:cxn>
                    </a:cxnLst>
                    <a:rect l="0" t="0" r="r" b="b"/>
                    <a:pathLst>
                      <a:path w="456" h="456">
                        <a:moveTo>
                          <a:pt x="0" y="0"/>
                        </a:moveTo>
                        <a:cubicBezTo>
                          <a:pt x="228" y="76"/>
                          <a:pt x="456" y="152"/>
                          <a:pt x="456" y="228"/>
                        </a:cubicBezTo>
                        <a:cubicBezTo>
                          <a:pt x="456" y="304"/>
                          <a:pt x="228" y="380"/>
                          <a:pt x="0" y="456"/>
                        </a:cubicBezTo>
                      </a:path>
                    </a:pathLst>
                  </a:custGeom>
                  <a:noFill/>
                  <a:ln w="25400" cmpd="sng">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56" name="Freeform 28"/>
                  <p:cNvSpPr>
                    <a:spLocks/>
                  </p:cNvSpPr>
                  <p:nvPr/>
                </p:nvSpPr>
                <p:spPr bwMode="auto">
                  <a:xfrm>
                    <a:off x="8584" y="11957"/>
                    <a:ext cx="340" cy="342"/>
                  </a:xfrm>
                  <a:custGeom>
                    <a:avLst/>
                    <a:gdLst/>
                    <a:ahLst/>
                    <a:cxnLst>
                      <a:cxn ang="0">
                        <a:pos x="0" y="0"/>
                      </a:cxn>
                      <a:cxn ang="0">
                        <a:pos x="456" y="228"/>
                      </a:cxn>
                      <a:cxn ang="0">
                        <a:pos x="0" y="456"/>
                      </a:cxn>
                    </a:cxnLst>
                    <a:rect l="0" t="0" r="r" b="b"/>
                    <a:pathLst>
                      <a:path w="456" h="456">
                        <a:moveTo>
                          <a:pt x="0" y="0"/>
                        </a:moveTo>
                        <a:cubicBezTo>
                          <a:pt x="228" y="76"/>
                          <a:pt x="456" y="152"/>
                          <a:pt x="456" y="228"/>
                        </a:cubicBezTo>
                        <a:cubicBezTo>
                          <a:pt x="456" y="304"/>
                          <a:pt x="228" y="380"/>
                          <a:pt x="0" y="456"/>
                        </a:cubicBezTo>
                      </a:path>
                    </a:pathLst>
                  </a:custGeom>
                  <a:noFill/>
                  <a:ln w="25400" cmpd="sng">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57" name="Freeform 29"/>
                  <p:cNvSpPr>
                    <a:spLocks/>
                  </p:cNvSpPr>
                  <p:nvPr/>
                </p:nvSpPr>
                <p:spPr bwMode="auto">
                  <a:xfrm>
                    <a:off x="8584" y="11615"/>
                    <a:ext cx="340" cy="342"/>
                  </a:xfrm>
                  <a:custGeom>
                    <a:avLst/>
                    <a:gdLst/>
                    <a:ahLst/>
                    <a:cxnLst>
                      <a:cxn ang="0">
                        <a:pos x="0" y="0"/>
                      </a:cxn>
                      <a:cxn ang="0">
                        <a:pos x="456" y="228"/>
                      </a:cxn>
                      <a:cxn ang="0">
                        <a:pos x="0" y="456"/>
                      </a:cxn>
                    </a:cxnLst>
                    <a:rect l="0" t="0" r="r" b="b"/>
                    <a:pathLst>
                      <a:path w="456" h="456">
                        <a:moveTo>
                          <a:pt x="0" y="0"/>
                        </a:moveTo>
                        <a:cubicBezTo>
                          <a:pt x="228" y="76"/>
                          <a:pt x="456" y="152"/>
                          <a:pt x="456" y="228"/>
                        </a:cubicBezTo>
                        <a:cubicBezTo>
                          <a:pt x="456" y="304"/>
                          <a:pt x="228" y="380"/>
                          <a:pt x="0" y="456"/>
                        </a:cubicBezTo>
                      </a:path>
                    </a:pathLst>
                  </a:custGeom>
                  <a:noFill/>
                  <a:ln w="25400" cmpd="sng">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grpSp>
              <p:nvGrpSpPr>
                <p:cNvPr id="9" name="Group 30"/>
                <p:cNvGrpSpPr>
                  <a:grpSpLocks/>
                </p:cNvGrpSpPr>
                <p:nvPr/>
              </p:nvGrpSpPr>
              <p:grpSpPr bwMode="auto">
                <a:xfrm>
                  <a:off x="6289" y="11572"/>
                  <a:ext cx="554" cy="557"/>
                  <a:chOff x="3398" y="10717"/>
                  <a:chExt cx="554" cy="556"/>
                </a:xfrm>
              </p:grpSpPr>
              <p:sp>
                <p:nvSpPr>
                  <p:cNvPr id="636959" name="Line 31"/>
                  <p:cNvSpPr>
                    <a:spLocks noChangeShapeType="1"/>
                  </p:cNvSpPr>
                  <p:nvPr/>
                </p:nvSpPr>
                <p:spPr bwMode="auto">
                  <a:xfrm>
                    <a:off x="3654" y="10717"/>
                    <a:ext cx="0" cy="385"/>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60" name="Line 32"/>
                  <p:cNvSpPr>
                    <a:spLocks noChangeShapeType="1"/>
                  </p:cNvSpPr>
                  <p:nvPr/>
                </p:nvSpPr>
                <p:spPr bwMode="auto">
                  <a:xfrm>
                    <a:off x="3442" y="11102"/>
                    <a:ext cx="510" cy="0"/>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61" name="Line 33"/>
                  <p:cNvSpPr>
                    <a:spLocks noChangeShapeType="1"/>
                  </p:cNvSpPr>
                  <p:nvPr/>
                </p:nvSpPr>
                <p:spPr bwMode="auto">
                  <a:xfrm flipH="1">
                    <a:off x="3398"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62" name="Line 34"/>
                  <p:cNvSpPr>
                    <a:spLocks noChangeShapeType="1"/>
                  </p:cNvSpPr>
                  <p:nvPr/>
                </p:nvSpPr>
                <p:spPr bwMode="auto">
                  <a:xfrm flipH="1">
                    <a:off x="3526"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63" name="Line 35"/>
                  <p:cNvSpPr>
                    <a:spLocks noChangeShapeType="1"/>
                  </p:cNvSpPr>
                  <p:nvPr/>
                </p:nvSpPr>
                <p:spPr bwMode="auto">
                  <a:xfrm flipH="1">
                    <a:off x="3654" y="11102"/>
                    <a:ext cx="43"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64" name="Line 36"/>
                  <p:cNvSpPr>
                    <a:spLocks noChangeShapeType="1"/>
                  </p:cNvSpPr>
                  <p:nvPr/>
                </p:nvSpPr>
                <p:spPr bwMode="auto">
                  <a:xfrm flipH="1">
                    <a:off x="3781" y="11102"/>
                    <a:ext cx="43"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65" name="Line 37"/>
                  <p:cNvSpPr>
                    <a:spLocks noChangeShapeType="1"/>
                  </p:cNvSpPr>
                  <p:nvPr/>
                </p:nvSpPr>
                <p:spPr bwMode="auto">
                  <a:xfrm flipH="1">
                    <a:off x="3908"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sp>
              <p:nvSpPr>
                <p:cNvPr id="636966" name="Line 38"/>
                <p:cNvSpPr>
                  <a:spLocks noChangeShapeType="1"/>
                </p:cNvSpPr>
                <p:nvPr/>
              </p:nvSpPr>
              <p:spPr bwMode="auto">
                <a:xfrm>
                  <a:off x="6544" y="9819"/>
                  <a:ext cx="1020" cy="0"/>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67" name="Line 39"/>
                <p:cNvSpPr>
                  <a:spLocks noChangeShapeType="1"/>
                </p:cNvSpPr>
                <p:nvPr/>
              </p:nvSpPr>
              <p:spPr bwMode="auto">
                <a:xfrm>
                  <a:off x="7564" y="9819"/>
                  <a:ext cx="0" cy="727"/>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68" name="Line 40"/>
                <p:cNvSpPr>
                  <a:spLocks noChangeShapeType="1"/>
                </p:cNvSpPr>
                <p:nvPr/>
              </p:nvSpPr>
              <p:spPr bwMode="auto">
                <a:xfrm>
                  <a:off x="7352" y="10546"/>
                  <a:ext cx="425" cy="0"/>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69" name="Line 41"/>
                <p:cNvSpPr>
                  <a:spLocks noChangeShapeType="1"/>
                </p:cNvSpPr>
                <p:nvPr/>
              </p:nvSpPr>
              <p:spPr bwMode="auto">
                <a:xfrm>
                  <a:off x="7352" y="10717"/>
                  <a:ext cx="425" cy="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70" name="Line 42"/>
                <p:cNvSpPr>
                  <a:spLocks noChangeShapeType="1"/>
                </p:cNvSpPr>
                <p:nvPr/>
              </p:nvSpPr>
              <p:spPr bwMode="auto">
                <a:xfrm>
                  <a:off x="7564" y="10717"/>
                  <a:ext cx="1" cy="855"/>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nvGrpSpPr>
                <p:cNvPr id="10" name="Group 43"/>
                <p:cNvGrpSpPr>
                  <a:grpSpLocks/>
                </p:cNvGrpSpPr>
                <p:nvPr/>
              </p:nvGrpSpPr>
              <p:grpSpPr bwMode="auto">
                <a:xfrm>
                  <a:off x="7309" y="11529"/>
                  <a:ext cx="554" cy="558"/>
                  <a:chOff x="3398" y="10717"/>
                  <a:chExt cx="554" cy="556"/>
                </a:xfrm>
              </p:grpSpPr>
              <p:sp>
                <p:nvSpPr>
                  <p:cNvPr id="636972" name="Line 44"/>
                  <p:cNvSpPr>
                    <a:spLocks noChangeShapeType="1"/>
                  </p:cNvSpPr>
                  <p:nvPr/>
                </p:nvSpPr>
                <p:spPr bwMode="auto">
                  <a:xfrm>
                    <a:off x="3654" y="10717"/>
                    <a:ext cx="0" cy="385"/>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73" name="Line 45"/>
                  <p:cNvSpPr>
                    <a:spLocks noChangeShapeType="1"/>
                  </p:cNvSpPr>
                  <p:nvPr/>
                </p:nvSpPr>
                <p:spPr bwMode="auto">
                  <a:xfrm>
                    <a:off x="3442" y="11102"/>
                    <a:ext cx="510" cy="0"/>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74" name="Line 46"/>
                  <p:cNvSpPr>
                    <a:spLocks noChangeShapeType="1"/>
                  </p:cNvSpPr>
                  <p:nvPr/>
                </p:nvSpPr>
                <p:spPr bwMode="auto">
                  <a:xfrm flipH="1">
                    <a:off x="3398"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75" name="Line 47"/>
                  <p:cNvSpPr>
                    <a:spLocks noChangeShapeType="1"/>
                  </p:cNvSpPr>
                  <p:nvPr/>
                </p:nvSpPr>
                <p:spPr bwMode="auto">
                  <a:xfrm flipH="1">
                    <a:off x="3526"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76" name="Line 48"/>
                  <p:cNvSpPr>
                    <a:spLocks noChangeShapeType="1"/>
                  </p:cNvSpPr>
                  <p:nvPr/>
                </p:nvSpPr>
                <p:spPr bwMode="auto">
                  <a:xfrm flipH="1">
                    <a:off x="3654" y="11102"/>
                    <a:ext cx="43"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77" name="Line 49"/>
                  <p:cNvSpPr>
                    <a:spLocks noChangeShapeType="1"/>
                  </p:cNvSpPr>
                  <p:nvPr/>
                </p:nvSpPr>
                <p:spPr bwMode="auto">
                  <a:xfrm flipH="1">
                    <a:off x="3781" y="11102"/>
                    <a:ext cx="43"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6978" name="Line 50"/>
                  <p:cNvSpPr>
                    <a:spLocks noChangeShapeType="1"/>
                  </p:cNvSpPr>
                  <p:nvPr/>
                </p:nvSpPr>
                <p:spPr bwMode="auto">
                  <a:xfrm flipH="1">
                    <a:off x="3908"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sp>
              <p:nvSpPr>
                <p:cNvPr id="636979" name="Text Box 51"/>
                <p:cNvSpPr txBox="1">
                  <a:spLocks noChangeArrowheads="1"/>
                </p:cNvSpPr>
                <p:nvPr/>
              </p:nvSpPr>
              <p:spPr bwMode="auto">
                <a:xfrm>
                  <a:off x="5397" y="10235"/>
                  <a:ext cx="850" cy="342"/>
                </a:xfrm>
                <a:prstGeom prst="rect">
                  <a:avLst/>
                </a:prstGeom>
                <a:solidFill>
                  <a:srgbClr val="FFFFFF"/>
                </a:solidFill>
                <a:ln w="25400">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sz="1400" dirty="0">
                      <a:latin typeface="Calibri" pitchFamily="34" charset="0"/>
                      <a:ea typeface="Times New Roman" charset="0"/>
                    </a:rPr>
                    <a:t>10 ohm</a:t>
                  </a:r>
                </a:p>
              </p:txBody>
            </p:sp>
            <p:sp>
              <p:nvSpPr>
                <p:cNvPr id="636980" name="Text Box 52"/>
                <p:cNvSpPr txBox="1">
                  <a:spLocks noChangeArrowheads="1"/>
                </p:cNvSpPr>
                <p:nvPr/>
              </p:nvSpPr>
              <p:spPr bwMode="auto">
                <a:xfrm>
                  <a:off x="5482" y="11016"/>
                  <a:ext cx="850" cy="342"/>
                </a:xfrm>
                <a:prstGeom prst="rect">
                  <a:avLst/>
                </a:prstGeom>
                <a:solidFill>
                  <a:srgbClr val="FFFFFF"/>
                </a:solidFill>
                <a:ln w="25400">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sz="1400" dirty="0">
                      <a:latin typeface="Calibri" pitchFamily="34" charset="0"/>
                      <a:ea typeface="Times New Roman" charset="0"/>
                    </a:rPr>
                    <a:t>100 mH</a:t>
                  </a:r>
                </a:p>
              </p:txBody>
            </p:sp>
            <p:sp>
              <p:nvSpPr>
                <p:cNvPr id="636981" name="Text Box 53"/>
                <p:cNvSpPr txBox="1">
                  <a:spLocks noChangeArrowheads="1"/>
                </p:cNvSpPr>
                <p:nvPr/>
              </p:nvSpPr>
              <p:spPr bwMode="auto">
                <a:xfrm>
                  <a:off x="7904" y="10461"/>
                  <a:ext cx="850" cy="342"/>
                </a:xfrm>
                <a:prstGeom prst="rect">
                  <a:avLst/>
                </a:prstGeom>
                <a:solidFill>
                  <a:srgbClr val="FFFFFF"/>
                </a:solidFill>
                <a:ln w="25400">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sz="1400" dirty="0">
                      <a:latin typeface="Calibri" pitchFamily="34" charset="0"/>
                      <a:ea typeface="Times New Roman" charset="0"/>
                    </a:rPr>
                    <a:t>64 μF </a:t>
                  </a:r>
                </a:p>
              </p:txBody>
            </p:sp>
          </p:grpSp>
          <p:sp>
            <p:nvSpPr>
              <p:cNvPr id="636982" name="Text Box 54"/>
              <p:cNvSpPr txBox="1">
                <a:spLocks noChangeArrowheads="1"/>
              </p:cNvSpPr>
              <p:nvPr/>
            </p:nvSpPr>
            <p:spPr bwMode="auto">
              <a:xfrm>
                <a:off x="4725" y="2901"/>
                <a:ext cx="1026" cy="456"/>
              </a:xfrm>
              <a:prstGeom prst="rect">
                <a:avLst/>
              </a:prstGeom>
              <a:solidFill>
                <a:srgbClr val="FFFFFF"/>
              </a:solidFill>
              <a:ln w="25400">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sz="1400" i="1" dirty="0">
                    <a:latin typeface="Calibri" pitchFamily="34" charset="0"/>
                    <a:ea typeface="Times New Roman" charset="0"/>
                  </a:rPr>
                  <a:t>i</a:t>
                </a:r>
                <a:r>
                  <a:rPr lang="en-US" sz="1400" dirty="0">
                    <a:latin typeface="Calibri" pitchFamily="34" charset="0"/>
                    <a:ea typeface="Times New Roman" charset="0"/>
                  </a:rPr>
                  <a:t>(</a:t>
                </a:r>
                <a:r>
                  <a:rPr lang="en-US" sz="1400" i="1" dirty="0">
                    <a:latin typeface="Calibri" pitchFamily="34" charset="0"/>
                    <a:ea typeface="Times New Roman" charset="0"/>
                  </a:rPr>
                  <a:t>t</a:t>
                </a:r>
                <a:r>
                  <a:rPr lang="en-US" sz="1400" dirty="0">
                    <a:latin typeface="Calibri" pitchFamily="34" charset="0"/>
                    <a:ea typeface="Times New Roman" charset="0"/>
                  </a:rPr>
                  <a:t>)</a:t>
                </a:r>
              </a:p>
            </p:txBody>
          </p:sp>
        </p:grpSp>
        <p:sp>
          <p:nvSpPr>
            <p:cNvPr id="636983" name="Line 55"/>
            <p:cNvSpPr>
              <a:spLocks noChangeShapeType="1"/>
            </p:cNvSpPr>
            <p:nvPr/>
          </p:nvSpPr>
          <p:spPr bwMode="auto">
            <a:xfrm>
              <a:off x="4668" y="11381"/>
              <a:ext cx="1482" cy="0"/>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graphicFrame>
        <p:nvGraphicFramePr>
          <p:cNvPr id="637958" name="Object 6"/>
          <p:cNvGraphicFramePr>
            <a:graphicFrameLocks noChangeAspect="1"/>
          </p:cNvGraphicFramePr>
          <p:nvPr/>
        </p:nvGraphicFramePr>
        <p:xfrm>
          <a:off x="3761079" y="5072076"/>
          <a:ext cx="3716759" cy="867151"/>
        </p:xfrm>
        <a:graphic>
          <a:graphicData uri="http://schemas.openxmlformats.org/presentationml/2006/ole">
            <mc:AlternateContent xmlns:mc="http://schemas.openxmlformats.org/markup-compatibility/2006">
              <mc:Choice xmlns:v="urn:schemas-microsoft-com:vml" Requires="v">
                <p:oleObj spid="_x0000_s15374" name="Equation" r:id="rId4" imgW="1942920" imgH="406080" progId="Equation.DSMT4">
                  <p:embed/>
                </p:oleObj>
              </mc:Choice>
              <mc:Fallback>
                <p:oleObj name="Equation" r:id="rId4" imgW="1942920" imgH="406080" progId="Equation.DSMT4">
                  <p:embed/>
                  <p:pic>
                    <p:nvPicPr>
                      <p:cNvPr id="637958"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61079" y="5072076"/>
                        <a:ext cx="3716759" cy="86715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61" name="TextBox 60"/>
          <p:cNvSpPr txBox="1"/>
          <p:nvPr/>
        </p:nvSpPr>
        <p:spPr>
          <a:xfrm>
            <a:off x="1829050" y="4364188"/>
            <a:ext cx="6002221" cy="707886"/>
          </a:xfrm>
          <a:prstGeom prst="rect">
            <a:avLst/>
          </a:prstGeom>
          <a:noFill/>
        </p:spPr>
        <p:txBody>
          <a:bodyPr wrap="none" rtlCol="0">
            <a:spAutoFit/>
          </a:bodyPr>
          <a:lstStyle/>
          <a:p>
            <a:pPr>
              <a:buFont typeface="Arial" pitchFamily="34" charset="0"/>
              <a:buChar char="•"/>
            </a:pPr>
            <a:r>
              <a:rPr lang="en-ZA" sz="2000" dirty="0">
                <a:latin typeface="Calibri" pitchFamily="34" charset="0"/>
                <a:cs typeface="Calibri"/>
              </a:rPr>
              <a:t> Calculate the capacitance in parallel to compensate </a:t>
            </a:r>
            <a:r>
              <a:rPr lang="en-ZA" sz="2000" i="1" dirty="0">
                <a:latin typeface="Calibri" pitchFamily="34" charset="0"/>
                <a:cs typeface="Calibri"/>
              </a:rPr>
              <a:t>Q</a:t>
            </a:r>
            <a:r>
              <a:rPr lang="en-ZA" sz="2000" i="1" baseline="-25000" dirty="0">
                <a:latin typeface="Calibri" pitchFamily="34" charset="0"/>
                <a:cs typeface="Calibri"/>
              </a:rPr>
              <a:t>B</a:t>
            </a:r>
            <a:endParaRPr lang="en-ZA" sz="2000" i="1" dirty="0">
              <a:latin typeface="Calibri" pitchFamily="34" charset="0"/>
              <a:cs typeface="Calibri"/>
            </a:endParaRPr>
          </a:p>
          <a:p>
            <a:pPr>
              <a:buFont typeface="Arial" pitchFamily="34" charset="0"/>
              <a:buChar char="•"/>
            </a:pPr>
            <a:endParaRPr lang="en-US" sz="2000" dirty="0">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ppt_x"/>
                                          </p:val>
                                        </p:tav>
                                        <p:tav tm="100000">
                                          <p:val>
                                            <p:strVal val="#ppt_x"/>
                                          </p:val>
                                        </p:tav>
                                      </p:tavLst>
                                    </p:anim>
                                    <p:anim calcmode="lin" valueType="num">
                                      <p:cBhvr additive="base">
                                        <p:cTn id="8"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dissolv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nodeType="clickEffect">
                                  <p:stCondLst>
                                    <p:cond delay="0"/>
                                  </p:stCondLst>
                                  <p:childTnLst>
                                    <p:set>
                                      <p:cBhvr>
                                        <p:cTn id="17" dur="1" fill="hold">
                                          <p:stCondLst>
                                            <p:cond delay="0"/>
                                          </p:stCondLst>
                                        </p:cTn>
                                        <p:tgtEl>
                                          <p:spTgt spid="637958"/>
                                        </p:tgtEl>
                                        <p:attrNameLst>
                                          <p:attrName>style.visibility</p:attrName>
                                        </p:attrNameLst>
                                      </p:cBhvr>
                                      <p:to>
                                        <p:strVal val="visible"/>
                                      </p:to>
                                    </p:set>
                                    <p:animEffect transition="in" filter="strips(downLeft)">
                                      <p:cBhvr>
                                        <p:cTn id="18" dur="500"/>
                                        <p:tgtEl>
                                          <p:spTgt spid="6379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3389" y="-76200"/>
            <a:ext cx="8713787" cy="561975"/>
          </a:xfrm>
        </p:spPr>
        <p:txBody>
          <a:bodyPr/>
          <a:lstStyle/>
          <a:p>
            <a:pPr algn="ctr"/>
            <a:r>
              <a:rPr lang="en-ZA" sz="2400" dirty="0"/>
              <a:t>Application of </a:t>
            </a:r>
            <a:r>
              <a:rPr lang="en-ZA" sz="2400" i="1" dirty="0"/>
              <a:t>Q</a:t>
            </a:r>
            <a:r>
              <a:rPr lang="en-ZA" sz="2400" i="1" baseline="-25000" dirty="0"/>
              <a:t>B </a:t>
            </a:r>
            <a:r>
              <a:rPr lang="en-ZA" sz="2400" dirty="0"/>
              <a:t>in power factor correction (3)</a:t>
            </a:r>
            <a:endParaRPr lang="en-US" sz="2400" dirty="0"/>
          </a:p>
        </p:txBody>
      </p:sp>
      <p:sp>
        <p:nvSpPr>
          <p:cNvPr id="3" name="Content Placeholder 2"/>
          <p:cNvSpPr>
            <a:spLocks noGrp="1"/>
          </p:cNvSpPr>
          <p:nvPr>
            <p:ph idx="1"/>
          </p:nvPr>
        </p:nvSpPr>
        <p:spPr/>
        <p:txBody>
          <a:bodyPr/>
          <a:lstStyle/>
          <a:p>
            <a:pPr>
              <a:buNone/>
            </a:pPr>
            <a:r>
              <a:rPr lang="en-US" dirty="0"/>
              <a:t> </a:t>
            </a:r>
          </a:p>
        </p:txBody>
      </p:sp>
      <p:graphicFrame>
        <p:nvGraphicFramePr>
          <p:cNvPr id="4" name="Object 5"/>
          <p:cNvGraphicFramePr>
            <a:graphicFrameLocks noChangeAspect="1"/>
          </p:cNvGraphicFramePr>
          <p:nvPr/>
        </p:nvGraphicFramePr>
        <p:xfrm>
          <a:off x="-47625" y="522288"/>
          <a:ext cx="12336463" cy="3556000"/>
        </p:xfrm>
        <a:graphic>
          <a:graphicData uri="http://schemas.openxmlformats.org/presentationml/2006/ole">
            <mc:AlternateContent xmlns:mc="http://schemas.openxmlformats.org/markup-compatibility/2006">
              <mc:Choice xmlns:v="urn:schemas-microsoft-com:vml" Requires="v">
                <p:oleObj spid="_x0000_s16398" name="Document" r:id="rId4" imgW="6375400" imgH="1714500" progId="Word.Document.12">
                  <p:embed/>
                </p:oleObj>
              </mc:Choice>
              <mc:Fallback>
                <p:oleObj name="Document" r:id="rId4" imgW="6375400" imgH="1714500" progId="Word.Document.12">
                  <p:embed/>
                  <p:pic>
                    <p:nvPicPr>
                      <p:cNvPr id="4"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625" y="522288"/>
                        <a:ext cx="12336463" cy="3556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5" name="Rectangle 4"/>
          <p:cNvSpPr/>
          <p:nvPr/>
        </p:nvSpPr>
        <p:spPr>
          <a:xfrm>
            <a:off x="1952596" y="3286125"/>
            <a:ext cx="8686800" cy="2800767"/>
          </a:xfrm>
          <a:prstGeom prst="rect">
            <a:avLst/>
          </a:prstGeom>
        </p:spPr>
        <p:txBody>
          <a:bodyPr wrap="square">
            <a:spAutoFit/>
          </a:bodyPr>
          <a:lstStyle/>
          <a:p>
            <a:pPr>
              <a:spcBef>
                <a:spcPts val="600"/>
              </a:spcBef>
              <a:buFont typeface="Arial"/>
              <a:buChar char="•"/>
            </a:pPr>
            <a:r>
              <a:rPr lang="en-ZA" sz="2000" i="1" dirty="0">
                <a:latin typeface="Calibri" pitchFamily="34" charset="0"/>
                <a:cs typeface="Calibri"/>
              </a:rPr>
              <a:t> </a:t>
            </a:r>
            <a:r>
              <a:rPr lang="en-ZA" i="1" dirty="0">
                <a:latin typeface="Calibri" pitchFamily="34" charset="0"/>
                <a:cs typeface="Calibri"/>
              </a:rPr>
              <a:t>Q</a:t>
            </a:r>
            <a:r>
              <a:rPr lang="en-ZA" i="1" baseline="-25000" dirty="0">
                <a:latin typeface="Calibri" pitchFamily="34" charset="0"/>
                <a:cs typeface="Calibri"/>
              </a:rPr>
              <a:t>B</a:t>
            </a:r>
            <a:r>
              <a:rPr lang="en-ZA" dirty="0">
                <a:latin typeface="Calibri" pitchFamily="34" charset="0"/>
                <a:cs typeface="Calibri"/>
              </a:rPr>
              <a:t> completely compensated by capacitor, but- power factor of compensated circuit did not change significantly. </a:t>
            </a:r>
            <a:endParaRPr lang="en-US" dirty="0">
              <a:latin typeface="Calibri" pitchFamily="34" charset="0"/>
              <a:cs typeface="Calibri"/>
            </a:endParaRPr>
          </a:p>
          <a:p>
            <a:pPr>
              <a:spcBef>
                <a:spcPts val="600"/>
              </a:spcBef>
              <a:buFont typeface="Arial"/>
              <a:buChar char="•"/>
            </a:pPr>
            <a:r>
              <a:rPr lang="en-ZA" dirty="0">
                <a:latin typeface="Calibri" pitchFamily="34" charset="0"/>
                <a:cs typeface="Calibri"/>
              </a:rPr>
              <a:t> Apparent power is less in compensated circuit but unnecessary loading remains (difference between apparent power and real power).</a:t>
            </a:r>
          </a:p>
          <a:p>
            <a:pPr>
              <a:spcBef>
                <a:spcPts val="600"/>
              </a:spcBef>
            </a:pPr>
            <a:r>
              <a:rPr lang="en-ZA" sz="2000" b="1" dirty="0">
                <a:latin typeface="Calibri" pitchFamily="34" charset="0"/>
                <a:cs typeface="Calibri"/>
              </a:rPr>
              <a:t>Remark</a:t>
            </a:r>
            <a:endParaRPr lang="en-US" sz="2000" b="1" dirty="0">
              <a:latin typeface="Calibri" pitchFamily="34" charset="0"/>
              <a:cs typeface="Calibri"/>
            </a:endParaRPr>
          </a:p>
          <a:p>
            <a:pPr>
              <a:spcBef>
                <a:spcPts val="600"/>
              </a:spcBef>
              <a:buFont typeface="Arial"/>
              <a:buChar char="•"/>
            </a:pPr>
            <a:r>
              <a:rPr lang="en-ZA" dirty="0">
                <a:latin typeface="Calibri" pitchFamily="34" charset="0"/>
                <a:cs typeface="Calibri"/>
              </a:rPr>
              <a:t> Budeanu’s reactive power (</a:t>
            </a:r>
            <a:r>
              <a:rPr lang="en-ZA" i="1" dirty="0">
                <a:latin typeface="Calibri" pitchFamily="34" charset="0"/>
                <a:cs typeface="Calibri"/>
              </a:rPr>
              <a:t>Q</a:t>
            </a:r>
            <a:r>
              <a:rPr lang="en-ZA" baseline="-25000" dirty="0">
                <a:latin typeface="Calibri" pitchFamily="34" charset="0"/>
                <a:cs typeface="Calibri"/>
              </a:rPr>
              <a:t>B</a:t>
            </a:r>
            <a:r>
              <a:rPr lang="en-ZA" dirty="0">
                <a:latin typeface="Calibri" pitchFamily="34" charset="0"/>
                <a:cs typeface="Calibri"/>
              </a:rPr>
              <a:t>) not useful for power factor compensation. </a:t>
            </a:r>
            <a:endParaRPr lang="en-US" dirty="0">
              <a:latin typeface="Calibri" pitchFamily="34" charset="0"/>
              <a:cs typeface="Calibri"/>
            </a:endParaRPr>
          </a:p>
          <a:p>
            <a:pPr>
              <a:spcBef>
                <a:spcPts val="600"/>
              </a:spcBef>
              <a:buFont typeface="Arial"/>
              <a:buChar char="•"/>
            </a:pPr>
            <a:r>
              <a:rPr lang="en-ZA" dirty="0">
                <a:latin typeface="Calibri" pitchFamily="34" charset="0"/>
                <a:cs typeface="Calibri"/>
              </a:rPr>
              <a:t> Power factor correction results in “distortion power” (</a:t>
            </a:r>
            <a:r>
              <a:rPr lang="en-ZA" i="1" dirty="0">
                <a:latin typeface="Calibri" pitchFamily="34" charset="0"/>
                <a:cs typeface="Calibri"/>
              </a:rPr>
              <a:t>D</a:t>
            </a:r>
            <a:r>
              <a:rPr lang="en-ZA" i="1" baseline="-25000" dirty="0">
                <a:latin typeface="Calibri" pitchFamily="34" charset="0"/>
                <a:cs typeface="Calibri"/>
              </a:rPr>
              <a:t>B</a:t>
            </a:r>
            <a:r>
              <a:rPr lang="en-ZA" dirty="0">
                <a:latin typeface="Calibri" pitchFamily="34" charset="0"/>
                <a:cs typeface="Calibri"/>
              </a:rPr>
              <a:t>) to increase significantly due to increased interaction between uneven harmonic voltage and current </a:t>
            </a:r>
            <a:r>
              <a:rPr lang="en-ZA" sz="2000" dirty="0">
                <a:latin typeface="Calibri" pitchFamily="34" charset="0"/>
                <a:cs typeface="Calibri"/>
              </a:rPr>
              <a:t>components.</a:t>
            </a:r>
          </a:p>
        </p:txBody>
      </p:sp>
      <p:sp>
        <p:nvSpPr>
          <p:cNvPr id="6" name="Right Arrow 5"/>
          <p:cNvSpPr/>
          <p:nvPr/>
        </p:nvSpPr>
        <p:spPr>
          <a:xfrm>
            <a:off x="1666844" y="1714488"/>
            <a:ext cx="798988" cy="341756"/>
          </a:xfrm>
          <a:prstGeom prst="rightArrow">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itchFamily="34" charset="0"/>
            </a:endParaRPr>
          </a:p>
        </p:txBody>
      </p:sp>
      <p:sp>
        <p:nvSpPr>
          <p:cNvPr id="8" name="Right Arrow 7"/>
          <p:cNvSpPr/>
          <p:nvPr/>
        </p:nvSpPr>
        <p:spPr>
          <a:xfrm>
            <a:off x="1703388" y="1000108"/>
            <a:ext cx="798988" cy="285752"/>
          </a:xfrm>
          <a:prstGeom prst="rightArrow">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itchFamily="34" charset="0"/>
            </a:endParaRPr>
          </a:p>
        </p:txBody>
      </p:sp>
      <p:sp>
        <p:nvSpPr>
          <p:cNvPr id="9" name="Right Arrow 8"/>
          <p:cNvSpPr/>
          <p:nvPr/>
        </p:nvSpPr>
        <p:spPr>
          <a:xfrm>
            <a:off x="1666844" y="2000240"/>
            <a:ext cx="835532" cy="341756"/>
          </a:xfrm>
          <a:prstGeom prst="rightArrow">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18" presetClass="entr" presetSubtype="12"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 calcmode="lin" valueType="num">
                                      <p:cBhvr additive="base">
                                        <p:cTn id="2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2" presetID="18" presetClass="entr" presetSubtype="12"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strips(downLeft)">
                                      <p:cBhvr>
                                        <p:cTn id="24" dur="500"/>
                                        <p:tgtEl>
                                          <p:spTgt spid="8"/>
                                        </p:tgtEl>
                                      </p:cBhvr>
                                    </p:animEffect>
                                  </p:childTnLst>
                                </p:cTn>
                              </p:par>
                              <p:par>
                                <p:cTn id="25" presetID="9" presetClass="exit" presetSubtype="0" fill="hold" grpId="1" nodeType="withEffect">
                                  <p:stCondLst>
                                    <p:cond delay="0"/>
                                  </p:stCondLst>
                                  <p:childTnLst>
                                    <p:animEffect transition="out" filter="dissolve">
                                      <p:cBhvr>
                                        <p:cTn id="26" dur="500"/>
                                        <p:tgtEl>
                                          <p:spTgt spid="6"/>
                                        </p:tgtEl>
                                      </p:cBhvr>
                                    </p:animEffect>
                                    <p:set>
                                      <p:cBhvr>
                                        <p:cTn id="27" dur="1" fill="hold">
                                          <p:stCondLst>
                                            <p:cond delay="499"/>
                                          </p:stCondLst>
                                        </p:cTn>
                                        <p:tgtEl>
                                          <p:spTgt spid="6"/>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 calcmode="lin" valueType="num">
                                      <p:cBhvr additive="base">
                                        <p:cTn id="3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4" presetID="9" presetClass="exit" presetSubtype="0" fill="hold" grpId="1" nodeType="withEffect">
                                  <p:stCondLst>
                                    <p:cond delay="0"/>
                                  </p:stCondLst>
                                  <p:childTnLst>
                                    <p:animEffect transition="out" filter="dissolve">
                                      <p:cBhvr>
                                        <p:cTn id="35" dur="500"/>
                                        <p:tgtEl>
                                          <p:spTgt spid="8"/>
                                        </p:tgtEl>
                                      </p:cBhvr>
                                    </p:animEffect>
                                    <p:set>
                                      <p:cBhvr>
                                        <p:cTn id="36" dur="1" fill="hold">
                                          <p:stCondLst>
                                            <p:cond delay="499"/>
                                          </p:stCondLst>
                                        </p:cTn>
                                        <p:tgtEl>
                                          <p:spTgt spid="8"/>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5">
                                            <p:txEl>
                                              <p:pRg st="3" end="3"/>
                                            </p:txEl>
                                          </p:spTgt>
                                        </p:tgtEl>
                                        <p:attrNameLst>
                                          <p:attrName>style.visibility</p:attrName>
                                        </p:attrNameLst>
                                      </p:cBhvr>
                                      <p:to>
                                        <p:strVal val="visible"/>
                                      </p:to>
                                    </p:set>
                                    <p:anim calcmode="lin" valueType="num">
                                      <p:cBhvr additive="base">
                                        <p:cTn id="4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5">
                                            <p:txEl>
                                              <p:pRg st="4" end="4"/>
                                            </p:txEl>
                                          </p:spTgt>
                                        </p:tgtEl>
                                        <p:attrNameLst>
                                          <p:attrName>style.visibility</p:attrName>
                                        </p:attrNameLst>
                                      </p:cBhvr>
                                      <p:to>
                                        <p:strVal val="visible"/>
                                      </p:to>
                                    </p:set>
                                    <p:anim calcmode="lin" valueType="num">
                                      <p:cBhvr additive="base">
                                        <p:cTn id="4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49" presetID="18" presetClass="entr" presetSubtype="12"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strips(downLeft)">
                                      <p:cBhvr>
                                        <p:cTn id="5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8" grpId="0" animBg="1"/>
      <p:bldP spid="8" grpId="1" animBg="1"/>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Does distortion power </a:t>
            </a:r>
            <a:r>
              <a:rPr lang="en-ZA" i="1" dirty="0"/>
              <a:t>D</a:t>
            </a:r>
            <a:r>
              <a:rPr lang="en-ZA" i="1" baseline="-25000" dirty="0"/>
              <a:t>B</a:t>
            </a:r>
            <a:r>
              <a:rPr lang="en-ZA" dirty="0"/>
              <a:t> make sense?</a:t>
            </a:r>
          </a:p>
        </p:txBody>
      </p:sp>
      <p:grpSp>
        <p:nvGrpSpPr>
          <p:cNvPr id="638978" name="Group 2"/>
          <p:cNvGrpSpPr>
            <a:grpSpLocks/>
          </p:cNvGrpSpPr>
          <p:nvPr/>
        </p:nvGrpSpPr>
        <p:grpSpPr bwMode="auto">
          <a:xfrm>
            <a:off x="3320879" y="998035"/>
            <a:ext cx="5037657" cy="2305562"/>
            <a:chOff x="3251" y="7002"/>
            <a:chExt cx="4676" cy="1939"/>
          </a:xfrm>
        </p:grpSpPr>
        <p:sp>
          <p:nvSpPr>
            <p:cNvPr id="638979" name="Oval 3"/>
            <p:cNvSpPr>
              <a:spLocks noChangeArrowheads="1"/>
            </p:cNvSpPr>
            <p:nvPr/>
          </p:nvSpPr>
          <p:spPr bwMode="auto">
            <a:xfrm>
              <a:off x="3251" y="7458"/>
              <a:ext cx="798" cy="741"/>
            </a:xfrm>
            <a:prstGeom prst="ellipse">
              <a:avLst/>
            </a:prstGeom>
            <a:solidFill>
              <a:srgbClr val="FFFFFF"/>
            </a:solid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8980" name="Text Box 4"/>
            <p:cNvSpPr txBox="1">
              <a:spLocks noChangeArrowheads="1"/>
            </p:cNvSpPr>
            <p:nvPr/>
          </p:nvSpPr>
          <p:spPr bwMode="auto">
            <a:xfrm>
              <a:off x="3365" y="7629"/>
              <a:ext cx="684" cy="398"/>
            </a:xfrm>
            <a:prstGeom prst="rect">
              <a:avLst/>
            </a:prstGeom>
            <a:solidFill>
              <a:srgbClr val="FFFFFF"/>
            </a:solidFill>
            <a:ln w="25400">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i="1" dirty="0">
                  <a:latin typeface="Calibri" pitchFamily="34" charset="0"/>
                  <a:ea typeface="Times New Roman" charset="0"/>
                </a:rPr>
                <a:t>v</a:t>
              </a:r>
              <a:r>
                <a:rPr lang="en-US" dirty="0">
                  <a:latin typeface="Calibri" pitchFamily="34" charset="0"/>
                  <a:ea typeface="Times New Roman" charset="0"/>
                </a:rPr>
                <a:t>(</a:t>
              </a:r>
              <a:r>
                <a:rPr lang="en-US" i="1" dirty="0">
                  <a:latin typeface="Calibri" pitchFamily="34" charset="0"/>
                  <a:ea typeface="Times New Roman" charset="0"/>
                </a:rPr>
                <a:t>t</a:t>
              </a:r>
              <a:r>
                <a:rPr lang="en-US" dirty="0">
                  <a:latin typeface="Calibri" pitchFamily="34" charset="0"/>
                  <a:ea typeface="Times New Roman" charset="0"/>
                </a:rPr>
                <a:t>)</a:t>
              </a:r>
              <a:r>
                <a:rPr lang="en-US" baseline="-25000" dirty="0">
                  <a:latin typeface="Calibri" pitchFamily="34" charset="0"/>
                  <a:ea typeface="Times New Roman" charset="0"/>
                </a:rPr>
                <a:t>1</a:t>
              </a:r>
              <a:r>
                <a:rPr lang="en-US" baseline="-25000" dirty="0">
                  <a:latin typeface="Calibri" pitchFamily="34" charset="0"/>
                  <a:ea typeface="Lucida Grande"/>
                  <a:cs typeface="Lucida Grande"/>
                </a:rPr>
                <a:t>ϕ</a:t>
              </a:r>
              <a:endParaRPr lang="en-US" baseline="-25000" dirty="0">
                <a:latin typeface="Calibri" pitchFamily="34" charset="0"/>
                <a:ea typeface="Times New Roman" charset="0"/>
              </a:endParaRPr>
            </a:p>
          </p:txBody>
        </p:sp>
        <p:grpSp>
          <p:nvGrpSpPr>
            <p:cNvPr id="638981" name="Group 5"/>
            <p:cNvGrpSpPr>
              <a:grpSpLocks/>
            </p:cNvGrpSpPr>
            <p:nvPr/>
          </p:nvGrpSpPr>
          <p:grpSpPr bwMode="auto">
            <a:xfrm>
              <a:off x="3306" y="8199"/>
              <a:ext cx="743" cy="742"/>
              <a:chOff x="3398" y="10717"/>
              <a:chExt cx="554" cy="556"/>
            </a:xfrm>
          </p:grpSpPr>
          <p:sp>
            <p:nvSpPr>
              <p:cNvPr id="638982" name="Line 6"/>
              <p:cNvSpPr>
                <a:spLocks noChangeShapeType="1"/>
              </p:cNvSpPr>
              <p:nvPr/>
            </p:nvSpPr>
            <p:spPr bwMode="auto">
              <a:xfrm>
                <a:off x="3654" y="10717"/>
                <a:ext cx="0" cy="385"/>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8983" name="Line 7"/>
              <p:cNvSpPr>
                <a:spLocks noChangeShapeType="1"/>
              </p:cNvSpPr>
              <p:nvPr/>
            </p:nvSpPr>
            <p:spPr bwMode="auto">
              <a:xfrm>
                <a:off x="3442" y="11102"/>
                <a:ext cx="510" cy="0"/>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8984" name="Line 8"/>
              <p:cNvSpPr>
                <a:spLocks noChangeShapeType="1"/>
              </p:cNvSpPr>
              <p:nvPr/>
            </p:nvSpPr>
            <p:spPr bwMode="auto">
              <a:xfrm flipH="1">
                <a:off x="3398"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8985" name="Line 9"/>
              <p:cNvSpPr>
                <a:spLocks noChangeShapeType="1"/>
              </p:cNvSpPr>
              <p:nvPr/>
            </p:nvSpPr>
            <p:spPr bwMode="auto">
              <a:xfrm flipH="1">
                <a:off x="3526"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8986" name="Line 10"/>
              <p:cNvSpPr>
                <a:spLocks noChangeShapeType="1"/>
              </p:cNvSpPr>
              <p:nvPr/>
            </p:nvSpPr>
            <p:spPr bwMode="auto">
              <a:xfrm flipH="1">
                <a:off x="3654" y="11102"/>
                <a:ext cx="43"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8987" name="Line 11"/>
              <p:cNvSpPr>
                <a:spLocks noChangeShapeType="1"/>
              </p:cNvSpPr>
              <p:nvPr/>
            </p:nvSpPr>
            <p:spPr bwMode="auto">
              <a:xfrm flipH="1">
                <a:off x="3781" y="11102"/>
                <a:ext cx="43"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8988" name="Line 12"/>
              <p:cNvSpPr>
                <a:spLocks noChangeShapeType="1"/>
              </p:cNvSpPr>
              <p:nvPr/>
            </p:nvSpPr>
            <p:spPr bwMode="auto">
              <a:xfrm flipH="1">
                <a:off x="3908"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sp>
          <p:nvSpPr>
            <p:cNvPr id="638989" name="Line 13"/>
            <p:cNvSpPr>
              <a:spLocks noChangeShapeType="1"/>
            </p:cNvSpPr>
            <p:nvPr/>
          </p:nvSpPr>
          <p:spPr bwMode="auto">
            <a:xfrm flipV="1">
              <a:off x="3649" y="7002"/>
              <a:ext cx="0" cy="456"/>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8990" name="Line 14"/>
            <p:cNvSpPr>
              <a:spLocks noChangeShapeType="1"/>
            </p:cNvSpPr>
            <p:nvPr/>
          </p:nvSpPr>
          <p:spPr bwMode="auto">
            <a:xfrm>
              <a:off x="3649" y="7002"/>
              <a:ext cx="3877" cy="0"/>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8991" name="Line 15"/>
            <p:cNvSpPr>
              <a:spLocks noChangeShapeType="1"/>
            </p:cNvSpPr>
            <p:nvPr/>
          </p:nvSpPr>
          <p:spPr bwMode="auto">
            <a:xfrm>
              <a:off x="7526" y="7002"/>
              <a:ext cx="0" cy="400"/>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nvGrpSpPr>
            <p:cNvPr id="638992" name="Group 16"/>
            <p:cNvGrpSpPr>
              <a:grpSpLocks/>
            </p:cNvGrpSpPr>
            <p:nvPr/>
          </p:nvGrpSpPr>
          <p:grpSpPr bwMode="auto">
            <a:xfrm>
              <a:off x="7298" y="7402"/>
              <a:ext cx="399" cy="740"/>
              <a:chOff x="7437" y="10290"/>
              <a:chExt cx="850" cy="2650"/>
            </a:xfrm>
          </p:grpSpPr>
          <p:sp>
            <p:nvSpPr>
              <p:cNvPr id="638993" name="Line 17"/>
              <p:cNvSpPr>
                <a:spLocks noChangeShapeType="1"/>
              </p:cNvSpPr>
              <p:nvPr/>
            </p:nvSpPr>
            <p:spPr bwMode="auto">
              <a:xfrm>
                <a:off x="7437" y="10632"/>
                <a:ext cx="850" cy="426"/>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8994" name="Line 18"/>
              <p:cNvSpPr>
                <a:spLocks noChangeShapeType="1"/>
              </p:cNvSpPr>
              <p:nvPr/>
            </p:nvSpPr>
            <p:spPr bwMode="auto">
              <a:xfrm flipH="1">
                <a:off x="7437" y="11059"/>
                <a:ext cx="850" cy="599"/>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8995" name="Line 19"/>
              <p:cNvSpPr>
                <a:spLocks noChangeShapeType="1"/>
              </p:cNvSpPr>
              <p:nvPr/>
            </p:nvSpPr>
            <p:spPr bwMode="auto">
              <a:xfrm>
                <a:off x="7437" y="11658"/>
                <a:ext cx="850" cy="513"/>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8996" name="Line 20"/>
              <p:cNvSpPr>
                <a:spLocks noChangeShapeType="1"/>
              </p:cNvSpPr>
              <p:nvPr/>
            </p:nvSpPr>
            <p:spPr bwMode="auto">
              <a:xfrm flipH="1">
                <a:off x="7437" y="12171"/>
                <a:ext cx="850" cy="513"/>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8997" name="Line 21"/>
              <p:cNvSpPr>
                <a:spLocks noChangeShapeType="1"/>
              </p:cNvSpPr>
              <p:nvPr/>
            </p:nvSpPr>
            <p:spPr bwMode="auto">
              <a:xfrm flipV="1">
                <a:off x="7437" y="10290"/>
                <a:ext cx="467" cy="342"/>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8998" name="Line 22"/>
              <p:cNvSpPr>
                <a:spLocks noChangeShapeType="1"/>
              </p:cNvSpPr>
              <p:nvPr/>
            </p:nvSpPr>
            <p:spPr bwMode="auto">
              <a:xfrm>
                <a:off x="7437" y="12684"/>
                <a:ext cx="467" cy="256"/>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grpSp>
          <p:nvGrpSpPr>
            <p:cNvPr id="638999" name="Group 23"/>
            <p:cNvGrpSpPr>
              <a:grpSpLocks/>
            </p:cNvGrpSpPr>
            <p:nvPr/>
          </p:nvGrpSpPr>
          <p:grpSpPr bwMode="auto">
            <a:xfrm>
              <a:off x="7184" y="8143"/>
              <a:ext cx="743" cy="743"/>
              <a:chOff x="3398" y="10717"/>
              <a:chExt cx="554" cy="556"/>
            </a:xfrm>
          </p:grpSpPr>
          <p:sp>
            <p:nvSpPr>
              <p:cNvPr id="639000" name="Line 24"/>
              <p:cNvSpPr>
                <a:spLocks noChangeShapeType="1"/>
              </p:cNvSpPr>
              <p:nvPr/>
            </p:nvSpPr>
            <p:spPr bwMode="auto">
              <a:xfrm>
                <a:off x="3654" y="10717"/>
                <a:ext cx="0" cy="385"/>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9001" name="Line 25"/>
              <p:cNvSpPr>
                <a:spLocks noChangeShapeType="1"/>
              </p:cNvSpPr>
              <p:nvPr/>
            </p:nvSpPr>
            <p:spPr bwMode="auto">
              <a:xfrm>
                <a:off x="3442" y="11102"/>
                <a:ext cx="510" cy="0"/>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9002" name="Line 26"/>
              <p:cNvSpPr>
                <a:spLocks noChangeShapeType="1"/>
              </p:cNvSpPr>
              <p:nvPr/>
            </p:nvSpPr>
            <p:spPr bwMode="auto">
              <a:xfrm flipH="1">
                <a:off x="3398"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9003" name="Line 27"/>
              <p:cNvSpPr>
                <a:spLocks noChangeShapeType="1"/>
              </p:cNvSpPr>
              <p:nvPr/>
            </p:nvSpPr>
            <p:spPr bwMode="auto">
              <a:xfrm flipH="1">
                <a:off x="3526"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9004" name="Line 28"/>
              <p:cNvSpPr>
                <a:spLocks noChangeShapeType="1"/>
              </p:cNvSpPr>
              <p:nvPr/>
            </p:nvSpPr>
            <p:spPr bwMode="auto">
              <a:xfrm flipH="1">
                <a:off x="3654" y="11102"/>
                <a:ext cx="43"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9005" name="Line 29"/>
              <p:cNvSpPr>
                <a:spLocks noChangeShapeType="1"/>
              </p:cNvSpPr>
              <p:nvPr/>
            </p:nvSpPr>
            <p:spPr bwMode="auto">
              <a:xfrm flipH="1">
                <a:off x="3781" y="11102"/>
                <a:ext cx="43"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sp>
            <p:nvSpPr>
              <p:cNvPr id="639006" name="Line 30"/>
              <p:cNvSpPr>
                <a:spLocks noChangeShapeType="1"/>
              </p:cNvSpPr>
              <p:nvPr/>
            </p:nvSpPr>
            <p:spPr bwMode="auto">
              <a:xfrm flipH="1">
                <a:off x="3908" y="11102"/>
                <a:ext cx="44" cy="171"/>
              </a:xfrm>
              <a:prstGeom prst="line">
                <a:avLst/>
              </a:prstGeom>
              <a:noFill/>
              <a:ln w="254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sp>
          <p:nvSpPr>
            <p:cNvPr id="639007" name="Text Box 31"/>
            <p:cNvSpPr txBox="1">
              <a:spLocks noChangeArrowheads="1"/>
            </p:cNvSpPr>
            <p:nvPr/>
          </p:nvSpPr>
          <p:spPr bwMode="auto">
            <a:xfrm>
              <a:off x="6497" y="7658"/>
              <a:ext cx="746" cy="269"/>
            </a:xfrm>
            <a:prstGeom prst="rect">
              <a:avLst/>
            </a:prstGeom>
            <a:solidFill>
              <a:srgbClr val="FFFFFF"/>
            </a:solidFill>
            <a:ln w="25400">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dirty="0">
                  <a:latin typeface="Calibri" pitchFamily="34" charset="0"/>
                  <a:ea typeface="Times New Roman" charset="0"/>
                </a:rPr>
                <a:t>1 ohm</a:t>
              </a:r>
            </a:p>
          </p:txBody>
        </p:sp>
        <p:sp>
          <p:nvSpPr>
            <p:cNvPr id="639008" name="Text Box 32"/>
            <p:cNvSpPr txBox="1">
              <a:spLocks noChangeArrowheads="1"/>
            </p:cNvSpPr>
            <p:nvPr/>
          </p:nvSpPr>
          <p:spPr bwMode="auto">
            <a:xfrm>
              <a:off x="4619" y="7101"/>
              <a:ext cx="1026" cy="456"/>
            </a:xfrm>
            <a:prstGeom prst="rect">
              <a:avLst/>
            </a:prstGeom>
            <a:solidFill>
              <a:srgbClr val="FFFFFF"/>
            </a:solidFill>
            <a:ln w="25400">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i="1" dirty="0" err="1">
                  <a:latin typeface="Calibri" pitchFamily="34" charset="0"/>
                  <a:ea typeface="Times New Roman" charset="0"/>
                </a:rPr>
                <a:t>i</a:t>
              </a:r>
              <a:r>
                <a:rPr lang="en-US" dirty="0" err="1">
                  <a:latin typeface="Calibri" pitchFamily="34" charset="0"/>
                  <a:ea typeface="Times New Roman" charset="0"/>
                </a:rPr>
                <a:t>(</a:t>
              </a:r>
              <a:r>
                <a:rPr lang="en-US" i="1" dirty="0" err="1">
                  <a:latin typeface="Calibri" pitchFamily="34" charset="0"/>
                  <a:ea typeface="Times New Roman" charset="0"/>
                </a:rPr>
                <a:t>t</a:t>
              </a:r>
              <a:r>
                <a:rPr lang="en-US" dirty="0">
                  <a:latin typeface="Calibri" pitchFamily="34" charset="0"/>
                  <a:ea typeface="Times New Roman" charset="0"/>
                </a:rPr>
                <a:t>)</a:t>
              </a:r>
            </a:p>
          </p:txBody>
        </p:sp>
        <p:sp>
          <p:nvSpPr>
            <p:cNvPr id="639009" name="Line 33"/>
            <p:cNvSpPr>
              <a:spLocks noChangeShapeType="1"/>
            </p:cNvSpPr>
            <p:nvPr/>
          </p:nvSpPr>
          <p:spPr bwMode="auto">
            <a:xfrm>
              <a:off x="4562" y="7111"/>
              <a:ext cx="1482" cy="0"/>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ZA">
                <a:latin typeface="Calibri" pitchFamily="34" charset="0"/>
              </a:endParaRPr>
            </a:p>
          </p:txBody>
        </p:sp>
      </p:grpSp>
      <p:graphicFrame>
        <p:nvGraphicFramePr>
          <p:cNvPr id="639010" name="Object 34"/>
          <p:cNvGraphicFramePr>
            <a:graphicFrameLocks noChangeAspect="1"/>
          </p:cNvGraphicFramePr>
          <p:nvPr/>
        </p:nvGraphicFramePr>
        <p:xfrm>
          <a:off x="1981201" y="3663950"/>
          <a:ext cx="4246563" cy="693738"/>
        </p:xfrm>
        <a:graphic>
          <a:graphicData uri="http://schemas.openxmlformats.org/presentationml/2006/ole">
            <mc:AlternateContent xmlns:mc="http://schemas.openxmlformats.org/markup-compatibility/2006">
              <mc:Choice xmlns:v="urn:schemas-microsoft-com:vml" Requires="v">
                <p:oleObj spid="_x0000_s17435" name="Equation" r:id="rId4" imgW="2603500" imgH="393700" progId="Equation.DSMT4">
                  <p:embed/>
                </p:oleObj>
              </mc:Choice>
              <mc:Fallback>
                <p:oleObj name="Equation" r:id="rId4" imgW="2603500" imgH="393700" progId="Equation.DSMT4">
                  <p:embed/>
                  <p:pic>
                    <p:nvPicPr>
                      <p:cNvPr id="639010" name="Object 3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1" y="3663950"/>
                        <a:ext cx="4246563" cy="69373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pSp>
        <p:nvGrpSpPr>
          <p:cNvPr id="639011" name="Group 35"/>
          <p:cNvGrpSpPr>
            <a:grpSpLocks/>
          </p:cNvGrpSpPr>
          <p:nvPr/>
        </p:nvGrpSpPr>
        <p:grpSpPr bwMode="auto">
          <a:xfrm>
            <a:off x="1703388" y="798600"/>
            <a:ext cx="8180470" cy="2836417"/>
            <a:chOff x="1134" y="7716"/>
            <a:chExt cx="8930" cy="2661"/>
          </a:xfrm>
        </p:grpSpPr>
        <p:pic>
          <p:nvPicPr>
            <p:cNvPr id="639012" name="Picture 36"/>
            <p:cNvPicPr>
              <a:picLocks noChangeAspect="1" noChangeArrowheads="1"/>
            </p:cNvPicPr>
            <p:nvPr/>
          </p:nvPicPr>
          <p:blipFill>
            <a:blip r:embed="rId6"/>
            <a:srcRect t="1822" r="5143"/>
            <a:stretch>
              <a:fillRect/>
            </a:stretch>
          </p:blipFill>
          <p:spPr bwMode="auto">
            <a:xfrm>
              <a:off x="1134" y="7730"/>
              <a:ext cx="3967" cy="2613"/>
            </a:xfrm>
            <a:prstGeom prst="rect">
              <a:avLst/>
            </a:prstGeom>
            <a:noFill/>
            <a:ln w="9525">
              <a:noFill/>
              <a:miter lim="800000"/>
              <a:headEnd/>
              <a:tailEnd/>
            </a:ln>
          </p:spPr>
        </p:pic>
        <p:pic>
          <p:nvPicPr>
            <p:cNvPr id="639013" name="Picture 37"/>
            <p:cNvPicPr>
              <a:picLocks noChangeAspect="1" noChangeArrowheads="1"/>
            </p:cNvPicPr>
            <p:nvPr/>
          </p:nvPicPr>
          <p:blipFill>
            <a:blip r:embed="rId7"/>
            <a:srcRect r="6741"/>
            <a:stretch>
              <a:fillRect/>
            </a:stretch>
          </p:blipFill>
          <p:spPr bwMode="auto">
            <a:xfrm>
              <a:off x="6271" y="7716"/>
              <a:ext cx="3793" cy="2661"/>
            </a:xfrm>
            <a:prstGeom prst="rect">
              <a:avLst/>
            </a:prstGeom>
            <a:noFill/>
            <a:ln w="9525">
              <a:noFill/>
              <a:miter lim="800000"/>
              <a:headEnd/>
              <a:tailEnd/>
            </a:ln>
          </p:spPr>
        </p:pic>
      </p:grpSp>
      <p:graphicFrame>
        <p:nvGraphicFramePr>
          <p:cNvPr id="639014" name="Object 38"/>
          <p:cNvGraphicFramePr>
            <a:graphicFrameLocks noChangeAspect="1"/>
          </p:cNvGraphicFramePr>
          <p:nvPr/>
        </p:nvGraphicFramePr>
        <p:xfrm>
          <a:off x="3381356" y="4286257"/>
          <a:ext cx="11630838" cy="2938061"/>
        </p:xfrm>
        <a:graphic>
          <a:graphicData uri="http://schemas.openxmlformats.org/presentationml/2006/ole">
            <mc:AlternateContent xmlns:mc="http://schemas.openxmlformats.org/markup-compatibility/2006">
              <mc:Choice xmlns:v="urn:schemas-microsoft-com:vml" Requires="v">
                <p:oleObj spid="_x0000_s17436" name="Document" r:id="rId8" imgW="6083300" imgH="1498600" progId="Word.Document.12">
                  <p:embed/>
                </p:oleObj>
              </mc:Choice>
              <mc:Fallback>
                <p:oleObj name="Document" r:id="rId8" imgW="6083300" imgH="1498600" progId="Word.Document.12">
                  <p:embed/>
                  <p:pic>
                    <p:nvPicPr>
                      <p:cNvPr id="639014" name="Object 3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81356" y="4286257"/>
                        <a:ext cx="11630838" cy="293806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41" name="Rectangle 40"/>
          <p:cNvSpPr/>
          <p:nvPr/>
        </p:nvSpPr>
        <p:spPr>
          <a:xfrm>
            <a:off x="1881159" y="4759780"/>
            <a:ext cx="5758389" cy="1169551"/>
          </a:xfrm>
          <a:prstGeom prst="rect">
            <a:avLst/>
          </a:prstGeom>
        </p:spPr>
        <p:txBody>
          <a:bodyPr wrap="square">
            <a:spAutoFit/>
          </a:bodyPr>
          <a:lstStyle/>
          <a:p>
            <a:pPr>
              <a:spcBef>
                <a:spcPts val="600"/>
              </a:spcBef>
              <a:buFont typeface="Arial"/>
              <a:buChar char="•"/>
            </a:pPr>
            <a:r>
              <a:rPr lang="en-ZA" sz="2000" i="1" dirty="0">
                <a:latin typeface="Calibri" pitchFamily="34" charset="0"/>
                <a:cs typeface="Calibri"/>
              </a:rPr>
              <a:t> D</a:t>
            </a:r>
            <a:r>
              <a:rPr lang="en-ZA" sz="2000" baseline="-25000" dirty="0">
                <a:latin typeface="Calibri" pitchFamily="34" charset="0"/>
                <a:cs typeface="Calibri"/>
              </a:rPr>
              <a:t>B</a:t>
            </a:r>
            <a:r>
              <a:rPr lang="en-ZA" sz="2000" dirty="0">
                <a:latin typeface="Calibri" pitchFamily="34" charset="0"/>
                <a:cs typeface="Calibri"/>
              </a:rPr>
              <a:t> has zero value: waveforms perfectly sinusoidal?</a:t>
            </a:r>
          </a:p>
          <a:p>
            <a:pPr>
              <a:spcBef>
                <a:spcPts val="600"/>
              </a:spcBef>
              <a:buFont typeface="Arial"/>
              <a:buChar char="•"/>
            </a:pPr>
            <a:r>
              <a:rPr lang="en-ZA" sz="2000" dirty="0">
                <a:latin typeface="Calibri" pitchFamily="34" charset="0"/>
                <a:cs typeface="Calibri"/>
              </a:rPr>
              <a:t> Both voltage and current are distorted!</a:t>
            </a:r>
            <a:endParaRPr lang="en-US" sz="2000" dirty="0">
              <a:latin typeface="Calibri" pitchFamily="34" charset="0"/>
              <a:cs typeface="Calibri"/>
            </a:endParaRPr>
          </a:p>
          <a:p>
            <a:pPr>
              <a:spcBef>
                <a:spcPts val="600"/>
              </a:spcBef>
              <a:buFont typeface="Arial"/>
              <a:buChar char="•"/>
            </a:pPr>
            <a:r>
              <a:rPr lang="en-ZA" sz="2000" i="1" dirty="0">
                <a:latin typeface="Calibri" pitchFamily="34" charset="0"/>
                <a:cs typeface="Calibri"/>
              </a:rPr>
              <a:t> D</a:t>
            </a:r>
            <a:r>
              <a:rPr lang="en-ZA" sz="2000" i="1" baseline="-25000" dirty="0">
                <a:latin typeface="Calibri" pitchFamily="34" charset="0"/>
                <a:cs typeface="Calibri"/>
              </a:rPr>
              <a:t>B</a:t>
            </a:r>
            <a:r>
              <a:rPr lang="en-ZA" sz="2000" dirty="0">
                <a:latin typeface="Calibri" pitchFamily="34" charset="0"/>
                <a:cs typeface="Calibri"/>
              </a:rPr>
              <a:t> does not relate to degree of waveform distortion.</a:t>
            </a:r>
            <a:endParaRPr lang="en-US" sz="2000" dirty="0">
              <a:latin typeface="Calibri" pitchFamily="34" charset="0"/>
              <a:cs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38978"/>
                                        </p:tgtEl>
                                        <p:attrNameLst>
                                          <p:attrName>style.visibility</p:attrName>
                                        </p:attrNameLst>
                                      </p:cBhvr>
                                      <p:to>
                                        <p:strVal val="visible"/>
                                      </p:to>
                                    </p:set>
                                    <p:animEffect transition="in" filter="dissolve">
                                      <p:cBhvr>
                                        <p:cTn id="7" dur="500"/>
                                        <p:tgtEl>
                                          <p:spTgt spid="638978"/>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639010"/>
                                        </p:tgtEl>
                                        <p:attrNameLst>
                                          <p:attrName>style.visibility</p:attrName>
                                        </p:attrNameLst>
                                      </p:cBhvr>
                                      <p:to>
                                        <p:strVal val="visible"/>
                                      </p:to>
                                    </p:set>
                                    <p:animEffect transition="in" filter="fade">
                                      <p:cBhvr>
                                        <p:cTn id="11" dur="1000"/>
                                        <p:tgtEl>
                                          <p:spTgt spid="639010"/>
                                        </p:tgtEl>
                                      </p:cBhvr>
                                    </p:animEffect>
                                    <p:anim calcmode="lin" valueType="num">
                                      <p:cBhvr>
                                        <p:cTn id="12" dur="1000" fill="hold"/>
                                        <p:tgtEl>
                                          <p:spTgt spid="639010"/>
                                        </p:tgtEl>
                                        <p:attrNameLst>
                                          <p:attrName>ppt_x</p:attrName>
                                        </p:attrNameLst>
                                      </p:cBhvr>
                                      <p:tavLst>
                                        <p:tav tm="0">
                                          <p:val>
                                            <p:strVal val="#ppt_x"/>
                                          </p:val>
                                        </p:tav>
                                        <p:tav tm="100000">
                                          <p:val>
                                            <p:strVal val="#ppt_x"/>
                                          </p:val>
                                        </p:tav>
                                      </p:tavLst>
                                    </p:anim>
                                    <p:anim calcmode="lin" valueType="num">
                                      <p:cBhvr>
                                        <p:cTn id="13" dur="900" decel="100000" fill="hold"/>
                                        <p:tgtEl>
                                          <p:spTgt spid="639010"/>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639010"/>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xit" presetSubtype="0" fill="hold" nodeType="clickEffect">
                                  <p:stCondLst>
                                    <p:cond delay="0"/>
                                  </p:stCondLst>
                                  <p:childTnLst>
                                    <p:animEffect transition="out" filter="dissolve">
                                      <p:cBhvr>
                                        <p:cTn id="18" dur="500"/>
                                        <p:tgtEl>
                                          <p:spTgt spid="638978"/>
                                        </p:tgtEl>
                                      </p:cBhvr>
                                    </p:animEffect>
                                    <p:set>
                                      <p:cBhvr>
                                        <p:cTn id="19" dur="1" fill="hold">
                                          <p:stCondLst>
                                            <p:cond delay="499"/>
                                          </p:stCondLst>
                                        </p:cTn>
                                        <p:tgtEl>
                                          <p:spTgt spid="638978"/>
                                        </p:tgtEl>
                                        <p:attrNameLst>
                                          <p:attrName>style.visibility</p:attrName>
                                        </p:attrNameLst>
                                      </p:cBhvr>
                                      <p:to>
                                        <p:strVal val="hidden"/>
                                      </p:to>
                                    </p:set>
                                  </p:childTnLst>
                                </p:cTn>
                              </p:par>
                            </p:childTnLst>
                          </p:cTn>
                        </p:par>
                        <p:par>
                          <p:cTn id="20" fill="hold">
                            <p:stCondLst>
                              <p:cond delay="500"/>
                            </p:stCondLst>
                            <p:childTnLst>
                              <p:par>
                                <p:cTn id="21" presetID="5" presetClass="entr" presetSubtype="10" fill="hold" nodeType="afterEffect">
                                  <p:stCondLst>
                                    <p:cond delay="0"/>
                                  </p:stCondLst>
                                  <p:childTnLst>
                                    <p:set>
                                      <p:cBhvr>
                                        <p:cTn id="22" dur="1" fill="hold">
                                          <p:stCondLst>
                                            <p:cond delay="0"/>
                                          </p:stCondLst>
                                        </p:cTn>
                                        <p:tgtEl>
                                          <p:spTgt spid="639011"/>
                                        </p:tgtEl>
                                        <p:attrNameLst>
                                          <p:attrName>style.visibility</p:attrName>
                                        </p:attrNameLst>
                                      </p:cBhvr>
                                      <p:to>
                                        <p:strVal val="visible"/>
                                      </p:to>
                                    </p:set>
                                    <p:animEffect transition="in" filter="checkerboard(across)">
                                      <p:cBhvr>
                                        <p:cTn id="23" dur="500"/>
                                        <p:tgtEl>
                                          <p:spTgt spid="639011"/>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41">
                                            <p:txEl>
                                              <p:pRg st="0" end="0"/>
                                            </p:txEl>
                                          </p:spTgt>
                                        </p:tgtEl>
                                        <p:attrNameLst>
                                          <p:attrName>style.visibility</p:attrName>
                                        </p:attrNameLst>
                                      </p:cBhvr>
                                      <p:to>
                                        <p:strVal val="visible"/>
                                      </p:to>
                                    </p:set>
                                    <p:anim calcmode="lin" valueType="num">
                                      <p:cBhvr additive="base">
                                        <p:cTn id="28"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41">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00"/>
                            </p:stCondLst>
                            <p:childTnLst>
                              <p:par>
                                <p:cTn id="31" presetID="9" presetClass="entr" presetSubtype="0" fill="hold" nodeType="afterEffect">
                                  <p:stCondLst>
                                    <p:cond delay="0"/>
                                  </p:stCondLst>
                                  <p:childTnLst>
                                    <p:set>
                                      <p:cBhvr>
                                        <p:cTn id="32" dur="1" fill="hold">
                                          <p:stCondLst>
                                            <p:cond delay="0"/>
                                          </p:stCondLst>
                                        </p:cTn>
                                        <p:tgtEl>
                                          <p:spTgt spid="639014"/>
                                        </p:tgtEl>
                                        <p:attrNameLst>
                                          <p:attrName>style.visibility</p:attrName>
                                        </p:attrNameLst>
                                      </p:cBhvr>
                                      <p:to>
                                        <p:strVal val="visible"/>
                                      </p:to>
                                    </p:set>
                                    <p:animEffect transition="in" filter="dissolve">
                                      <p:cBhvr>
                                        <p:cTn id="33" dur="500"/>
                                        <p:tgtEl>
                                          <p:spTgt spid="639014"/>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41">
                                            <p:txEl>
                                              <p:pRg st="1" end="1"/>
                                            </p:txEl>
                                          </p:spTgt>
                                        </p:tgtEl>
                                        <p:attrNameLst>
                                          <p:attrName>style.visibility</p:attrName>
                                        </p:attrNameLst>
                                      </p:cBhvr>
                                      <p:to>
                                        <p:strVal val="visible"/>
                                      </p:to>
                                    </p:set>
                                    <p:anim calcmode="lin" valueType="num">
                                      <p:cBhvr additive="base">
                                        <p:cTn id="38" dur="500" fill="hold"/>
                                        <p:tgtEl>
                                          <p:spTgt spid="41">
                                            <p:txEl>
                                              <p:pRg st="1" end="1"/>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4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41">
                                            <p:txEl>
                                              <p:pRg st="2" end="2"/>
                                            </p:txEl>
                                          </p:spTgt>
                                        </p:tgtEl>
                                        <p:attrNameLst>
                                          <p:attrName>style.visibility</p:attrName>
                                        </p:attrNameLst>
                                      </p:cBhvr>
                                      <p:to>
                                        <p:strVal val="visible"/>
                                      </p:to>
                                    </p:set>
                                    <p:anim calcmode="lin" valueType="num">
                                      <p:cBhvr additive="base">
                                        <p:cTn id="44" dur="500" fill="hold"/>
                                        <p:tgtEl>
                                          <p:spTgt spid="41">
                                            <p:txEl>
                                              <p:pRg st="2" end="2"/>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4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0"/>
            <a:ext cx="8964612" cy="792162"/>
          </a:xfrm>
        </p:spPr>
        <p:txBody>
          <a:bodyPr/>
          <a:lstStyle/>
          <a:p>
            <a:pPr algn="ctr"/>
            <a:r>
              <a:rPr lang="en-ZA" dirty="0"/>
              <a:t>Summary: Power theory in a modern power system</a:t>
            </a:r>
          </a:p>
        </p:txBody>
      </p:sp>
      <p:sp>
        <p:nvSpPr>
          <p:cNvPr id="4" name="Rectangle 3"/>
          <p:cNvSpPr/>
          <p:nvPr/>
        </p:nvSpPr>
        <p:spPr>
          <a:xfrm>
            <a:off x="1905001" y="1066800"/>
            <a:ext cx="8512175" cy="4862870"/>
          </a:xfrm>
          <a:prstGeom prst="rect">
            <a:avLst/>
          </a:prstGeom>
        </p:spPr>
        <p:txBody>
          <a:bodyPr wrap="square">
            <a:spAutoFit/>
          </a:bodyPr>
          <a:lstStyle/>
          <a:p>
            <a:pPr>
              <a:spcBef>
                <a:spcPts val="1200"/>
              </a:spcBef>
              <a:buFont typeface="Arial"/>
              <a:buChar char="•"/>
            </a:pPr>
            <a:r>
              <a:rPr lang="en-ZA" sz="2000" dirty="0">
                <a:latin typeface="Calibri"/>
                <a:cs typeface="Calibri"/>
              </a:rPr>
              <a:t> It must, as far as possible consist of a generalisation of the classic single-frequency power theory that has by now been universally accepted.</a:t>
            </a:r>
            <a:endParaRPr lang="en-US" sz="2000" dirty="0">
              <a:latin typeface="Calibri"/>
              <a:cs typeface="Calibri"/>
            </a:endParaRPr>
          </a:p>
          <a:p>
            <a:pPr>
              <a:spcBef>
                <a:spcPts val="1200"/>
              </a:spcBef>
              <a:buFont typeface="Arial"/>
              <a:buChar char="•"/>
            </a:pPr>
            <a:r>
              <a:rPr lang="en-ZA" sz="2000" dirty="0">
                <a:latin typeface="Calibri"/>
                <a:cs typeface="Calibri"/>
              </a:rPr>
              <a:t> It must be as amenable to conventional measurement techniques as possible and require the minimum of sophistication in instrumentation.</a:t>
            </a:r>
            <a:endParaRPr lang="en-US" sz="2000" dirty="0">
              <a:latin typeface="Calibri"/>
              <a:cs typeface="Calibri"/>
            </a:endParaRPr>
          </a:p>
          <a:p>
            <a:pPr>
              <a:spcBef>
                <a:spcPts val="1200"/>
              </a:spcBef>
              <a:buFont typeface="Arial"/>
              <a:buChar char="•"/>
            </a:pPr>
            <a:r>
              <a:rPr lang="en-ZA" sz="2000" dirty="0">
                <a:latin typeface="Calibri"/>
                <a:cs typeface="Calibri"/>
              </a:rPr>
              <a:t> It’s different defined components must be relatable to physically observable or ascribable phenomena and not to hypothetical or abstract mathematical definition.</a:t>
            </a:r>
            <a:endParaRPr lang="en-US" sz="2000" dirty="0">
              <a:latin typeface="Calibri"/>
              <a:cs typeface="Calibri"/>
            </a:endParaRPr>
          </a:p>
          <a:p>
            <a:pPr>
              <a:spcBef>
                <a:spcPts val="1200"/>
              </a:spcBef>
              <a:buFont typeface="Arial"/>
              <a:buChar char="•"/>
            </a:pPr>
            <a:r>
              <a:rPr lang="en-ZA" sz="2000" dirty="0">
                <a:latin typeface="Calibri"/>
                <a:cs typeface="Calibri"/>
              </a:rPr>
              <a:t> It must present a suitable basis for quantifiable measurement, control, tariff systems and design.</a:t>
            </a:r>
            <a:endParaRPr lang="en-US" sz="2000" dirty="0">
              <a:latin typeface="Calibri"/>
              <a:cs typeface="Calibri"/>
            </a:endParaRPr>
          </a:p>
          <a:p>
            <a:pPr>
              <a:spcBef>
                <a:spcPts val="1200"/>
              </a:spcBef>
              <a:buFont typeface="Arial"/>
              <a:buChar char="•"/>
            </a:pPr>
            <a:r>
              <a:rPr lang="en-ZA" sz="2000" dirty="0">
                <a:latin typeface="Calibri"/>
                <a:cs typeface="Calibri"/>
              </a:rPr>
              <a:t> It must cater for every conceivable practical situation and never violate circuit laws, regardless of which domain it is transformed into.</a:t>
            </a:r>
          </a:p>
          <a:p>
            <a:pPr>
              <a:spcBef>
                <a:spcPts val="1200"/>
              </a:spcBef>
              <a:buFont typeface="Arial"/>
              <a:buChar char="•"/>
            </a:pPr>
            <a:r>
              <a:rPr lang="en-ZA" sz="2000" dirty="0">
                <a:latin typeface="Calibri"/>
                <a:cs typeface="Calibri"/>
              </a:rPr>
              <a:t> It must be useful to the engineer who has to apply these definitions in design, specification and operation of the power system.</a:t>
            </a:r>
            <a:endParaRPr lang="en-US" sz="2000" dirty="0">
              <a:latin typeface="Calibri"/>
              <a:cs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F2ADBC4-E987-7046-B9AA-2F3311E522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7152" y="6486144"/>
            <a:ext cx="996685" cy="323088"/>
          </a:xfrm>
          <a:prstGeom prst="rect">
            <a:avLst/>
          </a:prstGeom>
        </p:spPr>
      </p:pic>
      <p:sp>
        <p:nvSpPr>
          <p:cNvPr id="6" name="TextBox 5">
            <a:extLst>
              <a:ext uri="{FF2B5EF4-FFF2-40B4-BE49-F238E27FC236}">
                <a16:creationId xmlns:a16="http://schemas.microsoft.com/office/drawing/2014/main" id="{CABDB6A8-A2E5-FC43-A9CF-419B037FA84C}"/>
              </a:ext>
            </a:extLst>
          </p:cNvPr>
          <p:cNvSpPr txBox="1"/>
          <p:nvPr/>
        </p:nvSpPr>
        <p:spPr>
          <a:xfrm>
            <a:off x="3858768" y="353568"/>
            <a:ext cx="184731" cy="369332"/>
          </a:xfrm>
          <a:prstGeom prst="rect">
            <a:avLst/>
          </a:prstGeom>
          <a:noFill/>
        </p:spPr>
        <p:txBody>
          <a:bodyPr wrap="none" rtlCol="0">
            <a:spAutoFit/>
          </a:bodyPr>
          <a:lstStyle/>
          <a:p>
            <a:endParaRPr lang="en-US" dirty="0">
              <a:latin typeface="Goudy Old Style Regular"/>
            </a:endParaRPr>
          </a:p>
        </p:txBody>
      </p:sp>
      <p:sp>
        <p:nvSpPr>
          <p:cNvPr id="9" name="TextBox 8">
            <a:extLst>
              <a:ext uri="{FF2B5EF4-FFF2-40B4-BE49-F238E27FC236}">
                <a16:creationId xmlns:a16="http://schemas.microsoft.com/office/drawing/2014/main" id="{4CCCD040-3BD2-A94C-AA50-0445ADA5CD80}"/>
              </a:ext>
            </a:extLst>
          </p:cNvPr>
          <p:cNvSpPr txBox="1"/>
          <p:nvPr/>
        </p:nvSpPr>
        <p:spPr>
          <a:xfrm>
            <a:off x="2392940" y="215068"/>
            <a:ext cx="7151766" cy="646331"/>
          </a:xfrm>
          <a:prstGeom prst="rect">
            <a:avLst/>
          </a:prstGeom>
          <a:noFill/>
        </p:spPr>
        <p:txBody>
          <a:bodyPr wrap="none" rtlCol="0">
            <a:spAutoFit/>
          </a:bodyPr>
          <a:lstStyle/>
          <a:p>
            <a:r>
              <a:rPr lang="en-US" sz="3600" dirty="0">
                <a:latin typeface="Goudy Old Style Regular"/>
              </a:rPr>
              <a:t>A brief history of nearly every electron</a:t>
            </a:r>
          </a:p>
        </p:txBody>
      </p:sp>
      <p:sp>
        <p:nvSpPr>
          <p:cNvPr id="14" name="TextBox 13">
            <a:extLst>
              <a:ext uri="{FF2B5EF4-FFF2-40B4-BE49-F238E27FC236}">
                <a16:creationId xmlns:a16="http://schemas.microsoft.com/office/drawing/2014/main" id="{F2B8AD7E-AF4D-CF45-A345-C10751FC1AD8}"/>
              </a:ext>
            </a:extLst>
          </p:cNvPr>
          <p:cNvSpPr txBox="1"/>
          <p:nvPr/>
        </p:nvSpPr>
        <p:spPr>
          <a:xfrm>
            <a:off x="351264" y="1538721"/>
            <a:ext cx="11690808" cy="3447098"/>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sz="2400" dirty="0">
                <a:latin typeface="Goudy Old Style Regular"/>
              </a:rPr>
              <a:t>Electricity as a matter of physics since BC  </a:t>
            </a:r>
          </a:p>
          <a:p>
            <a:pPr marL="285750" indent="-285750">
              <a:spcBef>
                <a:spcPts val="600"/>
              </a:spcBef>
              <a:spcAft>
                <a:spcPts val="600"/>
              </a:spcAft>
              <a:buFont typeface="Arial" panose="020B0604020202020204" pitchFamily="34" charset="0"/>
              <a:buChar char="•"/>
            </a:pPr>
            <a:r>
              <a:rPr lang="en-US" sz="2400" dirty="0">
                <a:latin typeface="Goudy Old Style Regular"/>
              </a:rPr>
              <a:t>Found application during 1800’s: “electrical engineering” – using this resource to do “something”, mostly to better life for mankind</a:t>
            </a:r>
          </a:p>
          <a:p>
            <a:pPr marL="285750" indent="-285750">
              <a:spcBef>
                <a:spcPts val="600"/>
              </a:spcBef>
              <a:spcAft>
                <a:spcPts val="600"/>
              </a:spcAft>
              <a:buFont typeface="Arial" panose="020B0604020202020204" pitchFamily="34" charset="0"/>
              <a:buChar char="•"/>
            </a:pPr>
            <a:r>
              <a:rPr lang="en-US" sz="2400" dirty="0">
                <a:latin typeface="Goudy Old Style Regular"/>
              </a:rPr>
              <a:t>Moving electrically charged  electrons and protons = current is flowing</a:t>
            </a:r>
          </a:p>
          <a:p>
            <a:pPr marL="285750" indent="-285750">
              <a:spcBef>
                <a:spcPts val="600"/>
              </a:spcBef>
              <a:spcAft>
                <a:spcPts val="600"/>
              </a:spcAft>
              <a:buFont typeface="Arial" panose="020B0604020202020204" pitchFamily="34" charset="0"/>
              <a:buChar char="•"/>
            </a:pPr>
            <a:r>
              <a:rPr lang="en-US" sz="2400" dirty="0">
                <a:latin typeface="Goudy Old Style Regular"/>
              </a:rPr>
              <a:t>Mostly done in an alternating manner (ac electricity)</a:t>
            </a:r>
          </a:p>
          <a:p>
            <a:pPr marL="285750" indent="-285750">
              <a:spcBef>
                <a:spcPts val="600"/>
              </a:spcBef>
              <a:spcAft>
                <a:spcPts val="600"/>
              </a:spcAft>
              <a:buFont typeface="Arial" panose="020B0604020202020204" pitchFamily="34" charset="0"/>
              <a:buChar char="•"/>
            </a:pPr>
            <a:r>
              <a:rPr lang="en-US" sz="2400" dirty="0">
                <a:latin typeface="Goudy Old Style Regular"/>
              </a:rPr>
              <a:t>How well it is done governed by the constant law of misery in electrical circuits: Ohm</a:t>
            </a:r>
          </a:p>
          <a:p>
            <a:pPr marL="285750" indent="-285750">
              <a:spcBef>
                <a:spcPts val="600"/>
              </a:spcBef>
              <a:spcAft>
                <a:spcPts val="600"/>
              </a:spcAft>
              <a:buFont typeface="Arial" panose="020B0604020202020204" pitchFamily="34" charset="0"/>
              <a:buChar char="•"/>
            </a:pPr>
            <a:r>
              <a:rPr lang="en-US" sz="2400" dirty="0">
                <a:latin typeface="Goudy Old Style Regular"/>
              </a:rPr>
              <a:t>And that misery made the current disappear…..</a:t>
            </a:r>
          </a:p>
        </p:txBody>
      </p:sp>
      <p:pic>
        <p:nvPicPr>
          <p:cNvPr id="10" name="Picture 9">
            <a:extLst>
              <a:ext uri="{FF2B5EF4-FFF2-40B4-BE49-F238E27FC236}">
                <a16:creationId xmlns:a16="http://schemas.microsoft.com/office/drawing/2014/main" id="{43F609BD-1830-1A48-AAD8-08343D4921B9}"/>
              </a:ext>
            </a:extLst>
          </p:cNvPr>
          <p:cNvPicPr>
            <a:picLocks noChangeAspect="1"/>
          </p:cNvPicPr>
          <p:nvPr/>
        </p:nvPicPr>
        <p:blipFill>
          <a:blip r:embed="rId3"/>
          <a:stretch>
            <a:fillRect/>
          </a:stretch>
        </p:blipFill>
        <p:spPr>
          <a:xfrm>
            <a:off x="4556125" y="1180770"/>
            <a:ext cx="7635875" cy="5677230"/>
          </a:xfrm>
          <a:prstGeom prst="rect">
            <a:avLst/>
          </a:prstGeom>
        </p:spPr>
      </p:pic>
    </p:spTree>
    <p:extLst>
      <p:ext uri="{BB962C8B-B14F-4D97-AF65-F5344CB8AC3E}">
        <p14:creationId xmlns:p14="http://schemas.microsoft.com/office/powerpoint/2010/main" val="1913947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ubtitle 2"/>
          <p:cNvSpPr>
            <a:spLocks noGrp="1"/>
          </p:cNvSpPr>
          <p:nvPr>
            <p:ph type="subTitle" idx="1"/>
          </p:nvPr>
        </p:nvSpPr>
        <p:spPr>
          <a:xfrm>
            <a:off x="4656139" y="3644900"/>
            <a:ext cx="5654675" cy="641356"/>
          </a:xfrm>
        </p:spPr>
        <p:txBody>
          <a:bodyPr/>
          <a:lstStyle/>
          <a:p>
            <a:pPr>
              <a:spcBef>
                <a:spcPts val="0"/>
              </a:spcBef>
              <a:defRPr/>
            </a:pPr>
            <a:r>
              <a:rPr lang="en-ZA" b="1" kern="1200" dirty="0">
                <a:solidFill>
                  <a:srgbClr val="008000"/>
                </a:solidFill>
              </a:rPr>
              <a:t>2. The IEEE 1459 made easy</a:t>
            </a:r>
          </a:p>
        </p:txBody>
      </p:sp>
      <p:sp>
        <p:nvSpPr>
          <p:cNvPr id="8195" name="Title 1"/>
          <p:cNvSpPr>
            <a:spLocks noGrp="1"/>
          </p:cNvSpPr>
          <p:nvPr>
            <p:ph type="ctrTitle"/>
          </p:nvPr>
        </p:nvSpPr>
        <p:spPr>
          <a:xfrm>
            <a:off x="4524376" y="214313"/>
            <a:ext cx="5857875" cy="1428750"/>
          </a:xfrm>
        </p:spPr>
        <p:txBody>
          <a:bodyPr/>
          <a:lstStyle/>
          <a:p>
            <a:pPr algn="ctr"/>
            <a:r>
              <a:rPr lang="en-US" sz="3600" dirty="0"/>
              <a:t>Modern Power Theory</a:t>
            </a:r>
          </a:p>
        </p:txBody>
      </p:sp>
      <p:sp>
        <p:nvSpPr>
          <p:cNvPr id="4" name="Action Button: Beginning 3">
            <a:hlinkClick r:id="rId3" action="ppaction://hlinksldjump" highlightClick="1"/>
          </p:cNvPr>
          <p:cNvSpPr/>
          <p:nvPr/>
        </p:nvSpPr>
        <p:spPr>
          <a:xfrm>
            <a:off x="4310050" y="6500834"/>
            <a:ext cx="368292" cy="328036"/>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2057400" y="142853"/>
            <a:ext cx="7854696" cy="830061"/>
          </a:xfrm>
          <a:prstGeom prst="rect">
            <a:avLst/>
          </a:prstGeom>
        </p:spPr>
        <p:txBody>
          <a:bodyPr vert="horz" lIns="91440" tIns="45720" rIns="91440" bIns="45720" rtlCol="0">
            <a:normAutofit/>
          </a:bodyPr>
          <a:lstStyle/>
          <a:p>
            <a:pPr algn="ctr">
              <a:defRPr/>
            </a:pPr>
            <a:r>
              <a:rPr lang="en-ZA" sz="3200" b="1" dirty="0">
                <a:solidFill>
                  <a:srgbClr val="800000"/>
                </a:solidFill>
                <a:latin typeface="Calibri"/>
                <a:cs typeface="Calibri"/>
              </a:rPr>
              <a:t>What is a modern Power System? (1)</a:t>
            </a:r>
          </a:p>
        </p:txBody>
      </p:sp>
      <p:graphicFrame>
        <p:nvGraphicFramePr>
          <p:cNvPr id="7" name="Chart 6"/>
          <p:cNvGraphicFramePr/>
          <p:nvPr/>
        </p:nvGraphicFramePr>
        <p:xfrm>
          <a:off x="2381225" y="1310097"/>
          <a:ext cx="7743011" cy="4619234"/>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3770779" y="742874"/>
            <a:ext cx="5939062" cy="400110"/>
          </a:xfrm>
          <a:prstGeom prst="rect">
            <a:avLst/>
          </a:prstGeom>
        </p:spPr>
        <p:txBody>
          <a:bodyPr wrap="none">
            <a:spAutoFit/>
          </a:bodyPr>
          <a:lstStyle/>
          <a:p>
            <a:r>
              <a:rPr lang="en-ZA" sz="2000" dirty="0">
                <a:latin typeface="Calibri"/>
                <a:cs typeface="Calibri"/>
              </a:rPr>
              <a:t>Condition 1: Non-sinusoidal supply voltages at a PCC…..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6"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80">
                                          <p:stCondLst>
                                            <p:cond delay="0"/>
                                          </p:stCondLst>
                                        </p:cTn>
                                        <p:tgtEl>
                                          <p:spTgt spid="7"/>
                                        </p:tgtEl>
                                      </p:cBhvr>
                                    </p:animEffect>
                                    <p:anim calcmode="lin" valueType="num">
                                      <p:cBhvr>
                                        <p:cTn id="13"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8" dur="26">
                                          <p:stCondLst>
                                            <p:cond delay="650"/>
                                          </p:stCondLst>
                                        </p:cTn>
                                        <p:tgtEl>
                                          <p:spTgt spid="7"/>
                                        </p:tgtEl>
                                      </p:cBhvr>
                                      <p:to x="100000" y="60000"/>
                                    </p:animScale>
                                    <p:animScale>
                                      <p:cBhvr>
                                        <p:cTn id="19" dur="166" decel="50000">
                                          <p:stCondLst>
                                            <p:cond delay="676"/>
                                          </p:stCondLst>
                                        </p:cTn>
                                        <p:tgtEl>
                                          <p:spTgt spid="7"/>
                                        </p:tgtEl>
                                      </p:cBhvr>
                                      <p:to x="100000" y="100000"/>
                                    </p:animScale>
                                    <p:animScale>
                                      <p:cBhvr>
                                        <p:cTn id="20" dur="26">
                                          <p:stCondLst>
                                            <p:cond delay="1312"/>
                                          </p:stCondLst>
                                        </p:cTn>
                                        <p:tgtEl>
                                          <p:spTgt spid="7"/>
                                        </p:tgtEl>
                                      </p:cBhvr>
                                      <p:to x="100000" y="80000"/>
                                    </p:animScale>
                                    <p:animScale>
                                      <p:cBhvr>
                                        <p:cTn id="21" dur="166" decel="50000">
                                          <p:stCondLst>
                                            <p:cond delay="1338"/>
                                          </p:stCondLst>
                                        </p:cTn>
                                        <p:tgtEl>
                                          <p:spTgt spid="7"/>
                                        </p:tgtEl>
                                      </p:cBhvr>
                                      <p:to x="100000" y="100000"/>
                                    </p:animScale>
                                    <p:animScale>
                                      <p:cBhvr>
                                        <p:cTn id="22" dur="26">
                                          <p:stCondLst>
                                            <p:cond delay="1642"/>
                                          </p:stCondLst>
                                        </p:cTn>
                                        <p:tgtEl>
                                          <p:spTgt spid="7"/>
                                        </p:tgtEl>
                                      </p:cBhvr>
                                      <p:to x="100000" y="90000"/>
                                    </p:animScale>
                                    <p:animScale>
                                      <p:cBhvr>
                                        <p:cTn id="23" dur="166" decel="50000">
                                          <p:stCondLst>
                                            <p:cond delay="1668"/>
                                          </p:stCondLst>
                                        </p:cTn>
                                        <p:tgtEl>
                                          <p:spTgt spid="7"/>
                                        </p:tgtEl>
                                      </p:cBhvr>
                                      <p:to x="100000" y="100000"/>
                                    </p:animScale>
                                    <p:animScale>
                                      <p:cBhvr>
                                        <p:cTn id="24" dur="26">
                                          <p:stCondLst>
                                            <p:cond delay="1808"/>
                                          </p:stCondLst>
                                        </p:cTn>
                                        <p:tgtEl>
                                          <p:spTgt spid="7"/>
                                        </p:tgtEl>
                                      </p:cBhvr>
                                      <p:to x="100000" y="95000"/>
                                    </p:animScale>
                                    <p:animScale>
                                      <p:cBhvr>
                                        <p:cTn id="25"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spcBef>
                <a:spcPts val="0"/>
              </a:spcBef>
              <a:defRPr/>
            </a:pPr>
            <a:r>
              <a:rPr lang="en-ZA" kern="1200" dirty="0">
                <a:solidFill>
                  <a:srgbClr val="800000"/>
                </a:solidFill>
                <a:cs typeface="Calibri"/>
              </a:rPr>
              <a:t>What is a modern Power System? (2)</a:t>
            </a:r>
          </a:p>
        </p:txBody>
      </p:sp>
      <p:graphicFrame>
        <p:nvGraphicFramePr>
          <p:cNvPr id="4" name="Chart 3"/>
          <p:cNvGraphicFramePr/>
          <p:nvPr/>
        </p:nvGraphicFramePr>
        <p:xfrm>
          <a:off x="2249558" y="1357298"/>
          <a:ext cx="7853972" cy="449685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3913654" y="785794"/>
            <a:ext cx="4239302" cy="400110"/>
          </a:xfrm>
          <a:prstGeom prst="rect">
            <a:avLst/>
          </a:prstGeom>
        </p:spPr>
        <p:txBody>
          <a:bodyPr wrap="none">
            <a:spAutoFit/>
          </a:bodyPr>
          <a:lstStyle/>
          <a:p>
            <a:r>
              <a:rPr lang="en-ZA" sz="2000" dirty="0">
                <a:latin typeface="Calibri"/>
                <a:cs typeface="Calibri"/>
              </a:rPr>
              <a:t>Condition 2: Nonlinear load current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6"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80">
                                          <p:stCondLst>
                                            <p:cond delay="0"/>
                                          </p:stCondLst>
                                        </p:cTn>
                                        <p:tgtEl>
                                          <p:spTgt spid="4"/>
                                        </p:tgtEl>
                                      </p:cBhvr>
                                    </p:animEffect>
                                    <p:anim calcmode="lin" valueType="num">
                                      <p:cBhvr>
                                        <p:cTn id="13"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8" dur="26">
                                          <p:stCondLst>
                                            <p:cond delay="650"/>
                                          </p:stCondLst>
                                        </p:cTn>
                                        <p:tgtEl>
                                          <p:spTgt spid="4"/>
                                        </p:tgtEl>
                                      </p:cBhvr>
                                      <p:to x="100000" y="60000"/>
                                    </p:animScale>
                                    <p:animScale>
                                      <p:cBhvr>
                                        <p:cTn id="19" dur="166" decel="50000">
                                          <p:stCondLst>
                                            <p:cond delay="676"/>
                                          </p:stCondLst>
                                        </p:cTn>
                                        <p:tgtEl>
                                          <p:spTgt spid="4"/>
                                        </p:tgtEl>
                                      </p:cBhvr>
                                      <p:to x="100000" y="100000"/>
                                    </p:animScale>
                                    <p:animScale>
                                      <p:cBhvr>
                                        <p:cTn id="20" dur="26">
                                          <p:stCondLst>
                                            <p:cond delay="1312"/>
                                          </p:stCondLst>
                                        </p:cTn>
                                        <p:tgtEl>
                                          <p:spTgt spid="4"/>
                                        </p:tgtEl>
                                      </p:cBhvr>
                                      <p:to x="100000" y="80000"/>
                                    </p:animScale>
                                    <p:animScale>
                                      <p:cBhvr>
                                        <p:cTn id="21" dur="166" decel="50000">
                                          <p:stCondLst>
                                            <p:cond delay="1338"/>
                                          </p:stCondLst>
                                        </p:cTn>
                                        <p:tgtEl>
                                          <p:spTgt spid="4"/>
                                        </p:tgtEl>
                                      </p:cBhvr>
                                      <p:to x="100000" y="100000"/>
                                    </p:animScale>
                                    <p:animScale>
                                      <p:cBhvr>
                                        <p:cTn id="22" dur="26">
                                          <p:stCondLst>
                                            <p:cond delay="1642"/>
                                          </p:stCondLst>
                                        </p:cTn>
                                        <p:tgtEl>
                                          <p:spTgt spid="4"/>
                                        </p:tgtEl>
                                      </p:cBhvr>
                                      <p:to x="100000" y="90000"/>
                                    </p:animScale>
                                    <p:animScale>
                                      <p:cBhvr>
                                        <p:cTn id="23" dur="166" decel="50000">
                                          <p:stCondLst>
                                            <p:cond delay="1668"/>
                                          </p:stCondLst>
                                        </p:cTn>
                                        <p:tgtEl>
                                          <p:spTgt spid="4"/>
                                        </p:tgtEl>
                                      </p:cBhvr>
                                      <p:to x="100000" y="100000"/>
                                    </p:animScale>
                                    <p:animScale>
                                      <p:cBhvr>
                                        <p:cTn id="24" dur="26">
                                          <p:stCondLst>
                                            <p:cond delay="1808"/>
                                          </p:stCondLst>
                                        </p:cTn>
                                        <p:tgtEl>
                                          <p:spTgt spid="4"/>
                                        </p:tgtEl>
                                      </p:cBhvr>
                                      <p:to x="100000" y="95000"/>
                                    </p:animScale>
                                    <p:animScale>
                                      <p:cBhvr>
                                        <p:cTn id="25"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kern="1200" dirty="0">
                <a:solidFill>
                  <a:srgbClr val="800000"/>
                </a:solidFill>
                <a:cs typeface="Calibri"/>
              </a:rPr>
              <a:t>What is a modern Power System? (3)</a:t>
            </a:r>
            <a:endParaRPr lang="en-ZA" dirty="0"/>
          </a:p>
        </p:txBody>
      </p:sp>
      <p:sp>
        <p:nvSpPr>
          <p:cNvPr id="7" name="TextBox 6"/>
          <p:cNvSpPr txBox="1"/>
          <p:nvPr/>
        </p:nvSpPr>
        <p:spPr>
          <a:xfrm>
            <a:off x="4191001" y="836613"/>
            <a:ext cx="3877985" cy="400110"/>
          </a:xfrm>
          <a:prstGeom prst="rect">
            <a:avLst/>
          </a:prstGeom>
          <a:noFill/>
        </p:spPr>
        <p:txBody>
          <a:bodyPr wrap="none" rtlCol="0">
            <a:spAutoFit/>
          </a:bodyPr>
          <a:lstStyle/>
          <a:p>
            <a:r>
              <a:rPr lang="en-ZA" sz="2000" dirty="0">
                <a:latin typeface="Calibri"/>
                <a:cs typeface="Calibri"/>
              </a:rPr>
              <a:t>Condition 3: Unbalance in loading…</a:t>
            </a:r>
          </a:p>
        </p:txBody>
      </p:sp>
      <p:graphicFrame>
        <p:nvGraphicFramePr>
          <p:cNvPr id="9" name="Object 4"/>
          <p:cNvGraphicFramePr>
            <a:graphicFrameLocks noChangeAspect="1"/>
          </p:cNvGraphicFramePr>
          <p:nvPr/>
        </p:nvGraphicFramePr>
        <p:xfrm>
          <a:off x="2362200" y="1343076"/>
          <a:ext cx="7448576" cy="458625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6"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80">
                                          <p:stCondLst>
                                            <p:cond delay="0"/>
                                          </p:stCondLst>
                                        </p:cTn>
                                        <p:tgtEl>
                                          <p:spTgt spid="9"/>
                                        </p:tgtEl>
                                      </p:cBhvr>
                                    </p:animEffect>
                                    <p:anim calcmode="lin" valueType="num">
                                      <p:cBhvr>
                                        <p:cTn id="13"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8" dur="26">
                                          <p:stCondLst>
                                            <p:cond delay="650"/>
                                          </p:stCondLst>
                                        </p:cTn>
                                        <p:tgtEl>
                                          <p:spTgt spid="9"/>
                                        </p:tgtEl>
                                      </p:cBhvr>
                                      <p:to x="100000" y="60000"/>
                                    </p:animScale>
                                    <p:animScale>
                                      <p:cBhvr>
                                        <p:cTn id="19" dur="166" decel="50000">
                                          <p:stCondLst>
                                            <p:cond delay="676"/>
                                          </p:stCondLst>
                                        </p:cTn>
                                        <p:tgtEl>
                                          <p:spTgt spid="9"/>
                                        </p:tgtEl>
                                      </p:cBhvr>
                                      <p:to x="100000" y="100000"/>
                                    </p:animScale>
                                    <p:animScale>
                                      <p:cBhvr>
                                        <p:cTn id="20" dur="26">
                                          <p:stCondLst>
                                            <p:cond delay="1312"/>
                                          </p:stCondLst>
                                        </p:cTn>
                                        <p:tgtEl>
                                          <p:spTgt spid="9"/>
                                        </p:tgtEl>
                                      </p:cBhvr>
                                      <p:to x="100000" y="80000"/>
                                    </p:animScale>
                                    <p:animScale>
                                      <p:cBhvr>
                                        <p:cTn id="21" dur="166" decel="50000">
                                          <p:stCondLst>
                                            <p:cond delay="1338"/>
                                          </p:stCondLst>
                                        </p:cTn>
                                        <p:tgtEl>
                                          <p:spTgt spid="9"/>
                                        </p:tgtEl>
                                      </p:cBhvr>
                                      <p:to x="100000" y="100000"/>
                                    </p:animScale>
                                    <p:animScale>
                                      <p:cBhvr>
                                        <p:cTn id="22" dur="26">
                                          <p:stCondLst>
                                            <p:cond delay="1642"/>
                                          </p:stCondLst>
                                        </p:cTn>
                                        <p:tgtEl>
                                          <p:spTgt spid="9"/>
                                        </p:tgtEl>
                                      </p:cBhvr>
                                      <p:to x="100000" y="90000"/>
                                    </p:animScale>
                                    <p:animScale>
                                      <p:cBhvr>
                                        <p:cTn id="23" dur="166" decel="50000">
                                          <p:stCondLst>
                                            <p:cond delay="1668"/>
                                          </p:stCondLst>
                                        </p:cTn>
                                        <p:tgtEl>
                                          <p:spTgt spid="9"/>
                                        </p:tgtEl>
                                      </p:cBhvr>
                                      <p:to x="100000" y="100000"/>
                                    </p:animScale>
                                    <p:animScale>
                                      <p:cBhvr>
                                        <p:cTn id="24" dur="26">
                                          <p:stCondLst>
                                            <p:cond delay="1808"/>
                                          </p:stCondLst>
                                        </p:cTn>
                                        <p:tgtEl>
                                          <p:spTgt spid="9"/>
                                        </p:tgtEl>
                                      </p:cBhvr>
                                      <p:to x="100000" y="95000"/>
                                    </p:animScale>
                                    <p:animScale>
                                      <p:cBhvr>
                                        <p:cTn id="25"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9" grpId="0">
        <p:bldAsOne/>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kern="1200" dirty="0">
                <a:solidFill>
                  <a:srgbClr val="800000"/>
                </a:solidFill>
                <a:cs typeface="Calibri"/>
              </a:rPr>
              <a:t>What is a modern Power System? (3)</a:t>
            </a:r>
            <a:endParaRPr lang="en-ZA" dirty="0"/>
          </a:p>
        </p:txBody>
      </p:sp>
      <p:graphicFrame>
        <p:nvGraphicFramePr>
          <p:cNvPr id="5" name="Object 2"/>
          <p:cNvGraphicFramePr>
            <a:graphicFrameLocks noChangeAspect="1"/>
          </p:cNvGraphicFramePr>
          <p:nvPr/>
        </p:nvGraphicFramePr>
        <p:xfrm>
          <a:off x="2209800" y="1334802"/>
          <a:ext cx="7848600" cy="4594529"/>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191000" y="928670"/>
            <a:ext cx="4833696" cy="400110"/>
          </a:xfrm>
          <a:prstGeom prst="rect">
            <a:avLst/>
          </a:prstGeom>
          <a:noFill/>
        </p:spPr>
        <p:txBody>
          <a:bodyPr wrap="none" rtlCol="0">
            <a:spAutoFit/>
          </a:bodyPr>
          <a:lstStyle/>
          <a:p>
            <a:r>
              <a:rPr lang="en-ZA" sz="2000" dirty="0">
                <a:latin typeface="Calibri"/>
                <a:cs typeface="Calibri"/>
              </a:rPr>
              <a:t>Condition 4: Asymmetrical supply voltages….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6"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80">
                                          <p:stCondLst>
                                            <p:cond delay="0"/>
                                          </p:stCondLst>
                                        </p:cTn>
                                        <p:tgtEl>
                                          <p:spTgt spid="5"/>
                                        </p:tgtEl>
                                      </p:cBhvr>
                                    </p:animEffect>
                                    <p:anim calcmode="lin" valueType="num">
                                      <p:cBhvr>
                                        <p:cTn id="13"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8" dur="26">
                                          <p:stCondLst>
                                            <p:cond delay="650"/>
                                          </p:stCondLst>
                                        </p:cTn>
                                        <p:tgtEl>
                                          <p:spTgt spid="5"/>
                                        </p:tgtEl>
                                      </p:cBhvr>
                                      <p:to x="100000" y="60000"/>
                                    </p:animScale>
                                    <p:animScale>
                                      <p:cBhvr>
                                        <p:cTn id="19" dur="166" decel="50000">
                                          <p:stCondLst>
                                            <p:cond delay="676"/>
                                          </p:stCondLst>
                                        </p:cTn>
                                        <p:tgtEl>
                                          <p:spTgt spid="5"/>
                                        </p:tgtEl>
                                      </p:cBhvr>
                                      <p:to x="100000" y="100000"/>
                                    </p:animScale>
                                    <p:animScale>
                                      <p:cBhvr>
                                        <p:cTn id="20" dur="26">
                                          <p:stCondLst>
                                            <p:cond delay="1312"/>
                                          </p:stCondLst>
                                        </p:cTn>
                                        <p:tgtEl>
                                          <p:spTgt spid="5"/>
                                        </p:tgtEl>
                                      </p:cBhvr>
                                      <p:to x="100000" y="80000"/>
                                    </p:animScale>
                                    <p:animScale>
                                      <p:cBhvr>
                                        <p:cTn id="21" dur="166" decel="50000">
                                          <p:stCondLst>
                                            <p:cond delay="1338"/>
                                          </p:stCondLst>
                                        </p:cTn>
                                        <p:tgtEl>
                                          <p:spTgt spid="5"/>
                                        </p:tgtEl>
                                      </p:cBhvr>
                                      <p:to x="100000" y="100000"/>
                                    </p:animScale>
                                    <p:animScale>
                                      <p:cBhvr>
                                        <p:cTn id="22" dur="26">
                                          <p:stCondLst>
                                            <p:cond delay="1642"/>
                                          </p:stCondLst>
                                        </p:cTn>
                                        <p:tgtEl>
                                          <p:spTgt spid="5"/>
                                        </p:tgtEl>
                                      </p:cBhvr>
                                      <p:to x="100000" y="90000"/>
                                    </p:animScale>
                                    <p:animScale>
                                      <p:cBhvr>
                                        <p:cTn id="23" dur="166" decel="50000">
                                          <p:stCondLst>
                                            <p:cond delay="1668"/>
                                          </p:stCondLst>
                                        </p:cTn>
                                        <p:tgtEl>
                                          <p:spTgt spid="5"/>
                                        </p:tgtEl>
                                      </p:cBhvr>
                                      <p:to x="100000" y="100000"/>
                                    </p:animScale>
                                    <p:animScale>
                                      <p:cBhvr>
                                        <p:cTn id="24" dur="26">
                                          <p:stCondLst>
                                            <p:cond delay="1808"/>
                                          </p:stCondLst>
                                        </p:cTn>
                                        <p:tgtEl>
                                          <p:spTgt spid="5"/>
                                        </p:tgtEl>
                                      </p:cBhvr>
                                      <p:to x="100000" y="95000"/>
                                    </p:animScale>
                                    <p:animScale>
                                      <p:cBhvr>
                                        <p:cTn id="25"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The IEEE 1459-2000: Voltage and Current (1)</a:t>
            </a:r>
          </a:p>
        </p:txBody>
      </p:sp>
      <p:sp>
        <p:nvSpPr>
          <p:cNvPr id="13" name="TextBox 12"/>
          <p:cNvSpPr txBox="1"/>
          <p:nvPr/>
        </p:nvSpPr>
        <p:spPr>
          <a:xfrm>
            <a:off x="1952596" y="1092140"/>
            <a:ext cx="8686800" cy="1477328"/>
          </a:xfrm>
          <a:prstGeom prst="rect">
            <a:avLst/>
          </a:prstGeom>
          <a:noFill/>
        </p:spPr>
        <p:txBody>
          <a:bodyPr wrap="square" rtlCol="0">
            <a:spAutoFit/>
          </a:bodyPr>
          <a:lstStyle/>
          <a:p>
            <a:pPr>
              <a:spcBef>
                <a:spcPts val="600"/>
              </a:spcBef>
              <a:buFont typeface="Arial"/>
              <a:buChar char="•"/>
            </a:pPr>
            <a:r>
              <a:rPr lang="en-ZA" sz="2000" dirty="0">
                <a:latin typeface="Calibri"/>
                <a:cs typeface="Calibri"/>
              </a:rPr>
              <a:t>  A Three-phase power system under non-sinusoidal waveform conditions,</a:t>
            </a:r>
          </a:p>
          <a:p>
            <a:pPr>
              <a:spcBef>
                <a:spcPts val="600"/>
              </a:spcBef>
            </a:pPr>
            <a:r>
              <a:rPr lang="en-ZA" sz="2000" dirty="0">
                <a:latin typeface="Calibri"/>
                <a:cs typeface="Calibri"/>
              </a:rPr>
              <a:t>unbalanced loading and asymmetrical supply voltages is considered.</a:t>
            </a:r>
          </a:p>
          <a:p>
            <a:pPr>
              <a:spcBef>
                <a:spcPts val="600"/>
              </a:spcBef>
              <a:buFont typeface="Arial"/>
              <a:buChar char="•"/>
            </a:pPr>
            <a:r>
              <a:rPr lang="en-ZA" sz="2000" dirty="0">
                <a:latin typeface="Calibri"/>
                <a:cs typeface="Calibri"/>
              </a:rPr>
              <a:t>  Sinusoidal, balanced and single-phase power system operation is easily introduced as a simplification</a:t>
            </a:r>
          </a:p>
        </p:txBody>
      </p:sp>
      <p:sp>
        <p:nvSpPr>
          <p:cNvPr id="14" name="Rectangle 13"/>
          <p:cNvSpPr/>
          <p:nvPr/>
        </p:nvSpPr>
        <p:spPr>
          <a:xfrm>
            <a:off x="1703388" y="2844224"/>
            <a:ext cx="4011613" cy="707886"/>
          </a:xfrm>
          <a:prstGeom prst="rect">
            <a:avLst/>
          </a:prstGeom>
        </p:spPr>
        <p:txBody>
          <a:bodyPr wrap="square">
            <a:spAutoFit/>
          </a:bodyPr>
          <a:lstStyle/>
          <a:p>
            <a:r>
              <a:rPr lang="en-ZA" sz="2000" dirty="0">
                <a:latin typeface="Calibri"/>
                <a:cs typeface="Calibri"/>
              </a:rPr>
              <a:t>Define nonsinusoidal line-neutral voltages and line currents:</a:t>
            </a:r>
          </a:p>
        </p:txBody>
      </p:sp>
      <p:graphicFrame>
        <p:nvGraphicFramePr>
          <p:cNvPr id="679943" name="Object 7"/>
          <p:cNvGraphicFramePr>
            <a:graphicFrameLocks noChangeAspect="1"/>
          </p:cNvGraphicFramePr>
          <p:nvPr/>
        </p:nvGraphicFramePr>
        <p:xfrm>
          <a:off x="6421470" y="2214554"/>
          <a:ext cx="4175125" cy="2279650"/>
        </p:xfrm>
        <a:graphic>
          <a:graphicData uri="http://schemas.openxmlformats.org/presentationml/2006/ole">
            <mc:AlternateContent xmlns:mc="http://schemas.openxmlformats.org/markup-compatibility/2006">
              <mc:Choice xmlns:v="urn:schemas-microsoft-com:vml" Requires="v">
                <p:oleObj spid="_x0000_s18459" name="Equation" r:id="rId4" imgW="2501640" imgH="1320480" progId="Equation.DSMT4">
                  <p:embed/>
                </p:oleObj>
              </mc:Choice>
              <mc:Fallback>
                <p:oleObj name="Equation" r:id="rId4" imgW="2501640" imgH="1320480" progId="Equation.DSMT4">
                  <p:embed/>
                  <p:pic>
                    <p:nvPicPr>
                      <p:cNvPr id="679943"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1470" y="2214554"/>
                        <a:ext cx="4175125" cy="22796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679944" name="Object 8"/>
          <p:cNvGraphicFramePr>
            <a:graphicFrameLocks noChangeAspect="1"/>
          </p:cNvGraphicFramePr>
          <p:nvPr/>
        </p:nvGraphicFramePr>
        <p:xfrm>
          <a:off x="1595407" y="3670300"/>
          <a:ext cx="4764087" cy="2349500"/>
        </p:xfrm>
        <a:graphic>
          <a:graphicData uri="http://schemas.openxmlformats.org/presentationml/2006/ole">
            <mc:AlternateContent xmlns:mc="http://schemas.openxmlformats.org/markup-compatibility/2006">
              <mc:Choice xmlns:v="urn:schemas-microsoft-com:vml" Requires="v">
                <p:oleObj spid="_x0000_s18460" name="Equation" r:id="rId6" imgW="2781000" imgH="1320480" progId="Equation.DSMT4">
                  <p:embed/>
                </p:oleObj>
              </mc:Choice>
              <mc:Fallback>
                <p:oleObj name="Equation" r:id="rId6" imgW="2781000" imgH="1320480" progId="Equation.DSMT4">
                  <p:embed/>
                  <p:pic>
                    <p:nvPicPr>
                      <p:cNvPr id="679944"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95407" y="3670300"/>
                        <a:ext cx="4764087" cy="23495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anim calcmode="lin" valueType="num">
                                      <p:cBhvr additive="base">
                                        <p:cTn id="11"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 calcmode="lin" valueType="num">
                                      <p:cBhvr additive="base">
                                        <p:cTn id="17"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anim calcmode="lin" valueType="num">
                                      <p:cBhvr additive="base">
                                        <p:cTn id="23"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679943"/>
                                        </p:tgtEl>
                                        <p:attrNameLst>
                                          <p:attrName>style.visibility</p:attrName>
                                        </p:attrNameLst>
                                      </p:cBhvr>
                                      <p:to>
                                        <p:strVal val="visible"/>
                                      </p:to>
                                    </p:set>
                                    <p:animEffect transition="in" filter="dissolve">
                                      <p:cBhvr>
                                        <p:cTn id="29" dur="500"/>
                                        <p:tgtEl>
                                          <p:spTgt spid="679943"/>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679944"/>
                                        </p:tgtEl>
                                        <p:attrNameLst>
                                          <p:attrName>style.visibility</p:attrName>
                                        </p:attrNameLst>
                                      </p:cBhvr>
                                      <p:to>
                                        <p:strVal val="visible"/>
                                      </p:to>
                                    </p:set>
                                    <p:animEffect transition="in" filter="dissolve">
                                      <p:cBhvr>
                                        <p:cTn id="34" dur="500"/>
                                        <p:tgtEl>
                                          <p:spTgt spid="6799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The IEEE 1459-2000: Voltage and Current (2)</a:t>
            </a:r>
          </a:p>
        </p:txBody>
      </p:sp>
      <p:sp>
        <p:nvSpPr>
          <p:cNvPr id="4" name="Rectangle 3"/>
          <p:cNvSpPr/>
          <p:nvPr/>
        </p:nvSpPr>
        <p:spPr>
          <a:xfrm>
            <a:off x="1905000" y="1066801"/>
            <a:ext cx="8512175" cy="1015663"/>
          </a:xfrm>
          <a:prstGeom prst="rect">
            <a:avLst/>
          </a:prstGeom>
        </p:spPr>
        <p:txBody>
          <a:bodyPr wrap="square">
            <a:spAutoFit/>
          </a:bodyPr>
          <a:lstStyle/>
          <a:p>
            <a:pPr>
              <a:buFont typeface="Arial"/>
              <a:buChar char="•"/>
            </a:pPr>
            <a:r>
              <a:rPr lang="en-ZA" sz="2000" dirty="0">
                <a:latin typeface="Calibri" pitchFamily="34" charset="0"/>
                <a:cs typeface="Calibri"/>
              </a:rPr>
              <a:t>   DC components in voltage, (</a:t>
            </a:r>
            <a:r>
              <a:rPr lang="en-ZA" sz="2000" i="1" dirty="0">
                <a:latin typeface="Calibri" pitchFamily="34" charset="0"/>
                <a:cs typeface="Calibri"/>
              </a:rPr>
              <a:t>V</a:t>
            </a:r>
            <a:r>
              <a:rPr lang="en-ZA" sz="2000" i="1" baseline="-25000" dirty="0">
                <a:latin typeface="Calibri" pitchFamily="34" charset="0"/>
                <a:cs typeface="Calibri"/>
              </a:rPr>
              <a:t>a</a:t>
            </a:r>
            <a:r>
              <a:rPr lang="en-ZA" sz="2000" baseline="-25000" dirty="0">
                <a:latin typeface="Calibri" pitchFamily="34" charset="0"/>
                <a:cs typeface="Calibri"/>
              </a:rPr>
              <a:t>0</a:t>
            </a:r>
            <a:r>
              <a:rPr lang="en-ZA" sz="2000" dirty="0">
                <a:latin typeface="Calibri" pitchFamily="34" charset="0"/>
                <a:cs typeface="Calibri"/>
              </a:rPr>
              <a:t>, </a:t>
            </a:r>
            <a:r>
              <a:rPr lang="en-ZA" sz="2000" i="1" dirty="0">
                <a:latin typeface="Calibri" pitchFamily="34" charset="0"/>
                <a:cs typeface="Calibri"/>
              </a:rPr>
              <a:t>V</a:t>
            </a:r>
            <a:r>
              <a:rPr lang="en-ZA" sz="2000" i="1" baseline="-25000" dirty="0">
                <a:latin typeface="Calibri" pitchFamily="34" charset="0"/>
                <a:cs typeface="Calibri"/>
              </a:rPr>
              <a:t>b</a:t>
            </a:r>
            <a:r>
              <a:rPr lang="en-ZA" sz="2000" baseline="-25000" dirty="0">
                <a:latin typeface="Calibri" pitchFamily="34" charset="0"/>
                <a:cs typeface="Calibri"/>
              </a:rPr>
              <a:t>0</a:t>
            </a:r>
            <a:r>
              <a:rPr lang="en-ZA" sz="2000" dirty="0">
                <a:latin typeface="Calibri" pitchFamily="34" charset="0"/>
                <a:cs typeface="Calibri"/>
              </a:rPr>
              <a:t> and </a:t>
            </a:r>
            <a:r>
              <a:rPr lang="en-ZA" sz="2000" i="1" dirty="0">
                <a:latin typeface="Calibri" pitchFamily="34" charset="0"/>
                <a:cs typeface="Calibri"/>
              </a:rPr>
              <a:t>V</a:t>
            </a:r>
            <a:r>
              <a:rPr lang="en-ZA" sz="2000" i="1" baseline="-25000" dirty="0">
                <a:latin typeface="Calibri" pitchFamily="34" charset="0"/>
                <a:cs typeface="Calibri"/>
              </a:rPr>
              <a:t>c</a:t>
            </a:r>
            <a:r>
              <a:rPr lang="en-ZA" sz="2000" baseline="-25000" dirty="0">
                <a:latin typeface="Calibri" pitchFamily="34" charset="0"/>
                <a:cs typeface="Calibri"/>
              </a:rPr>
              <a:t>0</a:t>
            </a:r>
            <a:r>
              <a:rPr lang="en-ZA" sz="2000" dirty="0">
                <a:latin typeface="Calibri" pitchFamily="34" charset="0"/>
                <a:cs typeface="Calibri"/>
              </a:rPr>
              <a:t>) </a:t>
            </a:r>
            <a:r>
              <a:rPr lang="en-ZA" sz="2000" b="1" dirty="0">
                <a:latin typeface="Calibri" pitchFamily="34" charset="0"/>
                <a:cs typeface="Calibri"/>
              </a:rPr>
              <a:t>should always be zero</a:t>
            </a:r>
            <a:r>
              <a:rPr lang="en-ZA" sz="2000" dirty="0">
                <a:latin typeface="Calibri" pitchFamily="34" charset="0"/>
                <a:cs typeface="Calibri"/>
              </a:rPr>
              <a:t>. </a:t>
            </a:r>
          </a:p>
          <a:p>
            <a:pPr>
              <a:buFont typeface="Arial"/>
              <a:buChar char="•"/>
            </a:pPr>
            <a:r>
              <a:rPr lang="en-ZA" sz="2000" dirty="0">
                <a:latin typeface="Calibri" pitchFamily="34" charset="0"/>
                <a:cs typeface="Calibri"/>
              </a:rPr>
              <a:t>   DC values in line currents (</a:t>
            </a:r>
            <a:r>
              <a:rPr lang="en-ZA" sz="2000" i="1" dirty="0">
                <a:latin typeface="Calibri" pitchFamily="34" charset="0"/>
                <a:cs typeface="Calibri"/>
              </a:rPr>
              <a:t>I</a:t>
            </a:r>
            <a:r>
              <a:rPr lang="en-ZA" sz="2000" i="1" baseline="-25000" dirty="0">
                <a:latin typeface="Calibri" pitchFamily="34" charset="0"/>
                <a:cs typeface="Calibri"/>
              </a:rPr>
              <a:t>a</a:t>
            </a:r>
            <a:r>
              <a:rPr lang="en-ZA" sz="2000" baseline="-25000" dirty="0">
                <a:latin typeface="Calibri" pitchFamily="34" charset="0"/>
                <a:cs typeface="Calibri"/>
              </a:rPr>
              <a:t>0</a:t>
            </a:r>
            <a:r>
              <a:rPr lang="en-ZA" sz="2000" dirty="0">
                <a:latin typeface="Calibri" pitchFamily="34" charset="0"/>
                <a:cs typeface="Calibri"/>
              </a:rPr>
              <a:t>, </a:t>
            </a:r>
            <a:r>
              <a:rPr lang="en-ZA" sz="2000" i="1" dirty="0">
                <a:latin typeface="Calibri" pitchFamily="34" charset="0"/>
                <a:cs typeface="Calibri"/>
              </a:rPr>
              <a:t>I</a:t>
            </a:r>
            <a:r>
              <a:rPr lang="en-ZA" sz="2000" i="1" baseline="-25000" dirty="0">
                <a:latin typeface="Calibri" pitchFamily="34" charset="0"/>
                <a:cs typeface="Calibri"/>
              </a:rPr>
              <a:t>b</a:t>
            </a:r>
            <a:r>
              <a:rPr lang="en-ZA" sz="2000" baseline="-25000" dirty="0">
                <a:latin typeface="Calibri" pitchFamily="34" charset="0"/>
                <a:cs typeface="Calibri"/>
              </a:rPr>
              <a:t>0</a:t>
            </a:r>
            <a:r>
              <a:rPr lang="en-ZA" sz="2000" dirty="0">
                <a:latin typeface="Calibri" pitchFamily="34" charset="0"/>
                <a:cs typeface="Calibri"/>
              </a:rPr>
              <a:t> and </a:t>
            </a:r>
            <a:r>
              <a:rPr lang="en-ZA" sz="2000" i="1" dirty="0">
                <a:latin typeface="Calibri" pitchFamily="34" charset="0"/>
                <a:cs typeface="Calibri"/>
              </a:rPr>
              <a:t>I</a:t>
            </a:r>
            <a:r>
              <a:rPr lang="en-ZA" sz="2000" i="1" baseline="-25000" dirty="0">
                <a:latin typeface="Calibri" pitchFamily="34" charset="0"/>
                <a:cs typeface="Calibri"/>
              </a:rPr>
              <a:t>c</a:t>
            </a:r>
            <a:r>
              <a:rPr lang="en-ZA" sz="2000" baseline="-25000" dirty="0">
                <a:latin typeface="Calibri" pitchFamily="34" charset="0"/>
                <a:cs typeface="Calibri"/>
              </a:rPr>
              <a:t>0</a:t>
            </a:r>
            <a:r>
              <a:rPr lang="en-ZA" sz="2000" dirty="0">
                <a:latin typeface="Calibri" pitchFamily="34" charset="0"/>
                <a:cs typeface="Calibri"/>
              </a:rPr>
              <a:t>) </a:t>
            </a:r>
            <a:r>
              <a:rPr lang="en-ZA" sz="2000" b="1" dirty="0">
                <a:latin typeface="Calibri" pitchFamily="34" charset="0"/>
                <a:cs typeface="Calibri"/>
              </a:rPr>
              <a:t>could be nonzero </a:t>
            </a:r>
            <a:r>
              <a:rPr lang="en-ZA" sz="2000" dirty="0">
                <a:latin typeface="Calibri" pitchFamily="34" charset="0"/>
                <a:cs typeface="Calibri"/>
              </a:rPr>
              <a:t>depending on nature of load.</a:t>
            </a:r>
            <a:endParaRPr lang="en-US" sz="2000" dirty="0">
              <a:latin typeface="Calibri" pitchFamily="34" charset="0"/>
              <a:cs typeface="Calibri"/>
            </a:endParaRPr>
          </a:p>
        </p:txBody>
      </p:sp>
      <p:sp>
        <p:nvSpPr>
          <p:cNvPr id="5" name="Rectangle 4"/>
          <p:cNvSpPr/>
          <p:nvPr/>
        </p:nvSpPr>
        <p:spPr>
          <a:xfrm>
            <a:off x="1904999" y="2182505"/>
            <a:ext cx="8512175" cy="707886"/>
          </a:xfrm>
          <a:prstGeom prst="rect">
            <a:avLst/>
          </a:prstGeom>
        </p:spPr>
        <p:txBody>
          <a:bodyPr wrap="square">
            <a:spAutoFit/>
          </a:bodyPr>
          <a:lstStyle/>
          <a:p>
            <a:pPr>
              <a:buFont typeface="Arial"/>
              <a:buChar char="•"/>
            </a:pPr>
            <a:r>
              <a:rPr lang="en-ZA" sz="2000" dirty="0">
                <a:latin typeface="Calibri" pitchFamily="34" charset="0"/>
                <a:cs typeface="Calibri"/>
              </a:rPr>
              <a:t>  The </a:t>
            </a:r>
            <a:r>
              <a:rPr lang="en-ZA" sz="2000" i="1" dirty="0">
                <a:latin typeface="Calibri" pitchFamily="34" charset="0"/>
                <a:cs typeface="Calibri"/>
              </a:rPr>
              <a:t>RMS line-neutral voltage V</a:t>
            </a:r>
            <a:r>
              <a:rPr lang="en-ZA" sz="2000" i="1" baseline="-25000" dirty="0">
                <a:latin typeface="Calibri" pitchFamily="34" charset="0"/>
                <a:cs typeface="Calibri"/>
              </a:rPr>
              <a:t>a</a:t>
            </a:r>
            <a:r>
              <a:rPr lang="en-ZA" sz="2000" dirty="0">
                <a:latin typeface="Calibri" pitchFamily="34" charset="0"/>
                <a:cs typeface="Calibri"/>
              </a:rPr>
              <a:t> and RMS line current </a:t>
            </a:r>
            <a:r>
              <a:rPr lang="en-ZA" sz="2000" i="1" dirty="0">
                <a:latin typeface="Calibri" pitchFamily="34" charset="0"/>
                <a:cs typeface="Calibri"/>
              </a:rPr>
              <a:t>I</a:t>
            </a:r>
            <a:r>
              <a:rPr lang="en-ZA" sz="2000" i="1" baseline="-25000" dirty="0">
                <a:latin typeface="Calibri" pitchFamily="34" charset="0"/>
                <a:cs typeface="Calibri"/>
              </a:rPr>
              <a:t>a</a:t>
            </a:r>
            <a:r>
              <a:rPr lang="en-ZA" sz="2000" dirty="0">
                <a:latin typeface="Calibri" pitchFamily="34" charset="0"/>
                <a:cs typeface="Calibri"/>
              </a:rPr>
              <a:t> (similarly for phase </a:t>
            </a:r>
            <a:r>
              <a:rPr lang="en-ZA" sz="2000" i="1" dirty="0">
                <a:latin typeface="Calibri" pitchFamily="34" charset="0"/>
                <a:cs typeface="Calibri"/>
              </a:rPr>
              <a:t>b</a:t>
            </a:r>
            <a:r>
              <a:rPr lang="en-ZA" sz="2000" dirty="0">
                <a:latin typeface="Calibri" pitchFamily="34" charset="0"/>
                <a:cs typeface="Calibri"/>
              </a:rPr>
              <a:t> and </a:t>
            </a:r>
            <a:r>
              <a:rPr lang="en-ZA" sz="2000" i="1" dirty="0">
                <a:latin typeface="Calibri" pitchFamily="34" charset="0"/>
                <a:cs typeface="Calibri"/>
              </a:rPr>
              <a:t>c</a:t>
            </a:r>
            <a:r>
              <a:rPr lang="en-ZA" sz="2000" dirty="0">
                <a:latin typeface="Calibri" pitchFamily="34" charset="0"/>
                <a:cs typeface="Calibri"/>
              </a:rPr>
              <a:t>) are related to harmonic components by:</a:t>
            </a:r>
          </a:p>
        </p:txBody>
      </p:sp>
      <p:graphicFrame>
        <p:nvGraphicFramePr>
          <p:cNvPr id="699394" name="Object 2"/>
          <p:cNvGraphicFramePr>
            <a:graphicFrameLocks noChangeAspect="1"/>
          </p:cNvGraphicFramePr>
          <p:nvPr/>
        </p:nvGraphicFramePr>
        <p:xfrm>
          <a:off x="3276600" y="3200400"/>
          <a:ext cx="5689600" cy="1828800"/>
        </p:xfrm>
        <a:graphic>
          <a:graphicData uri="http://schemas.openxmlformats.org/presentationml/2006/ole">
            <mc:AlternateContent xmlns:mc="http://schemas.openxmlformats.org/markup-compatibility/2006">
              <mc:Choice xmlns:v="urn:schemas-microsoft-com:vml" Requires="v">
                <p:oleObj spid="_x0000_s19470" name="Equation" r:id="rId4" imgW="2869920" imgH="863280" progId="Equation.DSMT4">
                  <p:embed/>
                </p:oleObj>
              </mc:Choice>
              <mc:Fallback>
                <p:oleObj name="Equation" r:id="rId4" imgW="2869920" imgH="863280" progId="Equation.DSMT4">
                  <p:embed/>
                  <p:pic>
                    <p:nvPicPr>
                      <p:cNvPr id="699394"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3200400"/>
                        <a:ext cx="5689600" cy="1828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7" name="Rectangle 6"/>
          <p:cNvSpPr/>
          <p:nvPr/>
        </p:nvSpPr>
        <p:spPr>
          <a:xfrm>
            <a:off x="2133599" y="5235714"/>
            <a:ext cx="8283575" cy="707886"/>
          </a:xfrm>
          <a:prstGeom prst="rect">
            <a:avLst/>
          </a:prstGeom>
        </p:spPr>
        <p:txBody>
          <a:bodyPr wrap="square">
            <a:spAutoFit/>
          </a:bodyPr>
          <a:lstStyle/>
          <a:p>
            <a:pPr>
              <a:buFont typeface="Arial"/>
              <a:buChar char="•"/>
            </a:pPr>
            <a:r>
              <a:rPr lang="en-ZA" sz="2000" dirty="0">
                <a:latin typeface="Calibri" pitchFamily="34" charset="0"/>
                <a:cs typeface="Calibri"/>
              </a:rPr>
              <a:t>  Fundamental frequency and the nonfundamental frequency (harmonic frequencies grouped)</a:t>
            </a:r>
          </a:p>
        </p:txBody>
      </p:sp>
      <p:sp>
        <p:nvSpPr>
          <p:cNvPr id="8" name="Oval 7"/>
          <p:cNvSpPr/>
          <p:nvPr/>
        </p:nvSpPr>
        <p:spPr>
          <a:xfrm>
            <a:off x="5715002" y="3200400"/>
            <a:ext cx="457199" cy="914400"/>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latin typeface="Calibri" pitchFamily="34" charset="0"/>
            </a:endParaRPr>
          </a:p>
        </p:txBody>
      </p:sp>
      <p:sp>
        <p:nvSpPr>
          <p:cNvPr id="9" name="Oval 8"/>
          <p:cNvSpPr/>
          <p:nvPr/>
        </p:nvSpPr>
        <p:spPr>
          <a:xfrm>
            <a:off x="6400800" y="3200400"/>
            <a:ext cx="609600" cy="914400"/>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latin typeface="Calibri" pitchFamily="34" charset="0"/>
            </a:endParaRPr>
          </a:p>
        </p:txBody>
      </p:sp>
      <p:cxnSp>
        <p:nvCxnSpPr>
          <p:cNvPr id="13" name="Straight Connector 12"/>
          <p:cNvCxnSpPr/>
          <p:nvPr/>
        </p:nvCxnSpPr>
        <p:spPr>
          <a:xfrm>
            <a:off x="2452662" y="5572140"/>
            <a:ext cx="2428892" cy="15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5715002" y="5572140"/>
            <a:ext cx="2881329" cy="15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699394"/>
                                        </p:tgtEl>
                                        <p:attrNameLst>
                                          <p:attrName>style.visibility</p:attrName>
                                        </p:attrNameLst>
                                      </p:cBhvr>
                                      <p:to>
                                        <p:strVal val="visible"/>
                                      </p:to>
                                    </p:set>
                                    <p:animEffect transition="in" filter="dissolve">
                                      <p:cBhvr>
                                        <p:cTn id="25" dur="500"/>
                                        <p:tgtEl>
                                          <p:spTgt spid="699394"/>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iterate type="wd">
                                    <p:tmPct val="0"/>
                                  </p:iterate>
                                  <p:childTnLst>
                                    <p:set>
                                      <p:cBhvr>
                                        <p:cTn id="29" dur="1" fill="hold">
                                          <p:stCondLst>
                                            <p:cond delay="0"/>
                                          </p:stCondLst>
                                        </p:cTn>
                                        <p:tgtEl>
                                          <p:spTgt spid="7">
                                            <p:txEl>
                                              <p:pRg st="0" end="0"/>
                                            </p:txEl>
                                          </p:spTgt>
                                        </p:tgtEl>
                                        <p:attrNameLst>
                                          <p:attrName>style.visibility</p:attrName>
                                        </p:attrNameLst>
                                      </p:cBhvr>
                                      <p:to>
                                        <p:strVal val="visible"/>
                                      </p:to>
                                    </p:set>
                                    <p:anim calcmode="lin" valueType="num">
                                      <p:cBhvr additive="base">
                                        <p:cTn id="3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6" presetClass="entr" presetSubtype="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80">
                                          <p:stCondLst>
                                            <p:cond delay="0"/>
                                          </p:stCondLst>
                                        </p:cTn>
                                        <p:tgtEl>
                                          <p:spTgt spid="8"/>
                                        </p:tgtEl>
                                      </p:cBhvr>
                                    </p:animEffect>
                                    <p:anim calcmode="lin" valueType="num">
                                      <p:cBhvr>
                                        <p:cTn id="37"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42" dur="26">
                                          <p:stCondLst>
                                            <p:cond delay="650"/>
                                          </p:stCondLst>
                                        </p:cTn>
                                        <p:tgtEl>
                                          <p:spTgt spid="8"/>
                                        </p:tgtEl>
                                      </p:cBhvr>
                                      <p:to x="100000" y="60000"/>
                                    </p:animScale>
                                    <p:animScale>
                                      <p:cBhvr>
                                        <p:cTn id="43" dur="166" decel="50000">
                                          <p:stCondLst>
                                            <p:cond delay="676"/>
                                          </p:stCondLst>
                                        </p:cTn>
                                        <p:tgtEl>
                                          <p:spTgt spid="8"/>
                                        </p:tgtEl>
                                      </p:cBhvr>
                                      <p:to x="100000" y="100000"/>
                                    </p:animScale>
                                    <p:animScale>
                                      <p:cBhvr>
                                        <p:cTn id="44" dur="26">
                                          <p:stCondLst>
                                            <p:cond delay="1312"/>
                                          </p:stCondLst>
                                        </p:cTn>
                                        <p:tgtEl>
                                          <p:spTgt spid="8"/>
                                        </p:tgtEl>
                                      </p:cBhvr>
                                      <p:to x="100000" y="80000"/>
                                    </p:animScale>
                                    <p:animScale>
                                      <p:cBhvr>
                                        <p:cTn id="45" dur="166" decel="50000">
                                          <p:stCondLst>
                                            <p:cond delay="1338"/>
                                          </p:stCondLst>
                                        </p:cTn>
                                        <p:tgtEl>
                                          <p:spTgt spid="8"/>
                                        </p:tgtEl>
                                      </p:cBhvr>
                                      <p:to x="100000" y="100000"/>
                                    </p:animScale>
                                    <p:animScale>
                                      <p:cBhvr>
                                        <p:cTn id="46" dur="26">
                                          <p:stCondLst>
                                            <p:cond delay="1642"/>
                                          </p:stCondLst>
                                        </p:cTn>
                                        <p:tgtEl>
                                          <p:spTgt spid="8"/>
                                        </p:tgtEl>
                                      </p:cBhvr>
                                      <p:to x="100000" y="90000"/>
                                    </p:animScale>
                                    <p:animScale>
                                      <p:cBhvr>
                                        <p:cTn id="47" dur="166" decel="50000">
                                          <p:stCondLst>
                                            <p:cond delay="1668"/>
                                          </p:stCondLst>
                                        </p:cTn>
                                        <p:tgtEl>
                                          <p:spTgt spid="8"/>
                                        </p:tgtEl>
                                      </p:cBhvr>
                                      <p:to x="100000" y="100000"/>
                                    </p:animScale>
                                    <p:animScale>
                                      <p:cBhvr>
                                        <p:cTn id="48" dur="26">
                                          <p:stCondLst>
                                            <p:cond delay="1808"/>
                                          </p:stCondLst>
                                        </p:cTn>
                                        <p:tgtEl>
                                          <p:spTgt spid="8"/>
                                        </p:tgtEl>
                                      </p:cBhvr>
                                      <p:to x="100000" y="95000"/>
                                    </p:animScale>
                                    <p:animScale>
                                      <p:cBhvr>
                                        <p:cTn id="49" dur="166" decel="50000">
                                          <p:stCondLst>
                                            <p:cond delay="1834"/>
                                          </p:stCondLst>
                                        </p:cTn>
                                        <p:tgtEl>
                                          <p:spTgt spid="8"/>
                                        </p:tgtEl>
                                      </p:cBhvr>
                                      <p:to x="100000" y="100000"/>
                                    </p:animScale>
                                  </p:childTnLst>
                                </p:cTn>
                              </p:par>
                              <p:par>
                                <p:cTn id="50" presetID="18" presetClass="entr" presetSubtype="12" fill="hold"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strips(downLeft)">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26" presetClass="entr" presetSubtype="0" fill="hold" grpId="0" nodeType="click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down)">
                                      <p:cBhvr>
                                        <p:cTn id="57" dur="580">
                                          <p:stCondLst>
                                            <p:cond delay="0"/>
                                          </p:stCondLst>
                                        </p:cTn>
                                        <p:tgtEl>
                                          <p:spTgt spid="9"/>
                                        </p:tgtEl>
                                      </p:cBhvr>
                                    </p:animEffect>
                                    <p:anim calcmode="lin" valueType="num">
                                      <p:cBhvr>
                                        <p:cTn id="5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63" dur="26">
                                          <p:stCondLst>
                                            <p:cond delay="650"/>
                                          </p:stCondLst>
                                        </p:cTn>
                                        <p:tgtEl>
                                          <p:spTgt spid="9"/>
                                        </p:tgtEl>
                                      </p:cBhvr>
                                      <p:to x="100000" y="60000"/>
                                    </p:animScale>
                                    <p:animScale>
                                      <p:cBhvr>
                                        <p:cTn id="64" dur="166" decel="50000">
                                          <p:stCondLst>
                                            <p:cond delay="676"/>
                                          </p:stCondLst>
                                        </p:cTn>
                                        <p:tgtEl>
                                          <p:spTgt spid="9"/>
                                        </p:tgtEl>
                                      </p:cBhvr>
                                      <p:to x="100000" y="100000"/>
                                    </p:animScale>
                                    <p:animScale>
                                      <p:cBhvr>
                                        <p:cTn id="65" dur="26">
                                          <p:stCondLst>
                                            <p:cond delay="1312"/>
                                          </p:stCondLst>
                                        </p:cTn>
                                        <p:tgtEl>
                                          <p:spTgt spid="9"/>
                                        </p:tgtEl>
                                      </p:cBhvr>
                                      <p:to x="100000" y="80000"/>
                                    </p:animScale>
                                    <p:animScale>
                                      <p:cBhvr>
                                        <p:cTn id="66" dur="166" decel="50000">
                                          <p:stCondLst>
                                            <p:cond delay="1338"/>
                                          </p:stCondLst>
                                        </p:cTn>
                                        <p:tgtEl>
                                          <p:spTgt spid="9"/>
                                        </p:tgtEl>
                                      </p:cBhvr>
                                      <p:to x="100000" y="100000"/>
                                    </p:animScale>
                                    <p:animScale>
                                      <p:cBhvr>
                                        <p:cTn id="67" dur="26">
                                          <p:stCondLst>
                                            <p:cond delay="1642"/>
                                          </p:stCondLst>
                                        </p:cTn>
                                        <p:tgtEl>
                                          <p:spTgt spid="9"/>
                                        </p:tgtEl>
                                      </p:cBhvr>
                                      <p:to x="100000" y="90000"/>
                                    </p:animScale>
                                    <p:animScale>
                                      <p:cBhvr>
                                        <p:cTn id="68" dur="166" decel="50000">
                                          <p:stCondLst>
                                            <p:cond delay="1668"/>
                                          </p:stCondLst>
                                        </p:cTn>
                                        <p:tgtEl>
                                          <p:spTgt spid="9"/>
                                        </p:tgtEl>
                                      </p:cBhvr>
                                      <p:to x="100000" y="100000"/>
                                    </p:animScale>
                                    <p:animScale>
                                      <p:cBhvr>
                                        <p:cTn id="69" dur="26">
                                          <p:stCondLst>
                                            <p:cond delay="1808"/>
                                          </p:stCondLst>
                                        </p:cTn>
                                        <p:tgtEl>
                                          <p:spTgt spid="9"/>
                                        </p:tgtEl>
                                      </p:cBhvr>
                                      <p:to x="100000" y="95000"/>
                                    </p:animScale>
                                    <p:animScale>
                                      <p:cBhvr>
                                        <p:cTn id="70" dur="166" decel="50000">
                                          <p:stCondLst>
                                            <p:cond delay="1834"/>
                                          </p:stCondLst>
                                        </p:cTn>
                                        <p:tgtEl>
                                          <p:spTgt spid="9"/>
                                        </p:tgtEl>
                                      </p:cBhvr>
                                      <p:to x="100000" y="100000"/>
                                    </p:animScale>
                                  </p:childTnLst>
                                </p:cTn>
                              </p:par>
                              <p:par>
                                <p:cTn id="71" presetID="18" presetClass="entr" presetSubtype="12" fill="hold" nodeType="with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strips(downLeft)">
                                      <p:cBhvr>
                                        <p:cTn id="7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P spid="8" grpId="0" animBg="1"/>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The IEEE 1459-2000: Voltage and Current (4)</a:t>
            </a:r>
          </a:p>
        </p:txBody>
      </p:sp>
      <p:sp>
        <p:nvSpPr>
          <p:cNvPr id="6" name="TextBox 5"/>
          <p:cNvSpPr txBox="1"/>
          <p:nvPr/>
        </p:nvSpPr>
        <p:spPr>
          <a:xfrm>
            <a:off x="1828801" y="1146944"/>
            <a:ext cx="8588375" cy="707886"/>
          </a:xfrm>
          <a:prstGeom prst="rect">
            <a:avLst/>
          </a:prstGeom>
          <a:noFill/>
        </p:spPr>
        <p:txBody>
          <a:bodyPr wrap="square" rtlCol="0">
            <a:spAutoFit/>
          </a:bodyPr>
          <a:lstStyle/>
          <a:p>
            <a:pPr>
              <a:buSzPct val="150000"/>
              <a:buFont typeface="Lucida Grande"/>
              <a:buChar char="☝"/>
            </a:pPr>
            <a:r>
              <a:rPr lang="en-ZA" sz="2000" dirty="0">
                <a:latin typeface="Calibri"/>
                <a:cs typeface="Calibri"/>
              </a:rPr>
              <a:t> What is the “effect” of three-phase voltages and three-phase currents in terms of the three-phase power system?</a:t>
            </a:r>
          </a:p>
        </p:txBody>
      </p:sp>
      <p:sp>
        <p:nvSpPr>
          <p:cNvPr id="7" name="Rectangle 6"/>
          <p:cNvSpPr/>
          <p:nvPr/>
        </p:nvSpPr>
        <p:spPr>
          <a:xfrm>
            <a:off x="1703389" y="2133600"/>
            <a:ext cx="8713787" cy="707886"/>
          </a:xfrm>
          <a:prstGeom prst="rect">
            <a:avLst/>
          </a:prstGeom>
        </p:spPr>
        <p:txBody>
          <a:bodyPr wrap="square">
            <a:spAutoFit/>
          </a:bodyPr>
          <a:lstStyle/>
          <a:p>
            <a:r>
              <a:rPr lang="en-ZA" sz="2000" b="1" dirty="0">
                <a:latin typeface="Calibri"/>
                <a:cs typeface="Calibri"/>
              </a:rPr>
              <a:t>“Effective” voltage </a:t>
            </a:r>
            <a:r>
              <a:rPr lang="en-ZA" sz="2000" dirty="0">
                <a:latin typeface="Calibri"/>
                <a:cs typeface="Calibri"/>
              </a:rPr>
              <a:t>and </a:t>
            </a:r>
            <a:r>
              <a:rPr lang="en-ZA" sz="2000" b="1" dirty="0">
                <a:latin typeface="Calibri"/>
                <a:cs typeface="Calibri"/>
              </a:rPr>
              <a:t>“effective” current </a:t>
            </a:r>
            <a:r>
              <a:rPr lang="en-ZA" sz="2000" dirty="0">
                <a:latin typeface="Calibri"/>
                <a:cs typeface="Calibri"/>
              </a:rPr>
              <a:t>to represent the state of the three-phase power system:</a:t>
            </a:r>
            <a:endParaRPr lang="en-ZA" sz="2000" dirty="0"/>
          </a:p>
        </p:txBody>
      </p:sp>
      <p:graphicFrame>
        <p:nvGraphicFramePr>
          <p:cNvPr id="700419" name="Object 3"/>
          <p:cNvGraphicFramePr>
            <a:graphicFrameLocks noChangeAspect="1"/>
          </p:cNvGraphicFramePr>
          <p:nvPr/>
        </p:nvGraphicFramePr>
        <p:xfrm>
          <a:off x="4627564" y="2841625"/>
          <a:ext cx="1849437" cy="1098550"/>
        </p:xfrm>
        <a:graphic>
          <a:graphicData uri="http://schemas.openxmlformats.org/presentationml/2006/ole">
            <mc:AlternateContent xmlns:mc="http://schemas.openxmlformats.org/markup-compatibility/2006">
              <mc:Choice xmlns:v="urn:schemas-microsoft-com:vml" Requires="v">
                <p:oleObj spid="_x0000_s20507" name="Equation" r:id="rId4" imgW="888840" imgH="482400" progId="Equation.DSMT4">
                  <p:embed/>
                </p:oleObj>
              </mc:Choice>
              <mc:Fallback>
                <p:oleObj name="Equation" r:id="rId4" imgW="888840" imgH="482400" progId="Equation.DSMT4">
                  <p:embed/>
                  <p:pic>
                    <p:nvPicPr>
                      <p:cNvPr id="700419"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564" y="2841625"/>
                        <a:ext cx="1849437" cy="10985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700421" name="Object 5"/>
          <p:cNvGraphicFramePr>
            <a:graphicFrameLocks noChangeAspect="1"/>
          </p:cNvGraphicFramePr>
          <p:nvPr/>
        </p:nvGraphicFramePr>
        <p:xfrm>
          <a:off x="4298950" y="4800600"/>
          <a:ext cx="2406650" cy="1828800"/>
        </p:xfrm>
        <a:graphic>
          <a:graphicData uri="http://schemas.openxmlformats.org/presentationml/2006/ole">
            <mc:AlternateContent xmlns:mc="http://schemas.openxmlformats.org/markup-compatibility/2006">
              <mc:Choice xmlns:v="urn:schemas-microsoft-com:vml" Requires="v">
                <p:oleObj spid="_x0000_s20508" name="Equation" r:id="rId6" imgW="1282680" imgH="939600" progId="Equation.DSMT4">
                  <p:embed/>
                </p:oleObj>
              </mc:Choice>
              <mc:Fallback>
                <p:oleObj name="Equation" r:id="rId6" imgW="1282680" imgH="939600" progId="Equation.DSMT4">
                  <p:embed/>
                  <p:pic>
                    <p:nvPicPr>
                      <p:cNvPr id="700421"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98950" y="4800600"/>
                        <a:ext cx="2406650" cy="1828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2" name="Rectangle 11"/>
          <p:cNvSpPr/>
          <p:nvPr/>
        </p:nvSpPr>
        <p:spPr>
          <a:xfrm>
            <a:off x="1703389" y="4140091"/>
            <a:ext cx="8713787" cy="400110"/>
          </a:xfrm>
          <a:prstGeom prst="rect">
            <a:avLst/>
          </a:prstGeom>
        </p:spPr>
        <p:txBody>
          <a:bodyPr wrap="square">
            <a:spAutoFit/>
          </a:bodyPr>
          <a:lstStyle/>
          <a:p>
            <a:r>
              <a:rPr lang="en-ZA" sz="2000" b="1" dirty="0">
                <a:latin typeface="Calibri"/>
                <a:cs typeface="Calibri"/>
              </a:rPr>
              <a:t>“Effective” voltage </a:t>
            </a:r>
            <a:r>
              <a:rPr lang="en-ZA" sz="2000" dirty="0">
                <a:latin typeface="Calibri"/>
                <a:cs typeface="Calibri"/>
              </a:rPr>
              <a:t>and </a:t>
            </a:r>
            <a:r>
              <a:rPr lang="en-ZA" sz="2000" b="1" dirty="0">
                <a:latin typeface="Calibri"/>
                <a:cs typeface="Calibri"/>
              </a:rPr>
              <a:t>“effective” current </a:t>
            </a:r>
            <a:r>
              <a:rPr lang="en-ZA" sz="2000" dirty="0">
                <a:latin typeface="Calibri"/>
                <a:cs typeface="Calibri"/>
              </a:rPr>
              <a:t>in a 3-wire three-phase power system:</a:t>
            </a:r>
            <a:endParaRPr lang="en-Z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700419"/>
                                        </p:tgtEl>
                                        <p:attrNameLst>
                                          <p:attrName>style.visibility</p:attrName>
                                        </p:attrNameLst>
                                      </p:cBhvr>
                                      <p:to>
                                        <p:strVal val="visible"/>
                                      </p:to>
                                    </p:set>
                                    <p:animEffect transition="in" filter="dissolve">
                                      <p:cBhvr>
                                        <p:cTn id="19" dur="500"/>
                                        <p:tgtEl>
                                          <p:spTgt spid="700419"/>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700421"/>
                                        </p:tgtEl>
                                        <p:attrNameLst>
                                          <p:attrName>style.visibility</p:attrName>
                                        </p:attrNameLst>
                                      </p:cBhvr>
                                      <p:to>
                                        <p:strVal val="visible"/>
                                      </p:to>
                                    </p:set>
                                    <p:animEffect transition="in" filter="dissolve">
                                      <p:cBhvr>
                                        <p:cTn id="30" dur="500"/>
                                        <p:tgtEl>
                                          <p:spTgt spid="700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Calculating the effective voltage and current (1)</a:t>
            </a:r>
          </a:p>
        </p:txBody>
      </p:sp>
      <p:sp>
        <p:nvSpPr>
          <p:cNvPr id="4" name="Rectangle 3"/>
          <p:cNvSpPr/>
          <p:nvPr/>
        </p:nvSpPr>
        <p:spPr>
          <a:xfrm>
            <a:off x="1981201" y="1066801"/>
            <a:ext cx="8435975" cy="1015663"/>
          </a:xfrm>
          <a:prstGeom prst="rect">
            <a:avLst/>
          </a:prstGeom>
        </p:spPr>
        <p:txBody>
          <a:bodyPr wrap="square">
            <a:spAutoFit/>
          </a:bodyPr>
          <a:lstStyle/>
          <a:p>
            <a:pPr>
              <a:buSzPct val="150000"/>
              <a:buFont typeface="Lucida Grande"/>
              <a:buChar char="☝"/>
            </a:pPr>
            <a:r>
              <a:rPr lang="en-ZA" sz="2000" dirty="0">
                <a:latin typeface="Calibri"/>
                <a:cs typeface="Calibri"/>
              </a:rPr>
              <a:t> If an artificial neutral point in a </a:t>
            </a:r>
            <a:r>
              <a:rPr lang="en-ZA" sz="2000" b="1" dirty="0">
                <a:latin typeface="Calibri"/>
                <a:cs typeface="Calibri"/>
              </a:rPr>
              <a:t>3-wire three-phase system </a:t>
            </a:r>
            <a:r>
              <a:rPr lang="en-ZA" sz="2000" dirty="0">
                <a:latin typeface="Calibri"/>
                <a:cs typeface="Calibri"/>
              </a:rPr>
              <a:t>is not used to find the line-neutral voltage values, the </a:t>
            </a:r>
            <a:r>
              <a:rPr lang="en-ZA" sz="2000" i="1" dirty="0">
                <a:latin typeface="Calibri"/>
                <a:cs typeface="Calibri"/>
              </a:rPr>
              <a:t>effective three-phase voltage</a:t>
            </a:r>
            <a:r>
              <a:rPr lang="en-ZA" sz="2000" dirty="0">
                <a:latin typeface="Calibri"/>
                <a:cs typeface="Calibri"/>
              </a:rPr>
              <a:t> can be calculated from the </a:t>
            </a:r>
            <a:r>
              <a:rPr lang="en-ZA" sz="2000" b="1" dirty="0">
                <a:latin typeface="Calibri"/>
                <a:cs typeface="Calibri"/>
              </a:rPr>
              <a:t>RMS phase-phase voltage </a:t>
            </a:r>
            <a:r>
              <a:rPr lang="en-ZA" sz="2000" dirty="0">
                <a:latin typeface="Calibri"/>
                <a:cs typeface="Calibri"/>
              </a:rPr>
              <a:t>values as:</a:t>
            </a:r>
            <a:endParaRPr lang="en-US" sz="2000" dirty="0">
              <a:latin typeface="Calibri"/>
              <a:cs typeface="Calibri"/>
            </a:endParaRPr>
          </a:p>
        </p:txBody>
      </p:sp>
      <p:graphicFrame>
        <p:nvGraphicFramePr>
          <p:cNvPr id="701442" name="Object 2"/>
          <p:cNvGraphicFramePr>
            <a:graphicFrameLocks noChangeAspect="1"/>
          </p:cNvGraphicFramePr>
          <p:nvPr/>
        </p:nvGraphicFramePr>
        <p:xfrm>
          <a:off x="4038600" y="2438400"/>
          <a:ext cx="2743200" cy="1022350"/>
        </p:xfrm>
        <a:graphic>
          <a:graphicData uri="http://schemas.openxmlformats.org/presentationml/2006/ole">
            <mc:AlternateContent xmlns:mc="http://schemas.openxmlformats.org/markup-compatibility/2006">
              <mc:Choice xmlns:v="urn:schemas-microsoft-com:vml" Requires="v">
                <p:oleObj spid="_x0000_s21531" name="Equation" r:id="rId4" imgW="1320480" imgH="469800" progId="Equation.DSMT4">
                  <p:embed/>
                </p:oleObj>
              </mc:Choice>
              <mc:Fallback>
                <p:oleObj name="Equation" r:id="rId4" imgW="1320480" imgH="469800" progId="Equation.DSMT4">
                  <p:embed/>
                  <p:pic>
                    <p:nvPicPr>
                      <p:cNvPr id="701442"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8600" y="2438400"/>
                        <a:ext cx="2743200" cy="10223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6" name="Rectangle 5"/>
          <p:cNvSpPr/>
          <p:nvPr/>
        </p:nvSpPr>
        <p:spPr>
          <a:xfrm>
            <a:off x="2043114" y="3857629"/>
            <a:ext cx="4267201" cy="1323439"/>
          </a:xfrm>
          <a:prstGeom prst="rect">
            <a:avLst/>
          </a:prstGeom>
        </p:spPr>
        <p:txBody>
          <a:bodyPr wrap="square">
            <a:spAutoFit/>
          </a:bodyPr>
          <a:lstStyle/>
          <a:p>
            <a:pPr>
              <a:buFont typeface="Arial"/>
              <a:buChar char="•"/>
            </a:pPr>
            <a:r>
              <a:rPr lang="en-ZA" sz="2000" dirty="0">
                <a:latin typeface="Calibri"/>
                <a:cs typeface="Calibri"/>
              </a:rPr>
              <a:t>  The </a:t>
            </a:r>
            <a:r>
              <a:rPr lang="en-ZA" sz="2000" b="1" dirty="0">
                <a:latin typeface="Calibri"/>
                <a:cs typeface="Calibri"/>
              </a:rPr>
              <a:t>fundamental frequency componens </a:t>
            </a:r>
            <a:r>
              <a:rPr lang="en-ZA" sz="2000" dirty="0">
                <a:latin typeface="Calibri"/>
                <a:cs typeface="Calibri"/>
              </a:rPr>
              <a:t>of the </a:t>
            </a:r>
            <a:r>
              <a:rPr lang="en-ZA" sz="2000" i="1" dirty="0">
                <a:latin typeface="Calibri"/>
                <a:cs typeface="Calibri"/>
              </a:rPr>
              <a:t>effective voltage </a:t>
            </a:r>
            <a:r>
              <a:rPr lang="en-ZA" sz="2000" dirty="0">
                <a:latin typeface="Calibri"/>
                <a:cs typeface="Calibri"/>
              </a:rPr>
              <a:t>and </a:t>
            </a:r>
            <a:r>
              <a:rPr lang="en-ZA" sz="2000" i="1" dirty="0">
                <a:latin typeface="Calibri"/>
                <a:cs typeface="Calibri"/>
              </a:rPr>
              <a:t>current</a:t>
            </a:r>
            <a:r>
              <a:rPr lang="en-ZA" sz="2000" dirty="0">
                <a:latin typeface="Calibri"/>
                <a:cs typeface="Calibri"/>
              </a:rPr>
              <a:t> in a </a:t>
            </a:r>
            <a:r>
              <a:rPr lang="en-ZA" sz="2000" b="1" dirty="0">
                <a:latin typeface="Calibri"/>
                <a:cs typeface="Calibri"/>
              </a:rPr>
              <a:t>3-wire three-phase power system</a:t>
            </a:r>
            <a:r>
              <a:rPr lang="en-ZA" sz="2000" dirty="0">
                <a:latin typeface="Calibri"/>
                <a:cs typeface="Calibri"/>
              </a:rPr>
              <a:t>:</a:t>
            </a:r>
          </a:p>
        </p:txBody>
      </p:sp>
      <p:graphicFrame>
        <p:nvGraphicFramePr>
          <p:cNvPr id="701443" name="Object 3"/>
          <p:cNvGraphicFramePr>
            <a:graphicFrameLocks noChangeAspect="1"/>
          </p:cNvGraphicFramePr>
          <p:nvPr/>
        </p:nvGraphicFramePr>
        <p:xfrm>
          <a:off x="7010401" y="3670300"/>
          <a:ext cx="3082925" cy="1968500"/>
        </p:xfrm>
        <a:graphic>
          <a:graphicData uri="http://schemas.openxmlformats.org/presentationml/2006/ole">
            <mc:AlternateContent xmlns:mc="http://schemas.openxmlformats.org/markup-compatibility/2006">
              <mc:Choice xmlns:v="urn:schemas-microsoft-com:vml" Requires="v">
                <p:oleObj spid="_x0000_s21532" name="Equation" r:id="rId6" imgW="1549080" imgH="965160" progId="Equation.DSMT4">
                  <p:embed/>
                </p:oleObj>
              </mc:Choice>
              <mc:Fallback>
                <p:oleObj name="Equation" r:id="rId6" imgW="1549080" imgH="965160" progId="Equation.DSMT4">
                  <p:embed/>
                  <p:pic>
                    <p:nvPicPr>
                      <p:cNvPr id="701443"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10401" y="3670300"/>
                        <a:ext cx="3082925" cy="19685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701442"/>
                                        </p:tgtEl>
                                        <p:attrNameLst>
                                          <p:attrName>style.visibility</p:attrName>
                                        </p:attrNameLst>
                                      </p:cBhvr>
                                      <p:to>
                                        <p:strVal val="visible"/>
                                      </p:to>
                                    </p:set>
                                    <p:animEffect transition="in" filter="dissolve">
                                      <p:cBhvr>
                                        <p:cTn id="13" dur="500"/>
                                        <p:tgtEl>
                                          <p:spTgt spid="70144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701443"/>
                                        </p:tgtEl>
                                        <p:attrNameLst>
                                          <p:attrName>style.visibility</p:attrName>
                                        </p:attrNameLst>
                                      </p:cBhvr>
                                      <p:to>
                                        <p:strVal val="visible"/>
                                      </p:to>
                                    </p:set>
                                    <p:animEffect transition="in" filter="dissolve">
                                      <p:cBhvr>
                                        <p:cTn id="24" dur="500"/>
                                        <p:tgtEl>
                                          <p:spTgt spid="7014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Calculating the effective voltage and current (2)</a:t>
            </a:r>
          </a:p>
        </p:txBody>
      </p:sp>
      <p:sp>
        <p:nvSpPr>
          <p:cNvPr id="7" name="Rectangle 6"/>
          <p:cNvSpPr/>
          <p:nvPr/>
        </p:nvSpPr>
        <p:spPr>
          <a:xfrm>
            <a:off x="1703389" y="1346538"/>
            <a:ext cx="5230812" cy="1015663"/>
          </a:xfrm>
          <a:prstGeom prst="rect">
            <a:avLst/>
          </a:prstGeom>
        </p:spPr>
        <p:txBody>
          <a:bodyPr wrap="square">
            <a:spAutoFit/>
          </a:bodyPr>
          <a:lstStyle/>
          <a:p>
            <a:pPr>
              <a:buFont typeface="Arial"/>
              <a:buChar char="•"/>
            </a:pPr>
            <a:r>
              <a:rPr lang="en-ZA" sz="2000" b="1" dirty="0">
                <a:latin typeface="Calibri"/>
                <a:cs typeface="Calibri"/>
              </a:rPr>
              <a:t> Non-fundamental frequency </a:t>
            </a:r>
            <a:r>
              <a:rPr lang="en-ZA" sz="2000" dirty="0">
                <a:latin typeface="Calibri"/>
                <a:cs typeface="Calibri"/>
              </a:rPr>
              <a:t>components of the </a:t>
            </a:r>
            <a:r>
              <a:rPr lang="en-ZA" sz="2000" i="1" dirty="0">
                <a:latin typeface="Calibri"/>
                <a:cs typeface="Calibri"/>
              </a:rPr>
              <a:t>effective voltage </a:t>
            </a:r>
            <a:r>
              <a:rPr lang="en-ZA" sz="2000" dirty="0">
                <a:latin typeface="Calibri"/>
                <a:cs typeface="Calibri"/>
              </a:rPr>
              <a:t>and </a:t>
            </a:r>
            <a:r>
              <a:rPr lang="en-ZA" sz="2000" i="1" dirty="0">
                <a:latin typeface="Calibri"/>
                <a:cs typeface="Calibri"/>
              </a:rPr>
              <a:t>current</a:t>
            </a:r>
            <a:r>
              <a:rPr lang="en-ZA" sz="2000" dirty="0">
                <a:latin typeface="Calibri"/>
                <a:cs typeface="Calibri"/>
              </a:rPr>
              <a:t> in a 3-wire three-phase power system:</a:t>
            </a:r>
          </a:p>
        </p:txBody>
      </p:sp>
      <p:graphicFrame>
        <p:nvGraphicFramePr>
          <p:cNvPr id="702470" name="Object 6"/>
          <p:cNvGraphicFramePr>
            <a:graphicFrameLocks noChangeAspect="1"/>
          </p:cNvGraphicFramePr>
          <p:nvPr/>
        </p:nvGraphicFramePr>
        <p:xfrm>
          <a:off x="7388225" y="1130300"/>
          <a:ext cx="3028950" cy="1841500"/>
        </p:xfrm>
        <a:graphic>
          <a:graphicData uri="http://schemas.openxmlformats.org/presentationml/2006/ole">
            <mc:AlternateContent xmlns:mc="http://schemas.openxmlformats.org/markup-compatibility/2006">
              <mc:Choice xmlns:v="urn:schemas-microsoft-com:vml" Requires="v">
                <p:oleObj spid="_x0000_s22555" name="Equation" r:id="rId4" imgW="1612800" imgH="939600" progId="Equation.DSMT4">
                  <p:embed/>
                </p:oleObj>
              </mc:Choice>
              <mc:Fallback>
                <p:oleObj name="Equation" r:id="rId4" imgW="1612800" imgH="939600" progId="Equation.DSMT4">
                  <p:embed/>
                  <p:pic>
                    <p:nvPicPr>
                      <p:cNvPr id="70247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8225" y="1130300"/>
                        <a:ext cx="3028950" cy="18415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702471" name="Object 7"/>
          <p:cNvGraphicFramePr>
            <a:graphicFrameLocks noChangeAspect="1"/>
          </p:cNvGraphicFramePr>
          <p:nvPr/>
        </p:nvGraphicFramePr>
        <p:xfrm>
          <a:off x="6934200" y="3124200"/>
          <a:ext cx="3530600" cy="2717800"/>
        </p:xfrm>
        <a:graphic>
          <a:graphicData uri="http://schemas.openxmlformats.org/presentationml/2006/ole">
            <mc:AlternateContent xmlns:mc="http://schemas.openxmlformats.org/markup-compatibility/2006">
              <mc:Choice xmlns:v="urn:schemas-microsoft-com:vml" Requires="v">
                <p:oleObj spid="_x0000_s22556" name="Equation" r:id="rId6" imgW="1790640" imgH="1320480" progId="Equation.DSMT4">
                  <p:embed/>
                </p:oleObj>
              </mc:Choice>
              <mc:Fallback>
                <p:oleObj name="Equation" r:id="rId6" imgW="1790640" imgH="1320480" progId="Equation.DSMT4">
                  <p:embed/>
                  <p:pic>
                    <p:nvPicPr>
                      <p:cNvPr id="702471"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34200" y="3124200"/>
                        <a:ext cx="3530600" cy="2717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2" name="Rectangle 11"/>
          <p:cNvSpPr/>
          <p:nvPr/>
        </p:nvSpPr>
        <p:spPr>
          <a:xfrm>
            <a:off x="1703389" y="3962401"/>
            <a:ext cx="5230812" cy="1015663"/>
          </a:xfrm>
          <a:prstGeom prst="rect">
            <a:avLst/>
          </a:prstGeom>
        </p:spPr>
        <p:txBody>
          <a:bodyPr wrap="square">
            <a:spAutoFit/>
          </a:bodyPr>
          <a:lstStyle/>
          <a:p>
            <a:pPr>
              <a:buFont typeface="Arial"/>
              <a:buChar char="•"/>
            </a:pPr>
            <a:r>
              <a:rPr lang="en-ZA" sz="2000" b="1" dirty="0">
                <a:latin typeface="Calibri"/>
                <a:cs typeface="Calibri"/>
              </a:rPr>
              <a:t> Non-fundamental frequency </a:t>
            </a:r>
            <a:r>
              <a:rPr lang="en-ZA" sz="2000" dirty="0">
                <a:latin typeface="Calibri"/>
                <a:cs typeface="Calibri"/>
              </a:rPr>
              <a:t>components relates to the harmonic components (line-neutral voltages assumed):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702470"/>
                                        </p:tgtEl>
                                        <p:attrNameLst>
                                          <p:attrName>style.visibility</p:attrName>
                                        </p:attrNameLst>
                                      </p:cBhvr>
                                      <p:to>
                                        <p:strVal val="visible"/>
                                      </p:to>
                                    </p:set>
                                    <p:animEffect transition="in" filter="dissolve">
                                      <p:cBhvr>
                                        <p:cTn id="13" dur="500"/>
                                        <p:tgtEl>
                                          <p:spTgt spid="70247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702471"/>
                                        </p:tgtEl>
                                        <p:attrNameLst>
                                          <p:attrName>style.visibility</p:attrName>
                                        </p:attrNameLst>
                                      </p:cBhvr>
                                      <p:to>
                                        <p:strVal val="visible"/>
                                      </p:to>
                                    </p:set>
                                    <p:animEffect transition="in" filter="dissolve">
                                      <p:cBhvr>
                                        <p:cTn id="24" dur="500"/>
                                        <p:tgtEl>
                                          <p:spTgt spid="7024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F2ADBC4-E987-7046-B9AA-2F3311E522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507" y="6507435"/>
            <a:ext cx="996685" cy="323088"/>
          </a:xfrm>
          <a:prstGeom prst="rect">
            <a:avLst/>
          </a:prstGeom>
        </p:spPr>
      </p:pic>
      <p:sp>
        <p:nvSpPr>
          <p:cNvPr id="6" name="TextBox 5">
            <a:extLst>
              <a:ext uri="{FF2B5EF4-FFF2-40B4-BE49-F238E27FC236}">
                <a16:creationId xmlns:a16="http://schemas.microsoft.com/office/drawing/2014/main" id="{CABDB6A8-A2E5-FC43-A9CF-419B037FA84C}"/>
              </a:ext>
            </a:extLst>
          </p:cNvPr>
          <p:cNvSpPr txBox="1"/>
          <p:nvPr/>
        </p:nvSpPr>
        <p:spPr>
          <a:xfrm>
            <a:off x="3858768" y="353568"/>
            <a:ext cx="184731" cy="369332"/>
          </a:xfrm>
          <a:prstGeom prst="rect">
            <a:avLst/>
          </a:prstGeom>
          <a:noFill/>
        </p:spPr>
        <p:txBody>
          <a:bodyPr wrap="none" rtlCol="0">
            <a:spAutoFit/>
          </a:bodyPr>
          <a:lstStyle/>
          <a:p>
            <a:endParaRPr lang="en-US" dirty="0">
              <a:latin typeface="Goudy Old Style Regular"/>
            </a:endParaRPr>
          </a:p>
        </p:txBody>
      </p:sp>
      <p:sp>
        <p:nvSpPr>
          <p:cNvPr id="9" name="TextBox 8">
            <a:extLst>
              <a:ext uri="{FF2B5EF4-FFF2-40B4-BE49-F238E27FC236}">
                <a16:creationId xmlns:a16="http://schemas.microsoft.com/office/drawing/2014/main" id="{4CCCD040-3BD2-A94C-AA50-0445ADA5CD80}"/>
              </a:ext>
            </a:extLst>
          </p:cNvPr>
          <p:cNvSpPr txBox="1"/>
          <p:nvPr/>
        </p:nvSpPr>
        <p:spPr>
          <a:xfrm>
            <a:off x="3220659" y="12931"/>
            <a:ext cx="8846140" cy="646331"/>
          </a:xfrm>
          <a:prstGeom prst="rect">
            <a:avLst/>
          </a:prstGeom>
          <a:noFill/>
        </p:spPr>
        <p:txBody>
          <a:bodyPr wrap="none" rtlCol="0">
            <a:spAutoFit/>
          </a:bodyPr>
          <a:lstStyle/>
          <a:p>
            <a:r>
              <a:rPr lang="en-US" sz="3600" dirty="0">
                <a:latin typeface="Goudy Old Style Regular"/>
              </a:rPr>
              <a:t>On average, the voltage remains shockingly zero</a:t>
            </a:r>
          </a:p>
        </p:txBody>
      </p:sp>
      <p:grpSp>
        <p:nvGrpSpPr>
          <p:cNvPr id="95" name="Group 94">
            <a:extLst>
              <a:ext uri="{FF2B5EF4-FFF2-40B4-BE49-F238E27FC236}">
                <a16:creationId xmlns:a16="http://schemas.microsoft.com/office/drawing/2014/main" id="{2E22CF26-759C-3F48-8CAB-8F2262637FCA}"/>
              </a:ext>
            </a:extLst>
          </p:cNvPr>
          <p:cNvGrpSpPr/>
          <p:nvPr/>
        </p:nvGrpSpPr>
        <p:grpSpPr>
          <a:xfrm>
            <a:off x="249212" y="405753"/>
            <a:ext cx="5542647" cy="3444186"/>
            <a:chOff x="529504" y="1065468"/>
            <a:chExt cx="7349741" cy="4001665"/>
          </a:xfrm>
        </p:grpSpPr>
        <p:sp>
          <p:nvSpPr>
            <p:cNvPr id="2" name="Oval 1">
              <a:extLst>
                <a:ext uri="{FF2B5EF4-FFF2-40B4-BE49-F238E27FC236}">
                  <a16:creationId xmlns:a16="http://schemas.microsoft.com/office/drawing/2014/main" id="{2E23F449-B404-754E-809C-C262182B6284}"/>
                </a:ext>
              </a:extLst>
            </p:cNvPr>
            <p:cNvSpPr/>
            <p:nvPr/>
          </p:nvSpPr>
          <p:spPr>
            <a:xfrm>
              <a:off x="529504" y="2799664"/>
              <a:ext cx="1406236" cy="1357745"/>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E2D1F90D-77B6-D24D-8AE5-7670911446F9}"/>
                </a:ext>
              </a:extLst>
            </p:cNvPr>
            <p:cNvGrpSpPr/>
            <p:nvPr/>
          </p:nvGrpSpPr>
          <p:grpSpPr>
            <a:xfrm>
              <a:off x="917431" y="3094072"/>
              <a:ext cx="630382" cy="768927"/>
              <a:chOff x="3754582" y="2500746"/>
              <a:chExt cx="1731818" cy="2355272"/>
            </a:xfrm>
          </p:grpSpPr>
          <p:sp>
            <p:nvSpPr>
              <p:cNvPr id="16" name="Freeform 15">
                <a:extLst>
                  <a:ext uri="{FF2B5EF4-FFF2-40B4-BE49-F238E27FC236}">
                    <a16:creationId xmlns:a16="http://schemas.microsoft.com/office/drawing/2014/main" id="{1C85F610-D91F-6E4C-9BEF-38CB245430AF}"/>
                  </a:ext>
                </a:extLst>
              </p:cNvPr>
              <p:cNvSpPr/>
              <p:nvPr/>
            </p:nvSpPr>
            <p:spPr>
              <a:xfrm>
                <a:off x="3754582" y="2500746"/>
                <a:ext cx="865909" cy="1177636"/>
              </a:xfrm>
              <a:custGeom>
                <a:avLst/>
                <a:gdLst>
                  <a:gd name="connsiteX0" fmla="*/ 0 w 249382"/>
                  <a:gd name="connsiteY0" fmla="*/ 401781 h 401781"/>
                  <a:gd name="connsiteX1" fmla="*/ 110837 w 249382"/>
                  <a:gd name="connsiteY1" fmla="*/ 0 h 401781"/>
                  <a:gd name="connsiteX2" fmla="*/ 249382 w 249382"/>
                  <a:gd name="connsiteY2" fmla="*/ 401781 h 401781"/>
                  <a:gd name="connsiteX3" fmla="*/ 249382 w 249382"/>
                  <a:gd name="connsiteY3" fmla="*/ 401781 h 401781"/>
                </a:gdLst>
                <a:ahLst/>
                <a:cxnLst>
                  <a:cxn ang="0">
                    <a:pos x="connsiteX0" y="connsiteY0"/>
                  </a:cxn>
                  <a:cxn ang="0">
                    <a:pos x="connsiteX1" y="connsiteY1"/>
                  </a:cxn>
                  <a:cxn ang="0">
                    <a:pos x="connsiteX2" y="connsiteY2"/>
                  </a:cxn>
                  <a:cxn ang="0">
                    <a:pos x="connsiteX3" y="connsiteY3"/>
                  </a:cxn>
                </a:cxnLst>
                <a:rect l="l" t="t" r="r" b="b"/>
                <a:pathLst>
                  <a:path w="249382" h="401781">
                    <a:moveTo>
                      <a:pt x="0" y="401781"/>
                    </a:moveTo>
                    <a:cubicBezTo>
                      <a:pt x="34636" y="200890"/>
                      <a:pt x="69273" y="0"/>
                      <a:pt x="110837" y="0"/>
                    </a:cubicBezTo>
                    <a:cubicBezTo>
                      <a:pt x="152401" y="0"/>
                      <a:pt x="249382" y="401781"/>
                      <a:pt x="249382" y="401781"/>
                    </a:cubicBezTo>
                    <a:lnTo>
                      <a:pt x="249382" y="40178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FFC21363-4C20-EA4A-A8AD-489D70CBE481}"/>
                  </a:ext>
                </a:extLst>
              </p:cNvPr>
              <p:cNvSpPr/>
              <p:nvPr/>
            </p:nvSpPr>
            <p:spPr>
              <a:xfrm rot="10800000">
                <a:off x="4620491" y="3678382"/>
                <a:ext cx="865909" cy="1177636"/>
              </a:xfrm>
              <a:custGeom>
                <a:avLst/>
                <a:gdLst>
                  <a:gd name="connsiteX0" fmla="*/ 0 w 249382"/>
                  <a:gd name="connsiteY0" fmla="*/ 401781 h 401781"/>
                  <a:gd name="connsiteX1" fmla="*/ 110837 w 249382"/>
                  <a:gd name="connsiteY1" fmla="*/ 0 h 401781"/>
                  <a:gd name="connsiteX2" fmla="*/ 249382 w 249382"/>
                  <a:gd name="connsiteY2" fmla="*/ 401781 h 401781"/>
                  <a:gd name="connsiteX3" fmla="*/ 249382 w 249382"/>
                  <a:gd name="connsiteY3" fmla="*/ 401781 h 401781"/>
                </a:gdLst>
                <a:ahLst/>
                <a:cxnLst>
                  <a:cxn ang="0">
                    <a:pos x="connsiteX0" y="connsiteY0"/>
                  </a:cxn>
                  <a:cxn ang="0">
                    <a:pos x="connsiteX1" y="connsiteY1"/>
                  </a:cxn>
                  <a:cxn ang="0">
                    <a:pos x="connsiteX2" y="connsiteY2"/>
                  </a:cxn>
                  <a:cxn ang="0">
                    <a:pos x="connsiteX3" y="connsiteY3"/>
                  </a:cxn>
                </a:cxnLst>
                <a:rect l="l" t="t" r="r" b="b"/>
                <a:pathLst>
                  <a:path w="249382" h="401781">
                    <a:moveTo>
                      <a:pt x="0" y="401781"/>
                    </a:moveTo>
                    <a:cubicBezTo>
                      <a:pt x="34636" y="200890"/>
                      <a:pt x="69273" y="0"/>
                      <a:pt x="110837" y="0"/>
                    </a:cubicBezTo>
                    <a:cubicBezTo>
                      <a:pt x="152401" y="0"/>
                      <a:pt x="249382" y="401781"/>
                      <a:pt x="249382" y="401781"/>
                    </a:cubicBezTo>
                    <a:lnTo>
                      <a:pt x="249382" y="40178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EF8F21FA-E445-CB4C-9EC4-48B5182C1307}"/>
                </a:ext>
              </a:extLst>
            </p:cNvPr>
            <p:cNvGrpSpPr/>
            <p:nvPr/>
          </p:nvGrpSpPr>
          <p:grpSpPr>
            <a:xfrm>
              <a:off x="2301429" y="1724436"/>
              <a:ext cx="3105723" cy="496301"/>
              <a:chOff x="2214422" y="1401772"/>
              <a:chExt cx="4189415" cy="450273"/>
            </a:xfrm>
          </p:grpSpPr>
          <p:sp>
            <p:nvSpPr>
              <p:cNvPr id="19" name="Freeform 12">
                <a:extLst>
                  <a:ext uri="{FF2B5EF4-FFF2-40B4-BE49-F238E27FC236}">
                    <a16:creationId xmlns:a16="http://schemas.microsoft.com/office/drawing/2014/main" id="{8F3AF3DA-A357-1248-9732-82797F52BADC}"/>
                  </a:ext>
                </a:extLst>
              </p:cNvPr>
              <p:cNvSpPr>
                <a:spLocks noChangeAspect="1"/>
              </p:cNvSpPr>
              <p:nvPr/>
            </p:nvSpPr>
            <p:spPr bwMode="auto">
              <a:xfrm rot="16200000">
                <a:off x="3017986" y="622456"/>
                <a:ext cx="401782" cy="2008910"/>
              </a:xfrm>
              <a:custGeom>
                <a:avLst/>
                <a:gdLst>
                  <a:gd name="T0" fmla="*/ 60483750 w 192"/>
                  <a:gd name="T1" fmla="*/ 0 h 960"/>
                  <a:gd name="T2" fmla="*/ 60483750 w 192"/>
                  <a:gd name="T3" fmla="*/ 120967500 h 960"/>
                  <a:gd name="T4" fmla="*/ 120967500 w 192"/>
                  <a:gd name="T5" fmla="*/ 151209375 h 960"/>
                  <a:gd name="T6" fmla="*/ 0 w 192"/>
                  <a:gd name="T7" fmla="*/ 211693125 h 960"/>
                  <a:gd name="T8" fmla="*/ 120967500 w 192"/>
                  <a:gd name="T9" fmla="*/ 272176875 h 960"/>
                  <a:gd name="T10" fmla="*/ 0 w 192"/>
                  <a:gd name="T11" fmla="*/ 332660625 h 960"/>
                  <a:gd name="T12" fmla="*/ 120967500 w 192"/>
                  <a:gd name="T13" fmla="*/ 393144375 h 960"/>
                  <a:gd name="T14" fmla="*/ 0 w 192"/>
                  <a:gd name="T15" fmla="*/ 453628125 h 960"/>
                  <a:gd name="T16" fmla="*/ 60483750 w 192"/>
                  <a:gd name="T17" fmla="*/ 483870000 h 960"/>
                  <a:gd name="T18" fmla="*/ 60483750 w 192"/>
                  <a:gd name="T19" fmla="*/ 604837500 h 9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2"/>
                  <a:gd name="T31" fmla="*/ 0 h 960"/>
                  <a:gd name="T32" fmla="*/ 192 w 192"/>
                  <a:gd name="T33" fmla="*/ 960 h 9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2" h="960">
                    <a:moveTo>
                      <a:pt x="96" y="0"/>
                    </a:moveTo>
                    <a:lnTo>
                      <a:pt x="96" y="192"/>
                    </a:lnTo>
                    <a:lnTo>
                      <a:pt x="192" y="240"/>
                    </a:lnTo>
                    <a:lnTo>
                      <a:pt x="0" y="336"/>
                    </a:lnTo>
                    <a:lnTo>
                      <a:pt x="192" y="432"/>
                    </a:lnTo>
                    <a:lnTo>
                      <a:pt x="0" y="528"/>
                    </a:lnTo>
                    <a:lnTo>
                      <a:pt x="192" y="624"/>
                    </a:lnTo>
                    <a:lnTo>
                      <a:pt x="0" y="720"/>
                    </a:lnTo>
                    <a:lnTo>
                      <a:pt x="96" y="768"/>
                    </a:lnTo>
                    <a:lnTo>
                      <a:pt x="96" y="960"/>
                    </a:lnTo>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20" name="Group 209">
                <a:extLst>
                  <a:ext uri="{FF2B5EF4-FFF2-40B4-BE49-F238E27FC236}">
                    <a16:creationId xmlns:a16="http://schemas.microsoft.com/office/drawing/2014/main" id="{3729AE3D-9EAB-114C-8893-04E96913E7AE}"/>
                  </a:ext>
                </a:extLst>
              </p:cNvPr>
              <p:cNvGrpSpPr>
                <a:grpSpLocks/>
              </p:cNvGrpSpPr>
              <p:nvPr/>
            </p:nvGrpSpPr>
            <p:grpSpPr bwMode="auto">
              <a:xfrm rot="16200000">
                <a:off x="5088448" y="536657"/>
                <a:ext cx="450273" cy="2180504"/>
                <a:chOff x="3935" y="1728"/>
                <a:chExt cx="96" cy="480"/>
              </a:xfrm>
            </p:grpSpPr>
            <p:sp>
              <p:nvSpPr>
                <p:cNvPr id="21" name="Arc 59">
                  <a:extLst>
                    <a:ext uri="{FF2B5EF4-FFF2-40B4-BE49-F238E27FC236}">
                      <a16:creationId xmlns:a16="http://schemas.microsoft.com/office/drawing/2014/main" id="{9ADA1D08-D279-7148-808E-9916CE0D3C83}"/>
                    </a:ext>
                  </a:extLst>
                </p:cNvPr>
                <p:cNvSpPr>
                  <a:spLocks noChangeAspect="1"/>
                </p:cNvSpPr>
                <p:nvPr/>
              </p:nvSpPr>
              <p:spPr bwMode="auto">
                <a:xfrm rot="5400000" flipV="1">
                  <a:off x="3947" y="1895"/>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2" name="Arc 60">
                  <a:extLst>
                    <a:ext uri="{FF2B5EF4-FFF2-40B4-BE49-F238E27FC236}">
                      <a16:creationId xmlns:a16="http://schemas.microsoft.com/office/drawing/2014/main" id="{5B7CD49C-BAC5-EC42-ACFD-2A94213A2DCE}"/>
                    </a:ext>
                  </a:extLst>
                </p:cNvPr>
                <p:cNvSpPr>
                  <a:spLocks noChangeAspect="1"/>
                </p:cNvSpPr>
                <p:nvPr/>
              </p:nvSpPr>
              <p:spPr bwMode="auto">
                <a:xfrm rot="5400000" flipV="1">
                  <a:off x="3947" y="1943"/>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3" name="Arc 61">
                  <a:extLst>
                    <a:ext uri="{FF2B5EF4-FFF2-40B4-BE49-F238E27FC236}">
                      <a16:creationId xmlns:a16="http://schemas.microsoft.com/office/drawing/2014/main" id="{BC7695C9-8BFD-0F40-A44F-19560FD557E5}"/>
                    </a:ext>
                  </a:extLst>
                </p:cNvPr>
                <p:cNvSpPr>
                  <a:spLocks noChangeAspect="1"/>
                </p:cNvSpPr>
                <p:nvPr/>
              </p:nvSpPr>
              <p:spPr bwMode="auto">
                <a:xfrm rot="5400000" flipV="1">
                  <a:off x="3946" y="1991"/>
                  <a:ext cx="25"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4" name="Arc 62">
                  <a:extLst>
                    <a:ext uri="{FF2B5EF4-FFF2-40B4-BE49-F238E27FC236}">
                      <a16:creationId xmlns:a16="http://schemas.microsoft.com/office/drawing/2014/main" id="{D7462373-1942-2B40-AB81-72F80D1C4BF2}"/>
                    </a:ext>
                  </a:extLst>
                </p:cNvPr>
                <p:cNvSpPr>
                  <a:spLocks noChangeAspect="1"/>
                </p:cNvSpPr>
                <p:nvPr/>
              </p:nvSpPr>
              <p:spPr bwMode="auto">
                <a:xfrm rot="5400000" flipV="1">
                  <a:off x="3947" y="1847"/>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5" name="Line 63">
                  <a:extLst>
                    <a:ext uri="{FF2B5EF4-FFF2-40B4-BE49-F238E27FC236}">
                      <a16:creationId xmlns:a16="http://schemas.microsoft.com/office/drawing/2014/main" id="{1A45220B-0244-B248-82A8-CE64FB010B25}"/>
                    </a:ext>
                  </a:extLst>
                </p:cNvPr>
                <p:cNvSpPr>
                  <a:spLocks noChangeAspect="1" noChangeShapeType="1"/>
                </p:cNvSpPr>
                <p:nvPr/>
              </p:nvSpPr>
              <p:spPr bwMode="auto">
                <a:xfrm rot="5400000" flipH="1">
                  <a:off x="3941" y="1770"/>
                  <a:ext cx="83"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Line 64">
                  <a:extLst>
                    <a:ext uri="{FF2B5EF4-FFF2-40B4-BE49-F238E27FC236}">
                      <a16:creationId xmlns:a16="http://schemas.microsoft.com/office/drawing/2014/main" id="{A0C8BC16-49EA-A34C-810A-D012AAC0601C}"/>
                    </a:ext>
                  </a:extLst>
                </p:cNvPr>
                <p:cNvSpPr>
                  <a:spLocks noChangeAspect="1" noChangeShapeType="1"/>
                </p:cNvSpPr>
                <p:nvPr/>
              </p:nvSpPr>
              <p:spPr bwMode="auto">
                <a:xfrm rot="5400000" flipH="1">
                  <a:off x="3940" y="2166"/>
                  <a:ext cx="8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 name="Arc 65">
                  <a:extLst>
                    <a:ext uri="{FF2B5EF4-FFF2-40B4-BE49-F238E27FC236}">
                      <a16:creationId xmlns:a16="http://schemas.microsoft.com/office/drawing/2014/main" id="{C7D9B0A8-8425-BB49-80EA-C5DD424DDF87}"/>
                    </a:ext>
                  </a:extLst>
                </p:cNvPr>
                <p:cNvSpPr>
                  <a:spLocks noChangeAspect="1"/>
                </p:cNvSpPr>
                <p:nvPr/>
              </p:nvSpPr>
              <p:spPr bwMode="auto">
                <a:xfrm rot="5400000">
                  <a:off x="3970" y="1870"/>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 name="Arc 66">
                  <a:extLst>
                    <a:ext uri="{FF2B5EF4-FFF2-40B4-BE49-F238E27FC236}">
                      <a16:creationId xmlns:a16="http://schemas.microsoft.com/office/drawing/2014/main" id="{EC3C1EA9-002E-9B4B-B7F4-BAA87D972550}"/>
                    </a:ext>
                  </a:extLst>
                </p:cNvPr>
                <p:cNvSpPr>
                  <a:spLocks noChangeAspect="1"/>
                </p:cNvSpPr>
                <p:nvPr/>
              </p:nvSpPr>
              <p:spPr bwMode="auto">
                <a:xfrm rot="5400000">
                  <a:off x="3970" y="1918"/>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9" name="Arc 67">
                  <a:extLst>
                    <a:ext uri="{FF2B5EF4-FFF2-40B4-BE49-F238E27FC236}">
                      <a16:creationId xmlns:a16="http://schemas.microsoft.com/office/drawing/2014/main" id="{127A070B-83AD-BF4D-BC2C-2099F9792B09}"/>
                    </a:ext>
                  </a:extLst>
                </p:cNvPr>
                <p:cNvSpPr>
                  <a:spLocks noChangeAspect="1"/>
                </p:cNvSpPr>
                <p:nvPr/>
              </p:nvSpPr>
              <p:spPr bwMode="auto">
                <a:xfrm rot="5400000" flipV="1">
                  <a:off x="3947" y="2039"/>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0" name="Arc 68">
                  <a:extLst>
                    <a:ext uri="{FF2B5EF4-FFF2-40B4-BE49-F238E27FC236}">
                      <a16:creationId xmlns:a16="http://schemas.microsoft.com/office/drawing/2014/main" id="{B599C181-36FF-3840-9782-2C43F852C70E}"/>
                    </a:ext>
                  </a:extLst>
                </p:cNvPr>
                <p:cNvSpPr>
                  <a:spLocks noChangeAspect="1"/>
                </p:cNvSpPr>
                <p:nvPr/>
              </p:nvSpPr>
              <p:spPr bwMode="auto">
                <a:xfrm rot="5400000">
                  <a:off x="3970" y="1966"/>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 name="Arc 69">
                  <a:extLst>
                    <a:ext uri="{FF2B5EF4-FFF2-40B4-BE49-F238E27FC236}">
                      <a16:creationId xmlns:a16="http://schemas.microsoft.com/office/drawing/2014/main" id="{B34C8070-8A88-6F4D-88EE-37C98A4319E1}"/>
                    </a:ext>
                  </a:extLst>
                </p:cNvPr>
                <p:cNvSpPr>
                  <a:spLocks noChangeAspect="1"/>
                </p:cNvSpPr>
                <p:nvPr/>
              </p:nvSpPr>
              <p:spPr bwMode="auto">
                <a:xfrm rot="5400000">
                  <a:off x="3970" y="2014"/>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2" name="Arc 70">
                  <a:extLst>
                    <a:ext uri="{FF2B5EF4-FFF2-40B4-BE49-F238E27FC236}">
                      <a16:creationId xmlns:a16="http://schemas.microsoft.com/office/drawing/2014/main" id="{8225D8A8-F977-9847-AA70-6C732C63C306}"/>
                    </a:ext>
                  </a:extLst>
                </p:cNvPr>
                <p:cNvSpPr>
                  <a:spLocks noChangeAspect="1"/>
                </p:cNvSpPr>
                <p:nvPr/>
              </p:nvSpPr>
              <p:spPr bwMode="auto">
                <a:xfrm rot="5400000">
                  <a:off x="3969" y="182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3" name="Arc 71">
                  <a:extLst>
                    <a:ext uri="{FF2B5EF4-FFF2-40B4-BE49-F238E27FC236}">
                      <a16:creationId xmlns:a16="http://schemas.microsoft.com/office/drawing/2014/main" id="{BCE7877F-51ED-CE43-8568-2930C3A76A49}"/>
                    </a:ext>
                  </a:extLst>
                </p:cNvPr>
                <p:cNvSpPr>
                  <a:spLocks noChangeAspect="1"/>
                </p:cNvSpPr>
                <p:nvPr/>
              </p:nvSpPr>
              <p:spPr bwMode="auto">
                <a:xfrm rot="5400000">
                  <a:off x="3969" y="206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grpSp>
          <p:nvGrpSpPr>
            <p:cNvPr id="35" name="Group 34">
              <a:extLst>
                <a:ext uri="{FF2B5EF4-FFF2-40B4-BE49-F238E27FC236}">
                  <a16:creationId xmlns:a16="http://schemas.microsoft.com/office/drawing/2014/main" id="{97B6C7AC-454E-5040-82CA-E0FDFB462720}"/>
                </a:ext>
              </a:extLst>
            </p:cNvPr>
            <p:cNvGrpSpPr/>
            <p:nvPr/>
          </p:nvGrpSpPr>
          <p:grpSpPr>
            <a:xfrm rot="5400000">
              <a:off x="4848388" y="3264437"/>
              <a:ext cx="3105723" cy="496301"/>
              <a:chOff x="2214422" y="1401772"/>
              <a:chExt cx="4189415" cy="450273"/>
            </a:xfrm>
          </p:grpSpPr>
          <p:sp>
            <p:nvSpPr>
              <p:cNvPr id="36" name="Freeform 12">
                <a:extLst>
                  <a:ext uri="{FF2B5EF4-FFF2-40B4-BE49-F238E27FC236}">
                    <a16:creationId xmlns:a16="http://schemas.microsoft.com/office/drawing/2014/main" id="{52D4E074-49CC-B742-8570-E9C1C15E1C5F}"/>
                  </a:ext>
                </a:extLst>
              </p:cNvPr>
              <p:cNvSpPr>
                <a:spLocks noChangeAspect="1"/>
              </p:cNvSpPr>
              <p:nvPr/>
            </p:nvSpPr>
            <p:spPr bwMode="auto">
              <a:xfrm rot="16200000">
                <a:off x="3017986" y="622456"/>
                <a:ext cx="401782" cy="2008910"/>
              </a:xfrm>
              <a:custGeom>
                <a:avLst/>
                <a:gdLst>
                  <a:gd name="T0" fmla="*/ 60483750 w 192"/>
                  <a:gd name="T1" fmla="*/ 0 h 960"/>
                  <a:gd name="T2" fmla="*/ 60483750 w 192"/>
                  <a:gd name="T3" fmla="*/ 120967500 h 960"/>
                  <a:gd name="T4" fmla="*/ 120967500 w 192"/>
                  <a:gd name="T5" fmla="*/ 151209375 h 960"/>
                  <a:gd name="T6" fmla="*/ 0 w 192"/>
                  <a:gd name="T7" fmla="*/ 211693125 h 960"/>
                  <a:gd name="T8" fmla="*/ 120967500 w 192"/>
                  <a:gd name="T9" fmla="*/ 272176875 h 960"/>
                  <a:gd name="T10" fmla="*/ 0 w 192"/>
                  <a:gd name="T11" fmla="*/ 332660625 h 960"/>
                  <a:gd name="T12" fmla="*/ 120967500 w 192"/>
                  <a:gd name="T13" fmla="*/ 393144375 h 960"/>
                  <a:gd name="T14" fmla="*/ 0 w 192"/>
                  <a:gd name="T15" fmla="*/ 453628125 h 960"/>
                  <a:gd name="T16" fmla="*/ 60483750 w 192"/>
                  <a:gd name="T17" fmla="*/ 483870000 h 960"/>
                  <a:gd name="T18" fmla="*/ 60483750 w 192"/>
                  <a:gd name="T19" fmla="*/ 604837500 h 9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2"/>
                  <a:gd name="T31" fmla="*/ 0 h 960"/>
                  <a:gd name="T32" fmla="*/ 192 w 192"/>
                  <a:gd name="T33" fmla="*/ 960 h 9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2" h="960">
                    <a:moveTo>
                      <a:pt x="96" y="0"/>
                    </a:moveTo>
                    <a:lnTo>
                      <a:pt x="96" y="192"/>
                    </a:lnTo>
                    <a:lnTo>
                      <a:pt x="192" y="240"/>
                    </a:lnTo>
                    <a:lnTo>
                      <a:pt x="0" y="336"/>
                    </a:lnTo>
                    <a:lnTo>
                      <a:pt x="192" y="432"/>
                    </a:lnTo>
                    <a:lnTo>
                      <a:pt x="0" y="528"/>
                    </a:lnTo>
                    <a:lnTo>
                      <a:pt x="192" y="624"/>
                    </a:lnTo>
                    <a:lnTo>
                      <a:pt x="0" y="720"/>
                    </a:lnTo>
                    <a:lnTo>
                      <a:pt x="96" y="768"/>
                    </a:lnTo>
                    <a:lnTo>
                      <a:pt x="96" y="960"/>
                    </a:lnTo>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37" name="Group 209">
                <a:extLst>
                  <a:ext uri="{FF2B5EF4-FFF2-40B4-BE49-F238E27FC236}">
                    <a16:creationId xmlns:a16="http://schemas.microsoft.com/office/drawing/2014/main" id="{F3297903-427C-0748-9B9E-725389F6A8F0}"/>
                  </a:ext>
                </a:extLst>
              </p:cNvPr>
              <p:cNvGrpSpPr>
                <a:grpSpLocks/>
              </p:cNvGrpSpPr>
              <p:nvPr/>
            </p:nvGrpSpPr>
            <p:grpSpPr bwMode="auto">
              <a:xfrm rot="16200000">
                <a:off x="5088448" y="536657"/>
                <a:ext cx="450273" cy="2180504"/>
                <a:chOff x="3935" y="1728"/>
                <a:chExt cx="96" cy="480"/>
              </a:xfrm>
            </p:grpSpPr>
            <p:sp>
              <p:nvSpPr>
                <p:cNvPr id="38" name="Arc 59">
                  <a:extLst>
                    <a:ext uri="{FF2B5EF4-FFF2-40B4-BE49-F238E27FC236}">
                      <a16:creationId xmlns:a16="http://schemas.microsoft.com/office/drawing/2014/main" id="{FB33FA66-B8EB-C446-8D5E-3F06AA8BCC5A}"/>
                    </a:ext>
                  </a:extLst>
                </p:cNvPr>
                <p:cNvSpPr>
                  <a:spLocks noChangeAspect="1"/>
                </p:cNvSpPr>
                <p:nvPr/>
              </p:nvSpPr>
              <p:spPr bwMode="auto">
                <a:xfrm rot="5400000" flipV="1">
                  <a:off x="3947" y="1895"/>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9" name="Arc 60">
                  <a:extLst>
                    <a:ext uri="{FF2B5EF4-FFF2-40B4-BE49-F238E27FC236}">
                      <a16:creationId xmlns:a16="http://schemas.microsoft.com/office/drawing/2014/main" id="{ADC5C4B2-CEDB-C14B-A5FE-C6914F889990}"/>
                    </a:ext>
                  </a:extLst>
                </p:cNvPr>
                <p:cNvSpPr>
                  <a:spLocks noChangeAspect="1"/>
                </p:cNvSpPr>
                <p:nvPr/>
              </p:nvSpPr>
              <p:spPr bwMode="auto">
                <a:xfrm rot="5400000" flipV="1">
                  <a:off x="3947" y="1943"/>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0" name="Arc 61">
                  <a:extLst>
                    <a:ext uri="{FF2B5EF4-FFF2-40B4-BE49-F238E27FC236}">
                      <a16:creationId xmlns:a16="http://schemas.microsoft.com/office/drawing/2014/main" id="{39DAC9FB-EAB5-AA42-AFC8-331BF4CE2D47}"/>
                    </a:ext>
                  </a:extLst>
                </p:cNvPr>
                <p:cNvSpPr>
                  <a:spLocks noChangeAspect="1"/>
                </p:cNvSpPr>
                <p:nvPr/>
              </p:nvSpPr>
              <p:spPr bwMode="auto">
                <a:xfrm rot="5400000" flipV="1">
                  <a:off x="3946" y="1991"/>
                  <a:ext cx="25"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 name="Arc 62">
                  <a:extLst>
                    <a:ext uri="{FF2B5EF4-FFF2-40B4-BE49-F238E27FC236}">
                      <a16:creationId xmlns:a16="http://schemas.microsoft.com/office/drawing/2014/main" id="{BB4218DD-E700-394A-83E8-6B378525DC31}"/>
                    </a:ext>
                  </a:extLst>
                </p:cNvPr>
                <p:cNvSpPr>
                  <a:spLocks noChangeAspect="1"/>
                </p:cNvSpPr>
                <p:nvPr/>
              </p:nvSpPr>
              <p:spPr bwMode="auto">
                <a:xfrm rot="5400000" flipV="1">
                  <a:off x="3947" y="1847"/>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2" name="Line 63">
                  <a:extLst>
                    <a:ext uri="{FF2B5EF4-FFF2-40B4-BE49-F238E27FC236}">
                      <a16:creationId xmlns:a16="http://schemas.microsoft.com/office/drawing/2014/main" id="{4FECFE61-B8AD-AE42-809B-F158103A3C58}"/>
                    </a:ext>
                  </a:extLst>
                </p:cNvPr>
                <p:cNvSpPr>
                  <a:spLocks noChangeAspect="1" noChangeShapeType="1"/>
                </p:cNvSpPr>
                <p:nvPr/>
              </p:nvSpPr>
              <p:spPr bwMode="auto">
                <a:xfrm rot="5400000" flipH="1">
                  <a:off x="3941" y="1770"/>
                  <a:ext cx="83"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 name="Line 64">
                  <a:extLst>
                    <a:ext uri="{FF2B5EF4-FFF2-40B4-BE49-F238E27FC236}">
                      <a16:creationId xmlns:a16="http://schemas.microsoft.com/office/drawing/2014/main" id="{4CB554D4-CF89-6346-AD34-76CA66B1FA66}"/>
                    </a:ext>
                  </a:extLst>
                </p:cNvPr>
                <p:cNvSpPr>
                  <a:spLocks noChangeAspect="1" noChangeShapeType="1"/>
                </p:cNvSpPr>
                <p:nvPr/>
              </p:nvSpPr>
              <p:spPr bwMode="auto">
                <a:xfrm rot="5400000" flipH="1">
                  <a:off x="3940" y="2166"/>
                  <a:ext cx="8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 name="Arc 65">
                  <a:extLst>
                    <a:ext uri="{FF2B5EF4-FFF2-40B4-BE49-F238E27FC236}">
                      <a16:creationId xmlns:a16="http://schemas.microsoft.com/office/drawing/2014/main" id="{48637EA0-90A3-B442-B1C6-94C5DC009432}"/>
                    </a:ext>
                  </a:extLst>
                </p:cNvPr>
                <p:cNvSpPr>
                  <a:spLocks noChangeAspect="1"/>
                </p:cNvSpPr>
                <p:nvPr/>
              </p:nvSpPr>
              <p:spPr bwMode="auto">
                <a:xfrm rot="5400000">
                  <a:off x="3970" y="1870"/>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5" name="Arc 66">
                  <a:extLst>
                    <a:ext uri="{FF2B5EF4-FFF2-40B4-BE49-F238E27FC236}">
                      <a16:creationId xmlns:a16="http://schemas.microsoft.com/office/drawing/2014/main" id="{D6C6A103-2655-7C40-87EE-7FC45662952D}"/>
                    </a:ext>
                  </a:extLst>
                </p:cNvPr>
                <p:cNvSpPr>
                  <a:spLocks noChangeAspect="1"/>
                </p:cNvSpPr>
                <p:nvPr/>
              </p:nvSpPr>
              <p:spPr bwMode="auto">
                <a:xfrm rot="5400000">
                  <a:off x="3970" y="1918"/>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6" name="Arc 67">
                  <a:extLst>
                    <a:ext uri="{FF2B5EF4-FFF2-40B4-BE49-F238E27FC236}">
                      <a16:creationId xmlns:a16="http://schemas.microsoft.com/office/drawing/2014/main" id="{2044B655-B2A0-3242-B8BF-E2E20EC631BA}"/>
                    </a:ext>
                  </a:extLst>
                </p:cNvPr>
                <p:cNvSpPr>
                  <a:spLocks noChangeAspect="1"/>
                </p:cNvSpPr>
                <p:nvPr/>
              </p:nvSpPr>
              <p:spPr bwMode="auto">
                <a:xfrm rot="5400000" flipV="1">
                  <a:off x="3947" y="2039"/>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7" name="Arc 68">
                  <a:extLst>
                    <a:ext uri="{FF2B5EF4-FFF2-40B4-BE49-F238E27FC236}">
                      <a16:creationId xmlns:a16="http://schemas.microsoft.com/office/drawing/2014/main" id="{9E5706BC-4167-D74C-BEBE-37D74B3F38EF}"/>
                    </a:ext>
                  </a:extLst>
                </p:cNvPr>
                <p:cNvSpPr>
                  <a:spLocks noChangeAspect="1"/>
                </p:cNvSpPr>
                <p:nvPr/>
              </p:nvSpPr>
              <p:spPr bwMode="auto">
                <a:xfrm rot="5400000">
                  <a:off x="3970" y="1966"/>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8" name="Arc 69">
                  <a:extLst>
                    <a:ext uri="{FF2B5EF4-FFF2-40B4-BE49-F238E27FC236}">
                      <a16:creationId xmlns:a16="http://schemas.microsoft.com/office/drawing/2014/main" id="{E906FA16-BF87-2B4A-B87D-010DEFBEC6AE}"/>
                    </a:ext>
                  </a:extLst>
                </p:cNvPr>
                <p:cNvSpPr>
                  <a:spLocks noChangeAspect="1"/>
                </p:cNvSpPr>
                <p:nvPr/>
              </p:nvSpPr>
              <p:spPr bwMode="auto">
                <a:xfrm rot="5400000">
                  <a:off x="3970" y="2014"/>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 name="Arc 70">
                  <a:extLst>
                    <a:ext uri="{FF2B5EF4-FFF2-40B4-BE49-F238E27FC236}">
                      <a16:creationId xmlns:a16="http://schemas.microsoft.com/office/drawing/2014/main" id="{29C73854-C709-734F-9A03-81FB8D781F3D}"/>
                    </a:ext>
                  </a:extLst>
                </p:cNvPr>
                <p:cNvSpPr>
                  <a:spLocks noChangeAspect="1"/>
                </p:cNvSpPr>
                <p:nvPr/>
              </p:nvSpPr>
              <p:spPr bwMode="auto">
                <a:xfrm rot="5400000">
                  <a:off x="3969" y="182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 name="Arc 71">
                  <a:extLst>
                    <a:ext uri="{FF2B5EF4-FFF2-40B4-BE49-F238E27FC236}">
                      <a16:creationId xmlns:a16="http://schemas.microsoft.com/office/drawing/2014/main" id="{7700CC4F-7682-E549-835C-00C2823B6A89}"/>
                    </a:ext>
                  </a:extLst>
                </p:cNvPr>
                <p:cNvSpPr>
                  <a:spLocks noChangeAspect="1"/>
                </p:cNvSpPr>
                <p:nvPr/>
              </p:nvSpPr>
              <p:spPr bwMode="auto">
                <a:xfrm rot="5400000">
                  <a:off x="3969" y="206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cxnSp>
          <p:nvCxnSpPr>
            <p:cNvPr id="52" name="Straight Connector 51">
              <a:extLst>
                <a:ext uri="{FF2B5EF4-FFF2-40B4-BE49-F238E27FC236}">
                  <a16:creationId xmlns:a16="http://schemas.microsoft.com/office/drawing/2014/main" id="{92BB9B3D-794A-E844-AF4C-6C05A17797D6}"/>
                </a:ext>
              </a:extLst>
            </p:cNvPr>
            <p:cNvCxnSpPr/>
            <p:nvPr/>
          </p:nvCxnSpPr>
          <p:spPr>
            <a:xfrm>
              <a:off x="5407152" y="1972588"/>
              <a:ext cx="99409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7681981-F6EE-4F44-B86B-7CEF1E648E2F}"/>
                </a:ext>
              </a:extLst>
            </p:cNvPr>
            <p:cNvCxnSpPr>
              <a:cxnSpLocks/>
            </p:cNvCxnSpPr>
            <p:nvPr/>
          </p:nvCxnSpPr>
          <p:spPr>
            <a:xfrm>
              <a:off x="1223846" y="5067133"/>
              <a:ext cx="517740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00226F1-DBE8-E34C-BB68-08020D31F085}"/>
                </a:ext>
              </a:extLst>
            </p:cNvPr>
            <p:cNvCxnSpPr>
              <a:cxnSpLocks/>
            </p:cNvCxnSpPr>
            <p:nvPr/>
          </p:nvCxnSpPr>
          <p:spPr>
            <a:xfrm flipV="1">
              <a:off x="1232622" y="1972588"/>
              <a:ext cx="0" cy="82707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F48A0728-0AFD-0042-9660-805DBD68E8B7}"/>
                </a:ext>
              </a:extLst>
            </p:cNvPr>
            <p:cNvCxnSpPr>
              <a:cxnSpLocks/>
            </p:cNvCxnSpPr>
            <p:nvPr/>
          </p:nvCxnSpPr>
          <p:spPr>
            <a:xfrm>
              <a:off x="1223846" y="1959726"/>
              <a:ext cx="1077582" cy="1286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3660F248-2EE6-8146-B7BF-0D1809D7E426}"/>
                </a:ext>
              </a:extLst>
            </p:cNvPr>
            <p:cNvCxnSpPr>
              <a:cxnSpLocks/>
            </p:cNvCxnSpPr>
            <p:nvPr/>
          </p:nvCxnSpPr>
          <p:spPr>
            <a:xfrm flipV="1">
              <a:off x="1223846" y="4149423"/>
              <a:ext cx="0" cy="9177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Freeform 63">
              <a:extLst>
                <a:ext uri="{FF2B5EF4-FFF2-40B4-BE49-F238E27FC236}">
                  <a16:creationId xmlns:a16="http://schemas.microsoft.com/office/drawing/2014/main" id="{1300CD71-2D8F-CA45-8850-3703DF325198}"/>
                </a:ext>
              </a:extLst>
            </p:cNvPr>
            <p:cNvSpPr/>
            <p:nvPr/>
          </p:nvSpPr>
          <p:spPr>
            <a:xfrm>
              <a:off x="2799060" y="2380581"/>
              <a:ext cx="3027219" cy="1087961"/>
            </a:xfrm>
            <a:custGeom>
              <a:avLst/>
              <a:gdLst>
                <a:gd name="connsiteX0" fmla="*/ 0 w 3027219"/>
                <a:gd name="connsiteY0" fmla="*/ 1087961 h 1087961"/>
                <a:gd name="connsiteX1" fmla="*/ 1149928 w 3027219"/>
                <a:gd name="connsiteY1" fmla="*/ 379 h 1087961"/>
                <a:gd name="connsiteX2" fmla="*/ 3027219 w 3027219"/>
                <a:gd name="connsiteY2" fmla="*/ 990979 h 1087961"/>
              </a:gdLst>
              <a:ahLst/>
              <a:cxnLst>
                <a:cxn ang="0">
                  <a:pos x="connsiteX0" y="connsiteY0"/>
                </a:cxn>
                <a:cxn ang="0">
                  <a:pos x="connsiteX1" y="connsiteY1"/>
                </a:cxn>
                <a:cxn ang="0">
                  <a:pos x="connsiteX2" y="connsiteY2"/>
                </a:cxn>
              </a:cxnLst>
              <a:rect l="l" t="t" r="r" b="b"/>
              <a:pathLst>
                <a:path w="3027219" h="1087961">
                  <a:moveTo>
                    <a:pt x="0" y="1087961"/>
                  </a:moveTo>
                  <a:cubicBezTo>
                    <a:pt x="322696" y="552252"/>
                    <a:pt x="645392" y="16543"/>
                    <a:pt x="1149928" y="379"/>
                  </a:cubicBezTo>
                  <a:cubicBezTo>
                    <a:pt x="1654464" y="-15785"/>
                    <a:pt x="2340841" y="487597"/>
                    <a:pt x="3027219" y="990979"/>
                  </a:cubicBezTo>
                </a:path>
              </a:pathLst>
            </a:custGeom>
            <a:noFill/>
            <a:ln w="25400">
              <a:solidFill>
                <a:srgbClr val="FF000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2A106FA2-D5AD-7440-A440-B70895B540C0}"/>
                </a:ext>
              </a:extLst>
            </p:cNvPr>
            <p:cNvSpPr txBox="1"/>
            <p:nvPr/>
          </p:nvSpPr>
          <p:spPr>
            <a:xfrm>
              <a:off x="3510019" y="2652006"/>
              <a:ext cx="601447" cy="461665"/>
            </a:xfrm>
            <a:prstGeom prst="rect">
              <a:avLst/>
            </a:prstGeom>
            <a:noFill/>
          </p:spPr>
          <p:txBody>
            <a:bodyPr wrap="none" rtlCol="0">
              <a:spAutoFit/>
            </a:bodyPr>
            <a:lstStyle/>
            <a:p>
              <a:r>
                <a:rPr lang="en-US" sz="2400" i="1" dirty="0" err="1"/>
                <a:t>i</a:t>
              </a:r>
              <a:r>
                <a:rPr lang="en-US" sz="2400" dirty="0"/>
                <a:t>(</a:t>
              </a:r>
              <a:r>
                <a:rPr lang="en-US" sz="2400" i="1" dirty="0"/>
                <a:t>t</a:t>
              </a:r>
              <a:r>
                <a:rPr lang="en-US" sz="2400" dirty="0"/>
                <a:t>)</a:t>
              </a:r>
              <a:endParaRPr lang="en-US" sz="2400" i="1" dirty="0"/>
            </a:p>
          </p:txBody>
        </p:sp>
        <p:sp>
          <p:nvSpPr>
            <p:cNvPr id="66" name="TextBox 65">
              <a:extLst>
                <a:ext uri="{FF2B5EF4-FFF2-40B4-BE49-F238E27FC236}">
                  <a16:creationId xmlns:a16="http://schemas.microsoft.com/office/drawing/2014/main" id="{F802C3B7-3378-364A-A1D7-0D28EC84DE27}"/>
                </a:ext>
              </a:extLst>
            </p:cNvPr>
            <p:cNvSpPr txBox="1"/>
            <p:nvPr/>
          </p:nvSpPr>
          <p:spPr>
            <a:xfrm>
              <a:off x="1909017" y="3186458"/>
              <a:ext cx="1252266" cy="461665"/>
            </a:xfrm>
            <a:prstGeom prst="rect">
              <a:avLst/>
            </a:prstGeom>
            <a:noFill/>
          </p:spPr>
          <p:txBody>
            <a:bodyPr wrap="none" rtlCol="0">
              <a:spAutoFit/>
            </a:bodyPr>
            <a:lstStyle/>
            <a:p>
              <a:r>
                <a:rPr lang="en-US" sz="2400" i="1" dirty="0"/>
                <a:t>v</a:t>
              </a:r>
              <a:r>
                <a:rPr lang="en-US" sz="2400" dirty="0"/>
                <a:t>(</a:t>
              </a:r>
              <a:r>
                <a:rPr lang="en-US" sz="2400" i="1" dirty="0"/>
                <a:t>t</a:t>
              </a:r>
              <a:r>
                <a:rPr lang="en-US" sz="2400" dirty="0"/>
                <a:t>)</a:t>
              </a:r>
              <a:r>
                <a:rPr lang="en-US" sz="2400" i="1" baseline="-25000" dirty="0"/>
                <a:t>source</a:t>
              </a:r>
              <a:endParaRPr lang="en-US" sz="2400" i="1" dirty="0"/>
            </a:p>
          </p:txBody>
        </p:sp>
        <p:sp>
          <p:nvSpPr>
            <p:cNvPr id="67" name="TextBox 66">
              <a:extLst>
                <a:ext uri="{FF2B5EF4-FFF2-40B4-BE49-F238E27FC236}">
                  <a16:creationId xmlns:a16="http://schemas.microsoft.com/office/drawing/2014/main" id="{B23A0612-1FFC-EF4B-8616-AA89C90DA64F}"/>
                </a:ext>
              </a:extLst>
            </p:cNvPr>
            <p:cNvSpPr txBox="1"/>
            <p:nvPr/>
          </p:nvSpPr>
          <p:spPr>
            <a:xfrm>
              <a:off x="6747204" y="3128760"/>
              <a:ext cx="1132041" cy="461665"/>
            </a:xfrm>
            <a:prstGeom prst="rect">
              <a:avLst/>
            </a:prstGeom>
            <a:noFill/>
          </p:spPr>
          <p:txBody>
            <a:bodyPr wrap="none" rtlCol="0">
              <a:spAutoFit/>
            </a:bodyPr>
            <a:lstStyle/>
            <a:p>
              <a:r>
                <a:rPr lang="en-US" sz="2400" i="1" dirty="0"/>
                <a:t>v</a:t>
              </a:r>
              <a:r>
                <a:rPr lang="en-US" sz="2400" dirty="0"/>
                <a:t>(</a:t>
              </a:r>
              <a:r>
                <a:rPr lang="en-US" sz="2400" i="1" dirty="0"/>
                <a:t>t</a:t>
              </a:r>
              <a:r>
                <a:rPr lang="en-US" sz="2400" dirty="0"/>
                <a:t>)</a:t>
              </a:r>
              <a:r>
                <a:rPr lang="en-US" sz="2400" i="1" baseline="-25000" dirty="0"/>
                <a:t> load</a:t>
              </a:r>
              <a:endParaRPr lang="en-US" sz="2400" i="1" dirty="0"/>
            </a:p>
          </p:txBody>
        </p:sp>
        <p:cxnSp>
          <p:nvCxnSpPr>
            <p:cNvPr id="71" name="Straight Arrow Connector 70">
              <a:extLst>
                <a:ext uri="{FF2B5EF4-FFF2-40B4-BE49-F238E27FC236}">
                  <a16:creationId xmlns:a16="http://schemas.microsoft.com/office/drawing/2014/main" id="{F057F861-70AD-554C-9673-C0A00EB65E3A}"/>
                </a:ext>
              </a:extLst>
            </p:cNvPr>
            <p:cNvCxnSpPr>
              <a:cxnSpLocks/>
              <a:stCxn id="67" idx="0"/>
            </p:cNvCxnSpPr>
            <p:nvPr/>
          </p:nvCxnSpPr>
          <p:spPr>
            <a:xfrm flipH="1" flipV="1">
              <a:off x="6646819" y="2096664"/>
              <a:ext cx="666406" cy="1032096"/>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6D76D9DB-AB6E-9148-AD29-F42FB2E8A5C7}"/>
                </a:ext>
              </a:extLst>
            </p:cNvPr>
            <p:cNvCxnSpPr>
              <a:cxnSpLocks/>
            </p:cNvCxnSpPr>
            <p:nvPr/>
          </p:nvCxnSpPr>
          <p:spPr>
            <a:xfrm flipH="1">
              <a:off x="2239162" y="3779614"/>
              <a:ext cx="1" cy="1082379"/>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4E92B88A-D8B6-984E-89F8-2F5EF11E3C01}"/>
                </a:ext>
              </a:extLst>
            </p:cNvPr>
            <p:cNvCxnSpPr>
              <a:cxnSpLocks/>
            </p:cNvCxnSpPr>
            <p:nvPr/>
          </p:nvCxnSpPr>
          <p:spPr>
            <a:xfrm flipH="1" flipV="1">
              <a:off x="2220604" y="2096663"/>
              <a:ext cx="18559" cy="1129449"/>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0126D686-590E-0547-B96C-C66436D4C716}"/>
                </a:ext>
              </a:extLst>
            </p:cNvPr>
            <p:cNvCxnSpPr>
              <a:cxnSpLocks/>
            </p:cNvCxnSpPr>
            <p:nvPr/>
          </p:nvCxnSpPr>
          <p:spPr>
            <a:xfrm flipH="1">
              <a:off x="6770888" y="3698504"/>
              <a:ext cx="351581" cy="1163489"/>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78FB34B0-D031-7C4E-AF81-66334204BC3C}"/>
                </a:ext>
              </a:extLst>
            </p:cNvPr>
            <p:cNvSpPr txBox="1"/>
            <p:nvPr/>
          </p:nvSpPr>
          <p:spPr>
            <a:xfrm>
              <a:off x="3575870" y="1065468"/>
              <a:ext cx="1013419" cy="461665"/>
            </a:xfrm>
            <a:prstGeom prst="rect">
              <a:avLst/>
            </a:prstGeom>
            <a:noFill/>
          </p:spPr>
          <p:txBody>
            <a:bodyPr wrap="none" rtlCol="0">
              <a:spAutoFit/>
            </a:bodyPr>
            <a:lstStyle/>
            <a:p>
              <a:r>
                <a:rPr lang="en-US" sz="2400" i="1" dirty="0"/>
                <a:t>v</a:t>
              </a:r>
              <a:r>
                <a:rPr lang="en-US" sz="2400" dirty="0"/>
                <a:t>(</a:t>
              </a:r>
              <a:r>
                <a:rPr lang="en-US" sz="2400" i="1" dirty="0"/>
                <a:t>t</a:t>
              </a:r>
              <a:r>
                <a:rPr lang="en-US" sz="2400" dirty="0"/>
                <a:t>)</a:t>
              </a:r>
              <a:r>
                <a:rPr lang="en-US" sz="2400" i="1" baseline="-25000" dirty="0"/>
                <a:t>loss</a:t>
              </a:r>
              <a:endParaRPr lang="en-US" sz="2400" i="1" dirty="0"/>
            </a:p>
          </p:txBody>
        </p:sp>
        <p:cxnSp>
          <p:nvCxnSpPr>
            <p:cNvPr id="83" name="Straight Arrow Connector 82">
              <a:extLst>
                <a:ext uri="{FF2B5EF4-FFF2-40B4-BE49-F238E27FC236}">
                  <a16:creationId xmlns:a16="http://schemas.microsoft.com/office/drawing/2014/main" id="{8C18F936-C612-484F-865A-067C3F372049}"/>
                </a:ext>
              </a:extLst>
            </p:cNvPr>
            <p:cNvCxnSpPr>
              <a:cxnSpLocks/>
            </p:cNvCxnSpPr>
            <p:nvPr/>
          </p:nvCxnSpPr>
          <p:spPr>
            <a:xfrm flipH="1">
              <a:off x="2376056" y="1330136"/>
              <a:ext cx="1032162" cy="336863"/>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0B300189-097A-C545-80A2-AAD74D637CB1}"/>
                </a:ext>
              </a:extLst>
            </p:cNvPr>
            <p:cNvCxnSpPr>
              <a:cxnSpLocks/>
              <a:stCxn id="82" idx="3"/>
            </p:cNvCxnSpPr>
            <p:nvPr/>
          </p:nvCxnSpPr>
          <p:spPr>
            <a:xfrm>
              <a:off x="4589289" y="1296301"/>
              <a:ext cx="979265" cy="470017"/>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graphicFrame>
        <p:nvGraphicFramePr>
          <p:cNvPr id="90" name="Object 5">
            <a:extLst>
              <a:ext uri="{FF2B5EF4-FFF2-40B4-BE49-F238E27FC236}">
                <a16:creationId xmlns:a16="http://schemas.microsoft.com/office/drawing/2014/main" id="{A297907A-C800-964E-8A98-3750450A2185}"/>
              </a:ext>
            </a:extLst>
          </p:cNvPr>
          <p:cNvGraphicFramePr>
            <a:graphicFrameLocks noChangeAspect="1"/>
          </p:cNvGraphicFramePr>
          <p:nvPr>
            <p:extLst>
              <p:ext uri="{D42A27DB-BD31-4B8C-83A1-F6EECF244321}">
                <p14:modId xmlns:p14="http://schemas.microsoft.com/office/powerpoint/2010/main" val="3148798635"/>
              </p:ext>
            </p:extLst>
          </p:nvPr>
        </p:nvGraphicFramePr>
        <p:xfrm>
          <a:off x="1487523" y="3979559"/>
          <a:ext cx="8305559" cy="1565759"/>
        </p:xfrm>
        <a:graphic>
          <a:graphicData uri="http://schemas.openxmlformats.org/presentationml/2006/ole">
            <mc:AlternateContent xmlns:mc="http://schemas.openxmlformats.org/markup-compatibility/2006">
              <mc:Choice xmlns:v="urn:schemas-microsoft-com:vml" Requires="v">
                <p:oleObj spid="_x0000_s39952" name="Equation" r:id="rId4" imgW="6223000" imgH="1130300" progId="Equation.DSMT4">
                  <p:embed/>
                </p:oleObj>
              </mc:Choice>
              <mc:Fallback>
                <p:oleObj name="Equation" r:id="rId4" imgW="6223000" imgH="1130300" progId="Equation.DSMT4">
                  <p:embed/>
                  <p:pic>
                    <p:nvPicPr>
                      <p:cNvPr id="624645"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7523" y="3979559"/>
                        <a:ext cx="8305559" cy="156575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91" name="Right Brace 90">
            <a:extLst>
              <a:ext uri="{FF2B5EF4-FFF2-40B4-BE49-F238E27FC236}">
                <a16:creationId xmlns:a16="http://schemas.microsoft.com/office/drawing/2014/main" id="{6D7DE43E-0A81-B34A-80BF-708FC240665E}"/>
              </a:ext>
            </a:extLst>
          </p:cNvPr>
          <p:cNvSpPr/>
          <p:nvPr/>
        </p:nvSpPr>
        <p:spPr>
          <a:xfrm rot="5400000">
            <a:off x="3305405" y="4422513"/>
            <a:ext cx="749300" cy="3194050"/>
          </a:xfrm>
          <a:prstGeom prst="righ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ZA">
              <a:latin typeface="Calibri" pitchFamily="34" charset="0"/>
            </a:endParaRPr>
          </a:p>
        </p:txBody>
      </p:sp>
      <p:sp>
        <p:nvSpPr>
          <p:cNvPr id="92" name="Right Brace 91">
            <a:extLst>
              <a:ext uri="{FF2B5EF4-FFF2-40B4-BE49-F238E27FC236}">
                <a16:creationId xmlns:a16="http://schemas.microsoft.com/office/drawing/2014/main" id="{7FA946DD-7D7B-4B45-90FC-428FDF2DBD54}"/>
              </a:ext>
            </a:extLst>
          </p:cNvPr>
          <p:cNvSpPr/>
          <p:nvPr/>
        </p:nvSpPr>
        <p:spPr>
          <a:xfrm rot="5400000">
            <a:off x="6542576" y="4594370"/>
            <a:ext cx="749300" cy="2743200"/>
          </a:xfrm>
          <a:prstGeom prst="righ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ZA">
              <a:latin typeface="Calibri" pitchFamily="34" charset="0"/>
            </a:endParaRPr>
          </a:p>
        </p:txBody>
      </p:sp>
      <p:sp>
        <p:nvSpPr>
          <p:cNvPr id="93" name="TextBox 92">
            <a:extLst>
              <a:ext uri="{FF2B5EF4-FFF2-40B4-BE49-F238E27FC236}">
                <a16:creationId xmlns:a16="http://schemas.microsoft.com/office/drawing/2014/main" id="{405ED8D7-4842-D641-9CD3-A70F5C57EA8D}"/>
              </a:ext>
            </a:extLst>
          </p:cNvPr>
          <p:cNvSpPr txBox="1"/>
          <p:nvPr/>
        </p:nvSpPr>
        <p:spPr>
          <a:xfrm>
            <a:off x="2709657" y="6341835"/>
            <a:ext cx="2835969" cy="369332"/>
          </a:xfrm>
          <a:prstGeom prst="rect">
            <a:avLst/>
          </a:prstGeom>
          <a:solidFill>
            <a:schemeClr val="bg1">
              <a:alpha val="85000"/>
            </a:schemeClr>
          </a:solidFill>
        </p:spPr>
        <p:txBody>
          <a:bodyPr wrap="none" rtlCol="0">
            <a:spAutoFit/>
          </a:bodyPr>
          <a:lstStyle/>
          <a:p>
            <a:r>
              <a:rPr lang="en-ZA" dirty="0">
                <a:latin typeface="Goudy Old Style" panose="02020502050305020303" pitchFamily="18" charset="77"/>
              </a:rPr>
              <a:t>Resistive component of load</a:t>
            </a:r>
          </a:p>
        </p:txBody>
      </p:sp>
      <p:sp>
        <p:nvSpPr>
          <p:cNvPr id="94" name="TextBox 93">
            <a:extLst>
              <a:ext uri="{FF2B5EF4-FFF2-40B4-BE49-F238E27FC236}">
                <a16:creationId xmlns:a16="http://schemas.microsoft.com/office/drawing/2014/main" id="{BF3E8692-6BF3-734F-9D32-D1D325422691}"/>
              </a:ext>
            </a:extLst>
          </p:cNvPr>
          <p:cNvSpPr txBox="1"/>
          <p:nvPr/>
        </p:nvSpPr>
        <p:spPr>
          <a:xfrm>
            <a:off x="5925464" y="6337545"/>
            <a:ext cx="3358227" cy="369332"/>
          </a:xfrm>
          <a:prstGeom prst="rect">
            <a:avLst/>
          </a:prstGeom>
          <a:noFill/>
        </p:spPr>
        <p:txBody>
          <a:bodyPr wrap="none" rtlCol="0">
            <a:spAutoFit/>
          </a:bodyPr>
          <a:lstStyle/>
          <a:p>
            <a:r>
              <a:rPr lang="en-ZA" dirty="0">
                <a:latin typeface="Goudy Old Style" panose="02020502050305020303" pitchFamily="18" charset="77"/>
              </a:rPr>
              <a:t>Reactive component:  </a:t>
            </a:r>
            <a:r>
              <a:rPr lang="en-ZA" i="1" dirty="0">
                <a:latin typeface="Goudy Old Style" panose="02020502050305020303" pitchFamily="18" charset="77"/>
              </a:rPr>
              <a:t>L, C </a:t>
            </a:r>
            <a:r>
              <a:rPr lang="en-ZA" dirty="0">
                <a:latin typeface="Goudy Old Style" panose="02020502050305020303" pitchFamily="18" charset="77"/>
              </a:rPr>
              <a:t>or both</a:t>
            </a:r>
          </a:p>
        </p:txBody>
      </p:sp>
      <p:grpSp>
        <p:nvGrpSpPr>
          <p:cNvPr id="101" name="Group 100">
            <a:extLst>
              <a:ext uri="{FF2B5EF4-FFF2-40B4-BE49-F238E27FC236}">
                <a16:creationId xmlns:a16="http://schemas.microsoft.com/office/drawing/2014/main" id="{F9CA758D-EB50-FC40-8B66-C8361F39AF9B}"/>
              </a:ext>
            </a:extLst>
          </p:cNvPr>
          <p:cNvGrpSpPr/>
          <p:nvPr/>
        </p:nvGrpSpPr>
        <p:grpSpPr>
          <a:xfrm>
            <a:off x="6464374" y="901254"/>
            <a:ext cx="3776747" cy="3155812"/>
            <a:chOff x="8080663" y="884682"/>
            <a:chExt cx="3776747" cy="3155812"/>
          </a:xfrm>
        </p:grpSpPr>
        <p:pic>
          <p:nvPicPr>
            <p:cNvPr id="97" name="Picture 96">
              <a:extLst>
                <a:ext uri="{FF2B5EF4-FFF2-40B4-BE49-F238E27FC236}">
                  <a16:creationId xmlns:a16="http://schemas.microsoft.com/office/drawing/2014/main" id="{93586443-BBE2-214B-9292-31DC562A3F9D}"/>
                </a:ext>
              </a:extLst>
            </p:cNvPr>
            <p:cNvPicPr>
              <a:picLocks noChangeAspect="1"/>
            </p:cNvPicPr>
            <p:nvPr/>
          </p:nvPicPr>
          <p:blipFill>
            <a:blip r:embed="rId6"/>
            <a:stretch>
              <a:fillRect/>
            </a:stretch>
          </p:blipFill>
          <p:spPr>
            <a:xfrm>
              <a:off x="8080663" y="884682"/>
              <a:ext cx="3776747" cy="3155812"/>
            </a:xfrm>
            <a:prstGeom prst="rect">
              <a:avLst/>
            </a:prstGeom>
          </p:spPr>
        </p:pic>
        <p:sp>
          <p:nvSpPr>
            <p:cNvPr id="98" name="Oval 97">
              <a:extLst>
                <a:ext uri="{FF2B5EF4-FFF2-40B4-BE49-F238E27FC236}">
                  <a16:creationId xmlns:a16="http://schemas.microsoft.com/office/drawing/2014/main" id="{02BEB568-A8D4-354B-9091-6F42F268FC7D}"/>
                </a:ext>
              </a:extLst>
            </p:cNvPr>
            <p:cNvSpPr/>
            <p:nvPr/>
          </p:nvSpPr>
          <p:spPr>
            <a:xfrm>
              <a:off x="8875604" y="1120250"/>
              <a:ext cx="1163782" cy="490187"/>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Oval 99">
              <a:extLst>
                <a:ext uri="{FF2B5EF4-FFF2-40B4-BE49-F238E27FC236}">
                  <a16:creationId xmlns:a16="http://schemas.microsoft.com/office/drawing/2014/main" id="{71639FCF-40FC-9B4A-9088-1672586716D8}"/>
                </a:ext>
              </a:extLst>
            </p:cNvPr>
            <p:cNvSpPr/>
            <p:nvPr/>
          </p:nvSpPr>
          <p:spPr>
            <a:xfrm>
              <a:off x="10413458" y="3154066"/>
              <a:ext cx="1163782" cy="490187"/>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98417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slide(fromBottom)">
                                      <p:cBhvr>
                                        <p:cTn id="7" dur="500"/>
                                        <p:tgtEl>
                                          <p:spTgt spid="9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1"/>
                                        </p:tgtEl>
                                        <p:attrNameLst>
                                          <p:attrName>style.visibility</p:attrName>
                                        </p:attrNameLst>
                                      </p:cBhvr>
                                      <p:to>
                                        <p:strVal val="visible"/>
                                      </p:to>
                                    </p:set>
                                    <p:animEffect transition="in" filter="dissolve">
                                      <p:cBhvr>
                                        <p:cTn id="12" dur="500"/>
                                        <p:tgtEl>
                                          <p:spTgt spid="91"/>
                                        </p:tgtEl>
                                      </p:cBhvr>
                                    </p:animEffect>
                                  </p:childTnLst>
                                </p:cTn>
                              </p:par>
                              <p:par>
                                <p:cTn id="13" presetID="18" presetClass="entr" presetSubtype="12" fill="hold" grpId="0" nodeType="withEffect">
                                  <p:stCondLst>
                                    <p:cond delay="0"/>
                                  </p:stCondLst>
                                  <p:childTnLst>
                                    <p:set>
                                      <p:cBhvr>
                                        <p:cTn id="14" dur="1" fill="hold">
                                          <p:stCondLst>
                                            <p:cond delay="0"/>
                                          </p:stCondLst>
                                        </p:cTn>
                                        <p:tgtEl>
                                          <p:spTgt spid="93"/>
                                        </p:tgtEl>
                                        <p:attrNameLst>
                                          <p:attrName>style.visibility</p:attrName>
                                        </p:attrNameLst>
                                      </p:cBhvr>
                                      <p:to>
                                        <p:strVal val="visible"/>
                                      </p:to>
                                    </p:set>
                                    <p:animEffect transition="in" filter="strips(downLeft)">
                                      <p:cBhvr>
                                        <p:cTn id="15" dur="500"/>
                                        <p:tgtEl>
                                          <p:spTgt spid="93"/>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92"/>
                                        </p:tgtEl>
                                        <p:attrNameLst>
                                          <p:attrName>style.visibility</p:attrName>
                                        </p:attrNameLst>
                                      </p:cBhvr>
                                      <p:to>
                                        <p:strVal val="visible"/>
                                      </p:to>
                                    </p:set>
                                    <p:animEffect transition="in" filter="dissolve">
                                      <p:cBhvr>
                                        <p:cTn id="20" dur="500"/>
                                        <p:tgtEl>
                                          <p:spTgt spid="92"/>
                                        </p:tgtEl>
                                      </p:cBhvr>
                                    </p:animEffect>
                                  </p:childTnLst>
                                </p:cTn>
                              </p:par>
                              <p:par>
                                <p:cTn id="21" presetID="18" presetClass="entr" presetSubtype="12" fill="hold" grpId="0" nodeType="withEffect">
                                  <p:stCondLst>
                                    <p:cond delay="0"/>
                                  </p:stCondLst>
                                  <p:childTnLst>
                                    <p:set>
                                      <p:cBhvr>
                                        <p:cTn id="22" dur="1" fill="hold">
                                          <p:stCondLst>
                                            <p:cond delay="0"/>
                                          </p:stCondLst>
                                        </p:cTn>
                                        <p:tgtEl>
                                          <p:spTgt spid="94"/>
                                        </p:tgtEl>
                                        <p:attrNameLst>
                                          <p:attrName>style.visibility</p:attrName>
                                        </p:attrNameLst>
                                      </p:cBhvr>
                                      <p:to>
                                        <p:strVal val="visible"/>
                                      </p:to>
                                    </p:set>
                                    <p:animEffect transition="in" filter="strips(downLeft)">
                                      <p:cBhvr>
                                        <p:cTn id="23"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2" grpId="0" animBg="1"/>
      <p:bldP spid="93" grpId="0" animBg="1"/>
      <p:bldP spid="9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Calculating the effective voltage and current (3)</a:t>
            </a:r>
          </a:p>
        </p:txBody>
      </p:sp>
      <p:sp>
        <p:nvSpPr>
          <p:cNvPr id="7" name="Rectangle 6"/>
          <p:cNvSpPr/>
          <p:nvPr/>
        </p:nvSpPr>
        <p:spPr>
          <a:xfrm>
            <a:off x="1600201" y="1066801"/>
            <a:ext cx="3500439" cy="1323439"/>
          </a:xfrm>
          <a:prstGeom prst="rect">
            <a:avLst/>
          </a:prstGeom>
        </p:spPr>
        <p:txBody>
          <a:bodyPr wrap="square">
            <a:spAutoFit/>
          </a:bodyPr>
          <a:lstStyle/>
          <a:p>
            <a:pPr>
              <a:buFont typeface="Arial"/>
              <a:buChar char="•"/>
            </a:pPr>
            <a:r>
              <a:rPr lang="en-ZA" sz="2000" b="1" dirty="0">
                <a:latin typeface="Calibri" pitchFamily="34" charset="0"/>
                <a:cs typeface="Calibri"/>
              </a:rPr>
              <a:t>  Unbalanced </a:t>
            </a:r>
            <a:r>
              <a:rPr lang="en-ZA" sz="2000" dirty="0">
                <a:latin typeface="Calibri" pitchFamily="34" charset="0"/>
                <a:cs typeface="Calibri"/>
              </a:rPr>
              <a:t> condition in a </a:t>
            </a:r>
            <a:r>
              <a:rPr lang="en-ZA" sz="2000" b="1" dirty="0">
                <a:latin typeface="Calibri" pitchFamily="34" charset="0"/>
                <a:cs typeface="Calibri"/>
              </a:rPr>
              <a:t>4-wire three-phase power </a:t>
            </a:r>
            <a:r>
              <a:rPr lang="en-ZA" sz="2000" dirty="0">
                <a:latin typeface="Calibri" pitchFamily="34" charset="0"/>
                <a:cs typeface="Calibri"/>
              </a:rPr>
              <a:t>system requries reformulation of the </a:t>
            </a:r>
            <a:r>
              <a:rPr lang="en-ZA" sz="2000" i="1" dirty="0">
                <a:latin typeface="Calibri" pitchFamily="34" charset="0"/>
                <a:cs typeface="Calibri"/>
              </a:rPr>
              <a:t>effective voltage </a:t>
            </a:r>
            <a:r>
              <a:rPr lang="en-ZA" sz="2000" dirty="0">
                <a:latin typeface="Calibri" pitchFamily="34" charset="0"/>
                <a:cs typeface="Calibri"/>
              </a:rPr>
              <a:t>and </a:t>
            </a:r>
            <a:r>
              <a:rPr lang="en-ZA" sz="2000" i="1" dirty="0">
                <a:latin typeface="Calibri" pitchFamily="34" charset="0"/>
                <a:cs typeface="Calibri"/>
              </a:rPr>
              <a:t>current</a:t>
            </a:r>
            <a:r>
              <a:rPr lang="en-ZA" sz="2000" dirty="0">
                <a:latin typeface="Calibri" pitchFamily="34" charset="0"/>
                <a:cs typeface="Calibri"/>
              </a:rPr>
              <a:t> :</a:t>
            </a:r>
          </a:p>
        </p:txBody>
      </p:sp>
      <p:graphicFrame>
        <p:nvGraphicFramePr>
          <p:cNvPr id="702470" name="Object 6"/>
          <p:cNvGraphicFramePr>
            <a:graphicFrameLocks noChangeAspect="1"/>
          </p:cNvGraphicFramePr>
          <p:nvPr/>
        </p:nvGraphicFramePr>
        <p:xfrm>
          <a:off x="5405438" y="990600"/>
          <a:ext cx="5186362" cy="1790700"/>
        </p:xfrm>
        <a:graphic>
          <a:graphicData uri="http://schemas.openxmlformats.org/presentationml/2006/ole">
            <mc:AlternateContent xmlns:mc="http://schemas.openxmlformats.org/markup-compatibility/2006">
              <mc:Choice xmlns:v="urn:schemas-microsoft-com:vml" Requires="v">
                <p:oleObj spid="_x0000_s23579" name="Equation" r:id="rId4" imgW="2755800" imgH="914400" progId="Equation.DSMT4">
                  <p:embed/>
                </p:oleObj>
              </mc:Choice>
              <mc:Fallback>
                <p:oleObj name="Equation" r:id="rId4" imgW="2755800" imgH="914400" progId="Equation.DSMT4">
                  <p:embed/>
                  <p:pic>
                    <p:nvPicPr>
                      <p:cNvPr id="70247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05438" y="990600"/>
                        <a:ext cx="5186362" cy="17907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8" name="Rectangle 7"/>
          <p:cNvSpPr/>
          <p:nvPr/>
        </p:nvSpPr>
        <p:spPr>
          <a:xfrm>
            <a:off x="1600201" y="3733800"/>
            <a:ext cx="2895600" cy="1631216"/>
          </a:xfrm>
          <a:prstGeom prst="rect">
            <a:avLst/>
          </a:prstGeom>
        </p:spPr>
        <p:txBody>
          <a:bodyPr wrap="square">
            <a:spAutoFit/>
          </a:bodyPr>
          <a:lstStyle/>
          <a:p>
            <a:pPr>
              <a:buFont typeface="Arial"/>
              <a:buChar char="•"/>
            </a:pPr>
            <a:r>
              <a:rPr lang="en-ZA" sz="2000" dirty="0">
                <a:latin typeface="Calibri" pitchFamily="34" charset="0"/>
                <a:cs typeface="Calibri"/>
              </a:rPr>
              <a:t>  The </a:t>
            </a:r>
            <a:r>
              <a:rPr lang="en-ZA" sz="2000" b="1" dirty="0">
                <a:latin typeface="Calibri" pitchFamily="34" charset="0"/>
                <a:cs typeface="Calibri"/>
              </a:rPr>
              <a:t>fundamental frequency </a:t>
            </a:r>
            <a:r>
              <a:rPr lang="en-ZA" sz="2000" dirty="0">
                <a:latin typeface="Calibri" pitchFamily="34" charset="0"/>
                <a:cs typeface="Calibri"/>
              </a:rPr>
              <a:t>components of the </a:t>
            </a:r>
            <a:r>
              <a:rPr lang="en-ZA" sz="2000" i="1" dirty="0">
                <a:latin typeface="Calibri" pitchFamily="34" charset="0"/>
                <a:cs typeface="Calibri"/>
              </a:rPr>
              <a:t>effective voltage </a:t>
            </a:r>
            <a:r>
              <a:rPr lang="en-ZA" sz="2000" dirty="0">
                <a:latin typeface="Calibri" pitchFamily="34" charset="0"/>
                <a:cs typeface="Calibri"/>
              </a:rPr>
              <a:t>and </a:t>
            </a:r>
            <a:r>
              <a:rPr lang="en-ZA" sz="2000" i="1" dirty="0">
                <a:latin typeface="Calibri" pitchFamily="34" charset="0"/>
                <a:cs typeface="Calibri"/>
              </a:rPr>
              <a:t>current</a:t>
            </a:r>
            <a:r>
              <a:rPr lang="en-ZA" sz="2000" dirty="0">
                <a:latin typeface="Calibri" pitchFamily="34" charset="0"/>
                <a:cs typeface="Calibri"/>
              </a:rPr>
              <a:t> in a </a:t>
            </a:r>
            <a:r>
              <a:rPr lang="en-ZA" sz="2000" b="1" dirty="0">
                <a:latin typeface="Calibri" pitchFamily="34" charset="0"/>
                <a:cs typeface="Calibri"/>
              </a:rPr>
              <a:t>4-wire three-phase power system</a:t>
            </a:r>
            <a:r>
              <a:rPr lang="en-ZA" sz="2000" dirty="0">
                <a:latin typeface="Calibri" pitchFamily="34" charset="0"/>
                <a:cs typeface="Calibri"/>
              </a:rPr>
              <a:t>:</a:t>
            </a:r>
          </a:p>
        </p:txBody>
      </p:sp>
      <p:graphicFrame>
        <p:nvGraphicFramePr>
          <p:cNvPr id="703493" name="Object 5"/>
          <p:cNvGraphicFramePr>
            <a:graphicFrameLocks noChangeAspect="1"/>
          </p:cNvGraphicFramePr>
          <p:nvPr/>
        </p:nvGraphicFramePr>
        <p:xfrm>
          <a:off x="4737100" y="3836988"/>
          <a:ext cx="5930900" cy="1878012"/>
        </p:xfrm>
        <a:graphic>
          <a:graphicData uri="http://schemas.openxmlformats.org/presentationml/2006/ole">
            <mc:AlternateContent xmlns:mc="http://schemas.openxmlformats.org/markup-compatibility/2006">
              <mc:Choice xmlns:v="urn:schemas-microsoft-com:vml" Requires="v">
                <p:oleObj spid="_x0000_s23580" name="Equation" r:id="rId6" imgW="3060360" imgH="939600" progId="Equation.DSMT4">
                  <p:embed/>
                </p:oleObj>
              </mc:Choice>
              <mc:Fallback>
                <p:oleObj name="Equation" r:id="rId6" imgW="3060360" imgH="939600" progId="Equation.DSMT4">
                  <p:embed/>
                  <p:pic>
                    <p:nvPicPr>
                      <p:cNvPr id="703493"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37100" y="3836988"/>
                        <a:ext cx="5930900" cy="18780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0" name="Oval 9"/>
          <p:cNvSpPr/>
          <p:nvPr/>
        </p:nvSpPr>
        <p:spPr>
          <a:xfrm>
            <a:off x="7467600" y="4648200"/>
            <a:ext cx="609600" cy="914400"/>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latin typeface="Calibri" pitchFamily="34" charset="0"/>
            </a:endParaRPr>
          </a:p>
        </p:txBody>
      </p:sp>
      <p:sp>
        <p:nvSpPr>
          <p:cNvPr id="11" name="Oval 10"/>
          <p:cNvSpPr/>
          <p:nvPr/>
        </p:nvSpPr>
        <p:spPr>
          <a:xfrm>
            <a:off x="7772400" y="1866900"/>
            <a:ext cx="609600" cy="914400"/>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702470"/>
                                        </p:tgtEl>
                                        <p:attrNameLst>
                                          <p:attrName>style.visibility</p:attrName>
                                        </p:attrNameLst>
                                      </p:cBhvr>
                                      <p:to>
                                        <p:strVal val="visible"/>
                                      </p:to>
                                    </p:set>
                                    <p:animEffect transition="in" filter="dissolve">
                                      <p:cBhvr>
                                        <p:cTn id="13" dur="500"/>
                                        <p:tgtEl>
                                          <p:spTgt spid="702470"/>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down)">
                                      <p:cBhvr>
                                        <p:cTn id="18" dur="580">
                                          <p:stCondLst>
                                            <p:cond delay="0"/>
                                          </p:stCondLst>
                                        </p:cTn>
                                        <p:tgtEl>
                                          <p:spTgt spid="11"/>
                                        </p:tgtEl>
                                      </p:cBhvr>
                                    </p:animEffect>
                                    <p:anim calcmode="lin" valueType="num">
                                      <p:cBhvr>
                                        <p:cTn id="19"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24" dur="26">
                                          <p:stCondLst>
                                            <p:cond delay="650"/>
                                          </p:stCondLst>
                                        </p:cTn>
                                        <p:tgtEl>
                                          <p:spTgt spid="11"/>
                                        </p:tgtEl>
                                      </p:cBhvr>
                                      <p:to x="100000" y="60000"/>
                                    </p:animScale>
                                    <p:animScale>
                                      <p:cBhvr>
                                        <p:cTn id="25" dur="166" decel="50000">
                                          <p:stCondLst>
                                            <p:cond delay="676"/>
                                          </p:stCondLst>
                                        </p:cTn>
                                        <p:tgtEl>
                                          <p:spTgt spid="11"/>
                                        </p:tgtEl>
                                      </p:cBhvr>
                                      <p:to x="100000" y="100000"/>
                                    </p:animScale>
                                    <p:animScale>
                                      <p:cBhvr>
                                        <p:cTn id="26" dur="26">
                                          <p:stCondLst>
                                            <p:cond delay="1312"/>
                                          </p:stCondLst>
                                        </p:cTn>
                                        <p:tgtEl>
                                          <p:spTgt spid="11"/>
                                        </p:tgtEl>
                                      </p:cBhvr>
                                      <p:to x="100000" y="80000"/>
                                    </p:animScale>
                                    <p:animScale>
                                      <p:cBhvr>
                                        <p:cTn id="27" dur="166" decel="50000">
                                          <p:stCondLst>
                                            <p:cond delay="1338"/>
                                          </p:stCondLst>
                                        </p:cTn>
                                        <p:tgtEl>
                                          <p:spTgt spid="11"/>
                                        </p:tgtEl>
                                      </p:cBhvr>
                                      <p:to x="100000" y="100000"/>
                                    </p:animScale>
                                    <p:animScale>
                                      <p:cBhvr>
                                        <p:cTn id="28" dur="26">
                                          <p:stCondLst>
                                            <p:cond delay="1642"/>
                                          </p:stCondLst>
                                        </p:cTn>
                                        <p:tgtEl>
                                          <p:spTgt spid="11"/>
                                        </p:tgtEl>
                                      </p:cBhvr>
                                      <p:to x="100000" y="90000"/>
                                    </p:animScale>
                                    <p:animScale>
                                      <p:cBhvr>
                                        <p:cTn id="29" dur="166" decel="50000">
                                          <p:stCondLst>
                                            <p:cond delay="1668"/>
                                          </p:stCondLst>
                                        </p:cTn>
                                        <p:tgtEl>
                                          <p:spTgt spid="11"/>
                                        </p:tgtEl>
                                      </p:cBhvr>
                                      <p:to x="100000" y="100000"/>
                                    </p:animScale>
                                    <p:animScale>
                                      <p:cBhvr>
                                        <p:cTn id="30" dur="26">
                                          <p:stCondLst>
                                            <p:cond delay="1808"/>
                                          </p:stCondLst>
                                        </p:cTn>
                                        <p:tgtEl>
                                          <p:spTgt spid="11"/>
                                        </p:tgtEl>
                                      </p:cBhvr>
                                      <p:to x="100000" y="95000"/>
                                    </p:animScale>
                                    <p:animScale>
                                      <p:cBhvr>
                                        <p:cTn id="31" dur="166" decel="50000">
                                          <p:stCondLst>
                                            <p:cond delay="1834"/>
                                          </p:stCondLst>
                                        </p:cTn>
                                        <p:tgtEl>
                                          <p:spTgt spid="11"/>
                                        </p:tgtEl>
                                      </p:cBhvr>
                                      <p:to x="100000" y="100000"/>
                                    </p:animScale>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703493"/>
                                        </p:tgtEl>
                                        <p:attrNameLst>
                                          <p:attrName>style.visibility</p:attrName>
                                        </p:attrNameLst>
                                      </p:cBhvr>
                                      <p:to>
                                        <p:strVal val="visible"/>
                                      </p:to>
                                    </p:set>
                                    <p:animEffect transition="in" filter="dissolve">
                                      <p:cBhvr>
                                        <p:cTn id="42" dur="500"/>
                                        <p:tgtEl>
                                          <p:spTgt spid="703493"/>
                                        </p:tgtEl>
                                      </p:cBhvr>
                                    </p:animEffect>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900" decel="100000" fill="hold"/>
                                        <p:tgtEl>
                                          <p:spTgt spid="10"/>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animBg="1"/>
      <p:bldP spid="1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Calculating the effective voltage and current (4)</a:t>
            </a:r>
          </a:p>
        </p:txBody>
      </p:sp>
      <p:sp>
        <p:nvSpPr>
          <p:cNvPr id="8" name="Rectangle 7"/>
          <p:cNvSpPr/>
          <p:nvPr/>
        </p:nvSpPr>
        <p:spPr>
          <a:xfrm>
            <a:off x="1600201" y="1111984"/>
            <a:ext cx="3051175" cy="1631216"/>
          </a:xfrm>
          <a:prstGeom prst="rect">
            <a:avLst/>
          </a:prstGeom>
        </p:spPr>
        <p:txBody>
          <a:bodyPr wrap="square">
            <a:spAutoFit/>
          </a:bodyPr>
          <a:lstStyle/>
          <a:p>
            <a:pPr>
              <a:buFont typeface="Arial"/>
              <a:buChar char="•"/>
            </a:pPr>
            <a:r>
              <a:rPr lang="en-ZA" sz="2000" dirty="0">
                <a:latin typeface="Calibri" pitchFamily="34" charset="0"/>
                <a:cs typeface="Calibri"/>
              </a:rPr>
              <a:t>  The </a:t>
            </a:r>
            <a:r>
              <a:rPr lang="en-ZA" sz="2000" b="1" dirty="0">
                <a:latin typeface="Calibri" pitchFamily="34" charset="0"/>
                <a:cs typeface="Calibri"/>
              </a:rPr>
              <a:t>non-fundamental </a:t>
            </a:r>
            <a:r>
              <a:rPr lang="en-ZA" sz="2000" dirty="0">
                <a:latin typeface="Calibri" pitchFamily="34" charset="0"/>
                <a:cs typeface="Calibri"/>
              </a:rPr>
              <a:t>frequency components of the </a:t>
            </a:r>
            <a:r>
              <a:rPr lang="en-ZA" sz="2000" i="1" dirty="0">
                <a:latin typeface="Calibri" pitchFamily="34" charset="0"/>
                <a:cs typeface="Calibri"/>
              </a:rPr>
              <a:t>effective voltage </a:t>
            </a:r>
            <a:r>
              <a:rPr lang="en-ZA" sz="2000" dirty="0">
                <a:latin typeface="Calibri" pitchFamily="34" charset="0"/>
                <a:cs typeface="Calibri"/>
              </a:rPr>
              <a:t>and </a:t>
            </a:r>
            <a:r>
              <a:rPr lang="en-ZA" sz="2000" i="1" dirty="0">
                <a:latin typeface="Calibri" pitchFamily="34" charset="0"/>
                <a:cs typeface="Calibri"/>
              </a:rPr>
              <a:t>current</a:t>
            </a:r>
            <a:r>
              <a:rPr lang="en-ZA" sz="2000" dirty="0">
                <a:latin typeface="Calibri" pitchFamily="34" charset="0"/>
                <a:cs typeface="Calibri"/>
              </a:rPr>
              <a:t> in a </a:t>
            </a:r>
            <a:r>
              <a:rPr lang="en-ZA" sz="2000" b="1" dirty="0">
                <a:latin typeface="Calibri" pitchFamily="34" charset="0"/>
                <a:cs typeface="Calibri"/>
              </a:rPr>
              <a:t>4-wire three-phase power system</a:t>
            </a:r>
            <a:r>
              <a:rPr lang="en-ZA" sz="2000" dirty="0">
                <a:latin typeface="Calibri" pitchFamily="34" charset="0"/>
                <a:cs typeface="Calibri"/>
              </a:rPr>
              <a:t>:</a:t>
            </a:r>
          </a:p>
        </p:txBody>
      </p:sp>
      <p:graphicFrame>
        <p:nvGraphicFramePr>
          <p:cNvPr id="703493" name="Object 5"/>
          <p:cNvGraphicFramePr>
            <a:graphicFrameLocks noChangeAspect="1"/>
          </p:cNvGraphicFramePr>
          <p:nvPr/>
        </p:nvGraphicFramePr>
        <p:xfrm>
          <a:off x="4572000" y="1041400"/>
          <a:ext cx="6103938" cy="1828800"/>
        </p:xfrm>
        <a:graphic>
          <a:graphicData uri="http://schemas.openxmlformats.org/presentationml/2006/ole">
            <mc:AlternateContent xmlns:mc="http://schemas.openxmlformats.org/markup-compatibility/2006">
              <mc:Choice xmlns:v="urn:schemas-microsoft-com:vml" Requires="v">
                <p:oleObj spid="_x0000_s24590" name="Equation" r:id="rId4" imgW="3174840" imgH="914400" progId="Equation.DSMT4">
                  <p:embed/>
                </p:oleObj>
              </mc:Choice>
              <mc:Fallback>
                <p:oleObj name="Equation" r:id="rId4" imgW="3174840" imgH="914400" progId="Equation.DSMT4">
                  <p:embed/>
                  <p:pic>
                    <p:nvPicPr>
                      <p:cNvPr id="703493"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1041400"/>
                        <a:ext cx="6103938" cy="1828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0" name="Oval 9"/>
          <p:cNvSpPr/>
          <p:nvPr/>
        </p:nvSpPr>
        <p:spPr>
          <a:xfrm>
            <a:off x="7467600" y="1828800"/>
            <a:ext cx="609600" cy="914400"/>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latin typeface="Calibri" pitchFamily="34" charset="0"/>
            </a:endParaRPr>
          </a:p>
        </p:txBody>
      </p:sp>
      <p:pic>
        <p:nvPicPr>
          <p:cNvPr id="13" name="Picture 12"/>
          <p:cNvPicPr>
            <a:picLocks noChangeAspect="1"/>
          </p:cNvPicPr>
          <p:nvPr/>
        </p:nvPicPr>
        <p:blipFill>
          <a:blip r:embed="rId6"/>
          <a:stretch>
            <a:fillRect/>
          </a:stretch>
        </p:blipFill>
        <p:spPr>
          <a:xfrm>
            <a:off x="2595538" y="3143249"/>
            <a:ext cx="2667000" cy="3333749"/>
          </a:xfrm>
          <a:prstGeom prst="rect">
            <a:avLst/>
          </a:prstGeom>
        </p:spPr>
      </p:pic>
      <p:sp>
        <p:nvSpPr>
          <p:cNvPr id="14" name="Rectangle 13"/>
          <p:cNvSpPr/>
          <p:nvPr/>
        </p:nvSpPr>
        <p:spPr>
          <a:xfrm>
            <a:off x="5595934" y="3857628"/>
            <a:ext cx="4267200" cy="707886"/>
          </a:xfrm>
          <a:prstGeom prst="rect">
            <a:avLst/>
          </a:prstGeom>
        </p:spPr>
        <p:txBody>
          <a:bodyPr wrap="square">
            <a:spAutoFit/>
          </a:bodyPr>
          <a:lstStyle/>
          <a:p>
            <a:pPr>
              <a:buSzPct val="150000"/>
              <a:buFont typeface="Lucida Grande"/>
              <a:buChar char="☞"/>
            </a:pPr>
            <a:r>
              <a:rPr lang="en-ZA" sz="2000" dirty="0">
                <a:latin typeface="Calibri" pitchFamily="34" charset="0"/>
                <a:cs typeface="Calibri"/>
              </a:rPr>
              <a:t>   Implementation straightforward with modern digital instrumentation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703493"/>
                                        </p:tgtEl>
                                        <p:attrNameLst>
                                          <p:attrName>style.visibility</p:attrName>
                                        </p:attrNameLst>
                                      </p:cBhvr>
                                      <p:to>
                                        <p:strVal val="visible"/>
                                      </p:to>
                                    </p:set>
                                    <p:animEffect transition="in" filter="dissolve">
                                      <p:cBhvr>
                                        <p:cTn id="13" dur="500"/>
                                        <p:tgtEl>
                                          <p:spTgt spid="703493"/>
                                        </p:tgtEl>
                                      </p:cBhvr>
                                    </p:animEffect>
                                  </p:childTnLst>
                                </p:cTn>
                              </p:par>
                            </p:childTnLst>
                          </p:cTn>
                        </p:par>
                        <p:par>
                          <p:cTn id="14" fill="hold">
                            <p:stCondLst>
                              <p:cond delay="500"/>
                            </p:stCondLst>
                            <p:childTnLst>
                              <p:par>
                                <p:cTn id="15" presetID="26"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80">
                                          <p:stCondLst>
                                            <p:cond delay="0"/>
                                          </p:stCondLst>
                                        </p:cTn>
                                        <p:tgtEl>
                                          <p:spTgt spid="10"/>
                                        </p:tgtEl>
                                      </p:cBhvr>
                                    </p:animEffect>
                                    <p:anim calcmode="lin" valueType="num">
                                      <p:cBhvr>
                                        <p:cTn id="1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23" dur="26">
                                          <p:stCondLst>
                                            <p:cond delay="650"/>
                                          </p:stCondLst>
                                        </p:cTn>
                                        <p:tgtEl>
                                          <p:spTgt spid="10"/>
                                        </p:tgtEl>
                                      </p:cBhvr>
                                      <p:to x="100000" y="60000"/>
                                    </p:animScale>
                                    <p:animScale>
                                      <p:cBhvr>
                                        <p:cTn id="24" dur="166" decel="50000">
                                          <p:stCondLst>
                                            <p:cond delay="676"/>
                                          </p:stCondLst>
                                        </p:cTn>
                                        <p:tgtEl>
                                          <p:spTgt spid="10"/>
                                        </p:tgtEl>
                                      </p:cBhvr>
                                      <p:to x="100000" y="100000"/>
                                    </p:animScale>
                                    <p:animScale>
                                      <p:cBhvr>
                                        <p:cTn id="25" dur="26">
                                          <p:stCondLst>
                                            <p:cond delay="1312"/>
                                          </p:stCondLst>
                                        </p:cTn>
                                        <p:tgtEl>
                                          <p:spTgt spid="10"/>
                                        </p:tgtEl>
                                      </p:cBhvr>
                                      <p:to x="100000" y="80000"/>
                                    </p:animScale>
                                    <p:animScale>
                                      <p:cBhvr>
                                        <p:cTn id="26" dur="166" decel="50000">
                                          <p:stCondLst>
                                            <p:cond delay="1338"/>
                                          </p:stCondLst>
                                        </p:cTn>
                                        <p:tgtEl>
                                          <p:spTgt spid="10"/>
                                        </p:tgtEl>
                                      </p:cBhvr>
                                      <p:to x="100000" y="100000"/>
                                    </p:animScale>
                                    <p:animScale>
                                      <p:cBhvr>
                                        <p:cTn id="27" dur="26">
                                          <p:stCondLst>
                                            <p:cond delay="1642"/>
                                          </p:stCondLst>
                                        </p:cTn>
                                        <p:tgtEl>
                                          <p:spTgt spid="10"/>
                                        </p:tgtEl>
                                      </p:cBhvr>
                                      <p:to x="100000" y="90000"/>
                                    </p:animScale>
                                    <p:animScale>
                                      <p:cBhvr>
                                        <p:cTn id="28" dur="166" decel="50000">
                                          <p:stCondLst>
                                            <p:cond delay="1668"/>
                                          </p:stCondLst>
                                        </p:cTn>
                                        <p:tgtEl>
                                          <p:spTgt spid="10"/>
                                        </p:tgtEl>
                                      </p:cBhvr>
                                      <p:to x="100000" y="100000"/>
                                    </p:animScale>
                                    <p:animScale>
                                      <p:cBhvr>
                                        <p:cTn id="29" dur="26">
                                          <p:stCondLst>
                                            <p:cond delay="1808"/>
                                          </p:stCondLst>
                                        </p:cTn>
                                        <p:tgtEl>
                                          <p:spTgt spid="10"/>
                                        </p:tgtEl>
                                      </p:cBhvr>
                                      <p:to x="100000" y="95000"/>
                                    </p:animScale>
                                    <p:animScale>
                                      <p:cBhvr>
                                        <p:cTn id="30" dur="166" decel="50000">
                                          <p:stCondLst>
                                            <p:cond delay="1834"/>
                                          </p:stCondLst>
                                        </p:cTn>
                                        <p:tgtEl>
                                          <p:spTgt spid="10"/>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Scale>
                                      <p:cBhvr>
                                        <p:cTn id="35"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3"/>
                                        </p:tgtEl>
                                        <p:attrNameLst>
                                          <p:attrName>ppt_x</p:attrName>
                                          <p:attrName>ppt_y</p:attrName>
                                        </p:attrNameLst>
                                      </p:cBhvr>
                                    </p:animMotion>
                                    <p:animEffect transition="in" filter="fade">
                                      <p:cBhvr>
                                        <p:cTn id="37" dur="10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35"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2000"/>
                                        <p:tgtEl>
                                          <p:spTgt spid="14"/>
                                        </p:tgtEl>
                                      </p:cBhvr>
                                    </p:animEffect>
                                    <p:anim calcmode="lin" valueType="num">
                                      <p:cBhvr>
                                        <p:cTn id="43" dur="2000" fill="hold"/>
                                        <p:tgtEl>
                                          <p:spTgt spid="14"/>
                                        </p:tgtEl>
                                        <p:attrNameLst>
                                          <p:attrName>style.rotation</p:attrName>
                                        </p:attrNameLst>
                                      </p:cBhvr>
                                      <p:tavLst>
                                        <p:tav tm="0">
                                          <p:val>
                                            <p:fltVal val="720"/>
                                          </p:val>
                                        </p:tav>
                                        <p:tav tm="100000">
                                          <p:val>
                                            <p:fltVal val="0"/>
                                          </p:val>
                                        </p:tav>
                                      </p:tavLst>
                                    </p:anim>
                                    <p:anim calcmode="lin" valueType="num">
                                      <p:cBhvr>
                                        <p:cTn id="44" dur="2000" fill="hold"/>
                                        <p:tgtEl>
                                          <p:spTgt spid="14"/>
                                        </p:tgtEl>
                                        <p:attrNameLst>
                                          <p:attrName>ppt_h</p:attrName>
                                        </p:attrNameLst>
                                      </p:cBhvr>
                                      <p:tavLst>
                                        <p:tav tm="0">
                                          <p:val>
                                            <p:fltVal val="0"/>
                                          </p:val>
                                        </p:tav>
                                        <p:tav tm="100000">
                                          <p:val>
                                            <p:strVal val="#ppt_h"/>
                                          </p:val>
                                        </p:tav>
                                      </p:tavLst>
                                    </p:anim>
                                    <p:anim calcmode="lin" valueType="num">
                                      <p:cBhvr>
                                        <p:cTn id="45" dur="2000" fill="hold"/>
                                        <p:tgtEl>
                                          <p:spTgt spid="1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And power?  Not all S is the same S…..</a:t>
            </a:r>
          </a:p>
        </p:txBody>
      </p:sp>
      <p:sp>
        <p:nvSpPr>
          <p:cNvPr id="8" name="Rectangle 7"/>
          <p:cNvSpPr/>
          <p:nvPr/>
        </p:nvSpPr>
        <p:spPr>
          <a:xfrm>
            <a:off x="1523968" y="1219200"/>
            <a:ext cx="3962400" cy="400110"/>
          </a:xfrm>
          <a:prstGeom prst="rect">
            <a:avLst/>
          </a:prstGeom>
        </p:spPr>
        <p:txBody>
          <a:bodyPr wrap="square">
            <a:spAutoFit/>
          </a:bodyPr>
          <a:lstStyle/>
          <a:p>
            <a:pPr>
              <a:buFont typeface="Arial"/>
              <a:buChar char="•"/>
            </a:pPr>
            <a:r>
              <a:rPr lang="en-ZA" sz="2000" b="1" dirty="0">
                <a:latin typeface="Calibri" pitchFamily="34" charset="0"/>
                <a:cs typeface="Calibri"/>
              </a:rPr>
              <a:t> Arithmetic </a:t>
            </a:r>
            <a:r>
              <a:rPr lang="en-ZA" sz="2000" dirty="0">
                <a:latin typeface="Calibri" pitchFamily="34" charset="0"/>
                <a:cs typeface="Calibri"/>
              </a:rPr>
              <a:t>apparent power </a:t>
            </a:r>
            <a:r>
              <a:rPr lang="en-ZA" sz="2000" i="1" dirty="0">
                <a:latin typeface="Calibri" pitchFamily="34" charset="0"/>
                <a:cs typeface="Calibri"/>
              </a:rPr>
              <a:t>S</a:t>
            </a:r>
            <a:r>
              <a:rPr lang="en-ZA" sz="2000" i="1" baseline="-25000" dirty="0">
                <a:latin typeface="Calibri" pitchFamily="34" charset="0"/>
                <a:cs typeface="Calibri"/>
              </a:rPr>
              <a:t>A</a:t>
            </a:r>
            <a:r>
              <a:rPr lang="en-ZA" sz="2000" dirty="0">
                <a:latin typeface="Calibri" pitchFamily="34" charset="0"/>
                <a:cs typeface="Calibri"/>
              </a:rPr>
              <a:t>:</a:t>
            </a:r>
          </a:p>
        </p:txBody>
      </p:sp>
      <p:graphicFrame>
        <p:nvGraphicFramePr>
          <p:cNvPr id="703493" name="Object 5"/>
          <p:cNvGraphicFramePr>
            <a:graphicFrameLocks noChangeAspect="1"/>
          </p:cNvGraphicFramePr>
          <p:nvPr/>
        </p:nvGraphicFramePr>
        <p:xfrm>
          <a:off x="6276975" y="830264"/>
          <a:ext cx="2693988" cy="2249487"/>
        </p:xfrm>
        <a:graphic>
          <a:graphicData uri="http://schemas.openxmlformats.org/presentationml/2006/ole">
            <mc:AlternateContent xmlns:mc="http://schemas.openxmlformats.org/markup-compatibility/2006">
              <mc:Choice xmlns:v="urn:schemas-microsoft-com:vml" Requires="v">
                <p:oleObj spid="_x0000_s25640" name="Equation" r:id="rId4" imgW="1396800" imgH="1117440" progId="Equation.DSMT4">
                  <p:embed/>
                </p:oleObj>
              </mc:Choice>
              <mc:Fallback>
                <p:oleObj name="Equation" r:id="rId4" imgW="1396800" imgH="1117440" progId="Equation.DSMT4">
                  <p:embed/>
                  <p:pic>
                    <p:nvPicPr>
                      <p:cNvPr id="703493"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76975" y="830264"/>
                        <a:ext cx="2693988" cy="224948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0" name="Oval 9"/>
          <p:cNvSpPr/>
          <p:nvPr/>
        </p:nvSpPr>
        <p:spPr>
          <a:xfrm>
            <a:off x="7391402" y="762000"/>
            <a:ext cx="914399" cy="1859816"/>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latin typeface="Calibri" pitchFamily="34" charset="0"/>
            </a:endParaRPr>
          </a:p>
        </p:txBody>
      </p:sp>
      <p:sp>
        <p:nvSpPr>
          <p:cNvPr id="9" name="Rectangle 8"/>
          <p:cNvSpPr/>
          <p:nvPr/>
        </p:nvSpPr>
        <p:spPr>
          <a:xfrm>
            <a:off x="1523968" y="4322625"/>
            <a:ext cx="4392612" cy="1015663"/>
          </a:xfrm>
          <a:prstGeom prst="rect">
            <a:avLst/>
          </a:prstGeom>
        </p:spPr>
        <p:txBody>
          <a:bodyPr wrap="square">
            <a:spAutoFit/>
          </a:bodyPr>
          <a:lstStyle/>
          <a:p>
            <a:pPr>
              <a:buFont typeface="Arial"/>
              <a:buChar char="•"/>
            </a:pPr>
            <a:r>
              <a:rPr lang="en-ZA" sz="2000" dirty="0">
                <a:latin typeface="Calibri" pitchFamily="34" charset="0"/>
                <a:cs typeface="Calibri"/>
              </a:rPr>
              <a:t>  Active, </a:t>
            </a:r>
            <a:r>
              <a:rPr lang="en-ZA" sz="2000" dirty="0" err="1">
                <a:latin typeface="Calibri" pitchFamily="34" charset="0"/>
                <a:cs typeface="Calibri"/>
              </a:rPr>
              <a:t>Budeanu’s</a:t>
            </a:r>
            <a:r>
              <a:rPr lang="en-ZA" sz="2000" dirty="0">
                <a:latin typeface="Calibri" pitchFamily="34" charset="0"/>
                <a:cs typeface="Calibri"/>
              </a:rPr>
              <a:t> reactive and distortion power is summated over all three phases:</a:t>
            </a:r>
          </a:p>
        </p:txBody>
      </p:sp>
      <p:sp>
        <p:nvSpPr>
          <p:cNvPr id="11" name="Oval 10"/>
          <p:cNvSpPr/>
          <p:nvPr/>
        </p:nvSpPr>
        <p:spPr>
          <a:xfrm>
            <a:off x="8229601" y="785794"/>
            <a:ext cx="914399" cy="1859816"/>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latin typeface="Calibri" pitchFamily="34" charset="0"/>
            </a:endParaRPr>
          </a:p>
        </p:txBody>
      </p:sp>
      <p:sp>
        <p:nvSpPr>
          <p:cNvPr id="15" name="Rectangle 14"/>
          <p:cNvSpPr/>
          <p:nvPr/>
        </p:nvSpPr>
        <p:spPr>
          <a:xfrm>
            <a:off x="1523968" y="3722459"/>
            <a:ext cx="3962400" cy="400110"/>
          </a:xfrm>
          <a:prstGeom prst="rect">
            <a:avLst/>
          </a:prstGeom>
        </p:spPr>
        <p:txBody>
          <a:bodyPr wrap="square">
            <a:spAutoFit/>
          </a:bodyPr>
          <a:lstStyle/>
          <a:p>
            <a:pPr>
              <a:buFont typeface="Arial"/>
              <a:buChar char="•"/>
            </a:pPr>
            <a:r>
              <a:rPr lang="en-ZA" sz="2000" dirty="0">
                <a:latin typeface="Calibri" pitchFamily="34" charset="0"/>
                <a:cs typeface="Calibri"/>
              </a:rPr>
              <a:t>  V</a:t>
            </a:r>
            <a:r>
              <a:rPr lang="en-ZA" sz="2000" b="1" dirty="0">
                <a:latin typeface="Calibri" pitchFamily="34" charset="0"/>
                <a:cs typeface="Calibri"/>
              </a:rPr>
              <a:t>ector </a:t>
            </a:r>
            <a:r>
              <a:rPr lang="en-ZA" sz="2000" dirty="0">
                <a:latin typeface="Calibri" pitchFamily="34" charset="0"/>
                <a:cs typeface="Calibri"/>
              </a:rPr>
              <a:t>apparent power </a:t>
            </a:r>
            <a:r>
              <a:rPr lang="en-ZA" sz="2000" i="1" dirty="0">
                <a:latin typeface="Calibri" pitchFamily="34" charset="0"/>
                <a:cs typeface="Calibri"/>
              </a:rPr>
              <a:t>S</a:t>
            </a:r>
            <a:r>
              <a:rPr lang="en-ZA" sz="2000" i="1" baseline="-25000" dirty="0">
                <a:latin typeface="Calibri" pitchFamily="34" charset="0"/>
                <a:cs typeface="Calibri"/>
              </a:rPr>
              <a:t>v</a:t>
            </a:r>
            <a:r>
              <a:rPr lang="en-ZA" sz="2000" dirty="0">
                <a:latin typeface="Calibri" pitchFamily="34" charset="0"/>
                <a:cs typeface="Calibri"/>
              </a:rPr>
              <a:t>:</a:t>
            </a:r>
          </a:p>
        </p:txBody>
      </p:sp>
      <p:sp>
        <p:nvSpPr>
          <p:cNvPr id="16" name="Rectangle 15"/>
          <p:cNvSpPr/>
          <p:nvPr/>
        </p:nvSpPr>
        <p:spPr>
          <a:xfrm>
            <a:off x="1524000" y="2113985"/>
            <a:ext cx="4392612" cy="1015663"/>
          </a:xfrm>
          <a:prstGeom prst="rect">
            <a:avLst/>
          </a:prstGeom>
        </p:spPr>
        <p:txBody>
          <a:bodyPr wrap="square">
            <a:spAutoFit/>
          </a:bodyPr>
          <a:lstStyle/>
          <a:p>
            <a:pPr>
              <a:buFont typeface="Arial"/>
              <a:buChar char="•"/>
            </a:pPr>
            <a:r>
              <a:rPr lang="en-ZA" sz="2000" dirty="0">
                <a:latin typeface="Calibri" pitchFamily="34" charset="0"/>
                <a:cs typeface="Calibri"/>
              </a:rPr>
              <a:t>  The Budeanu power definition for single-phase power systems are applied per phase</a:t>
            </a:r>
          </a:p>
        </p:txBody>
      </p:sp>
      <p:graphicFrame>
        <p:nvGraphicFramePr>
          <p:cNvPr id="705541" name="Object 5"/>
          <p:cNvGraphicFramePr>
            <a:graphicFrameLocks noChangeAspect="1"/>
          </p:cNvGraphicFramePr>
          <p:nvPr/>
        </p:nvGraphicFramePr>
        <p:xfrm>
          <a:off x="6330951" y="3643314"/>
          <a:ext cx="2644775" cy="1446212"/>
        </p:xfrm>
        <a:graphic>
          <a:graphicData uri="http://schemas.openxmlformats.org/presentationml/2006/ole">
            <mc:AlternateContent xmlns:mc="http://schemas.openxmlformats.org/markup-compatibility/2006">
              <mc:Choice xmlns:v="urn:schemas-microsoft-com:vml" Requires="v">
                <p:oleObj spid="_x0000_s25641" name="Equation" r:id="rId6" imgW="1371600" imgH="698400" progId="Equation.DSMT4">
                  <p:embed/>
                </p:oleObj>
              </mc:Choice>
              <mc:Fallback>
                <p:oleObj name="Equation" r:id="rId6" imgW="1371600" imgH="698400" progId="Equation.DSMT4">
                  <p:embed/>
                  <p:pic>
                    <p:nvPicPr>
                      <p:cNvPr id="705541"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30951" y="3643314"/>
                        <a:ext cx="2644775" cy="14462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nvGraphicFramePr>
        <p:xfrm>
          <a:off x="6330950" y="5089526"/>
          <a:ext cx="2479694" cy="531363"/>
        </p:xfrm>
        <a:graphic>
          <a:graphicData uri="http://schemas.openxmlformats.org/presentationml/2006/ole">
            <mc:AlternateContent xmlns:mc="http://schemas.openxmlformats.org/markup-compatibility/2006">
              <mc:Choice xmlns:v="urn:schemas-microsoft-com:vml" Requires="v">
                <p:oleObj spid="_x0000_s25642" name="Equation" r:id="rId8" imgW="1422360" imgH="304560" progId="Equation.DSMT4">
                  <p:embed/>
                </p:oleObj>
              </mc:Choice>
              <mc:Fallback>
                <p:oleObj name="Equation" r:id="rId8" imgW="1422360" imgH="304560" progId="Equation.DSMT4">
                  <p:embed/>
                  <p:pic>
                    <p:nvPicPr>
                      <p:cNvPr id="12"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30950" y="5089526"/>
                        <a:ext cx="2479694" cy="53136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3" name="Oval 12"/>
          <p:cNvSpPr/>
          <p:nvPr/>
        </p:nvSpPr>
        <p:spPr>
          <a:xfrm>
            <a:off x="6096001" y="3429000"/>
            <a:ext cx="838200" cy="1660526"/>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703493"/>
                                        </p:tgtEl>
                                        <p:attrNameLst>
                                          <p:attrName>style.visibility</p:attrName>
                                        </p:attrNameLst>
                                      </p:cBhvr>
                                      <p:to>
                                        <p:strVal val="visible"/>
                                      </p:to>
                                    </p:set>
                                    <p:animEffect transition="in" filter="dissolve">
                                      <p:cBhvr>
                                        <p:cTn id="13" dur="500"/>
                                        <p:tgtEl>
                                          <p:spTgt spid="703493"/>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childTnLst>
                                </p:cTn>
                              </p:par>
                            </p:childTnLst>
                          </p:cTn>
                        </p:par>
                        <p:par>
                          <p:cTn id="18" fill="hold">
                            <p:stCondLst>
                              <p:cond delay="0"/>
                            </p:stCondLst>
                            <p:childTnLst>
                              <p:par>
                                <p:cTn id="19" presetID="26"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80">
                                          <p:stCondLst>
                                            <p:cond delay="0"/>
                                          </p:stCondLst>
                                        </p:cTn>
                                        <p:tgtEl>
                                          <p:spTgt spid="10"/>
                                        </p:tgtEl>
                                      </p:cBhvr>
                                    </p:animEffect>
                                    <p:anim calcmode="lin" valueType="num">
                                      <p:cBhvr>
                                        <p:cTn id="22"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27" dur="26">
                                          <p:stCondLst>
                                            <p:cond delay="650"/>
                                          </p:stCondLst>
                                        </p:cTn>
                                        <p:tgtEl>
                                          <p:spTgt spid="10"/>
                                        </p:tgtEl>
                                      </p:cBhvr>
                                      <p:to x="100000" y="60000"/>
                                    </p:animScale>
                                    <p:animScale>
                                      <p:cBhvr>
                                        <p:cTn id="28" dur="166" decel="50000">
                                          <p:stCondLst>
                                            <p:cond delay="676"/>
                                          </p:stCondLst>
                                        </p:cTn>
                                        <p:tgtEl>
                                          <p:spTgt spid="10"/>
                                        </p:tgtEl>
                                      </p:cBhvr>
                                      <p:to x="100000" y="100000"/>
                                    </p:animScale>
                                    <p:animScale>
                                      <p:cBhvr>
                                        <p:cTn id="29" dur="26">
                                          <p:stCondLst>
                                            <p:cond delay="1312"/>
                                          </p:stCondLst>
                                        </p:cTn>
                                        <p:tgtEl>
                                          <p:spTgt spid="10"/>
                                        </p:tgtEl>
                                      </p:cBhvr>
                                      <p:to x="100000" y="80000"/>
                                    </p:animScale>
                                    <p:animScale>
                                      <p:cBhvr>
                                        <p:cTn id="30" dur="166" decel="50000">
                                          <p:stCondLst>
                                            <p:cond delay="1338"/>
                                          </p:stCondLst>
                                        </p:cTn>
                                        <p:tgtEl>
                                          <p:spTgt spid="10"/>
                                        </p:tgtEl>
                                      </p:cBhvr>
                                      <p:to x="100000" y="100000"/>
                                    </p:animScale>
                                    <p:animScale>
                                      <p:cBhvr>
                                        <p:cTn id="31" dur="26">
                                          <p:stCondLst>
                                            <p:cond delay="1642"/>
                                          </p:stCondLst>
                                        </p:cTn>
                                        <p:tgtEl>
                                          <p:spTgt spid="10"/>
                                        </p:tgtEl>
                                      </p:cBhvr>
                                      <p:to x="100000" y="90000"/>
                                    </p:animScale>
                                    <p:animScale>
                                      <p:cBhvr>
                                        <p:cTn id="32" dur="166" decel="50000">
                                          <p:stCondLst>
                                            <p:cond delay="1668"/>
                                          </p:stCondLst>
                                        </p:cTn>
                                        <p:tgtEl>
                                          <p:spTgt spid="10"/>
                                        </p:tgtEl>
                                      </p:cBhvr>
                                      <p:to x="100000" y="100000"/>
                                    </p:animScale>
                                    <p:animScale>
                                      <p:cBhvr>
                                        <p:cTn id="33" dur="26">
                                          <p:stCondLst>
                                            <p:cond delay="1808"/>
                                          </p:stCondLst>
                                        </p:cTn>
                                        <p:tgtEl>
                                          <p:spTgt spid="10"/>
                                        </p:tgtEl>
                                      </p:cBhvr>
                                      <p:to x="100000" y="95000"/>
                                    </p:animScale>
                                    <p:animScale>
                                      <p:cBhvr>
                                        <p:cTn id="34" dur="166" decel="50000">
                                          <p:stCondLst>
                                            <p:cond delay="1834"/>
                                          </p:stCondLst>
                                        </p:cTn>
                                        <p:tgtEl>
                                          <p:spTgt spid="10"/>
                                        </p:tgtEl>
                                      </p:cBhvr>
                                      <p:to x="100000" y="100000"/>
                                    </p:animScale>
                                  </p:childTnLst>
                                </p:cTn>
                              </p:par>
                            </p:childTnLst>
                          </p:cTn>
                        </p:par>
                        <p:par>
                          <p:cTn id="35" fill="hold">
                            <p:stCondLst>
                              <p:cond delay="2000"/>
                            </p:stCondLst>
                            <p:childTnLst>
                              <p:par>
                                <p:cTn id="36" presetID="26" presetClass="entr" presetSubtype="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down)">
                                      <p:cBhvr>
                                        <p:cTn id="38" dur="580">
                                          <p:stCondLst>
                                            <p:cond delay="0"/>
                                          </p:stCondLst>
                                        </p:cTn>
                                        <p:tgtEl>
                                          <p:spTgt spid="11"/>
                                        </p:tgtEl>
                                      </p:cBhvr>
                                    </p:animEffect>
                                    <p:anim calcmode="lin" valueType="num">
                                      <p:cBhvr>
                                        <p:cTn id="39"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44" dur="26">
                                          <p:stCondLst>
                                            <p:cond delay="650"/>
                                          </p:stCondLst>
                                        </p:cTn>
                                        <p:tgtEl>
                                          <p:spTgt spid="11"/>
                                        </p:tgtEl>
                                      </p:cBhvr>
                                      <p:to x="100000" y="60000"/>
                                    </p:animScale>
                                    <p:animScale>
                                      <p:cBhvr>
                                        <p:cTn id="45" dur="166" decel="50000">
                                          <p:stCondLst>
                                            <p:cond delay="676"/>
                                          </p:stCondLst>
                                        </p:cTn>
                                        <p:tgtEl>
                                          <p:spTgt spid="11"/>
                                        </p:tgtEl>
                                      </p:cBhvr>
                                      <p:to x="100000" y="100000"/>
                                    </p:animScale>
                                    <p:animScale>
                                      <p:cBhvr>
                                        <p:cTn id="46" dur="26">
                                          <p:stCondLst>
                                            <p:cond delay="1312"/>
                                          </p:stCondLst>
                                        </p:cTn>
                                        <p:tgtEl>
                                          <p:spTgt spid="11"/>
                                        </p:tgtEl>
                                      </p:cBhvr>
                                      <p:to x="100000" y="80000"/>
                                    </p:animScale>
                                    <p:animScale>
                                      <p:cBhvr>
                                        <p:cTn id="47" dur="166" decel="50000">
                                          <p:stCondLst>
                                            <p:cond delay="1338"/>
                                          </p:stCondLst>
                                        </p:cTn>
                                        <p:tgtEl>
                                          <p:spTgt spid="11"/>
                                        </p:tgtEl>
                                      </p:cBhvr>
                                      <p:to x="100000" y="100000"/>
                                    </p:animScale>
                                    <p:animScale>
                                      <p:cBhvr>
                                        <p:cTn id="48" dur="26">
                                          <p:stCondLst>
                                            <p:cond delay="1642"/>
                                          </p:stCondLst>
                                        </p:cTn>
                                        <p:tgtEl>
                                          <p:spTgt spid="11"/>
                                        </p:tgtEl>
                                      </p:cBhvr>
                                      <p:to x="100000" y="90000"/>
                                    </p:animScale>
                                    <p:animScale>
                                      <p:cBhvr>
                                        <p:cTn id="49" dur="166" decel="50000">
                                          <p:stCondLst>
                                            <p:cond delay="1668"/>
                                          </p:stCondLst>
                                        </p:cTn>
                                        <p:tgtEl>
                                          <p:spTgt spid="11"/>
                                        </p:tgtEl>
                                      </p:cBhvr>
                                      <p:to x="100000" y="100000"/>
                                    </p:animScale>
                                    <p:animScale>
                                      <p:cBhvr>
                                        <p:cTn id="50" dur="26">
                                          <p:stCondLst>
                                            <p:cond delay="1808"/>
                                          </p:stCondLst>
                                        </p:cTn>
                                        <p:tgtEl>
                                          <p:spTgt spid="11"/>
                                        </p:tgtEl>
                                      </p:cBhvr>
                                      <p:to x="100000" y="95000"/>
                                    </p:animScale>
                                    <p:animScale>
                                      <p:cBhvr>
                                        <p:cTn id="51" dur="166" decel="50000">
                                          <p:stCondLst>
                                            <p:cond delay="1834"/>
                                          </p:stCondLst>
                                        </p:cTn>
                                        <p:tgtEl>
                                          <p:spTgt spid="11"/>
                                        </p:tgtEl>
                                      </p:cBhvr>
                                      <p:to x="100000" y="100000"/>
                                    </p:animScale>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500" fill="hold"/>
                                        <p:tgtEl>
                                          <p:spTgt spid="15"/>
                                        </p:tgtEl>
                                        <p:attrNameLst>
                                          <p:attrName>ppt_x</p:attrName>
                                        </p:attrNameLst>
                                      </p:cBhvr>
                                      <p:tavLst>
                                        <p:tav tm="0">
                                          <p:val>
                                            <p:strVal val="#ppt_x"/>
                                          </p:val>
                                        </p:tav>
                                        <p:tav tm="100000">
                                          <p:val>
                                            <p:strVal val="#ppt_x"/>
                                          </p:val>
                                        </p:tav>
                                      </p:tavLst>
                                    </p:anim>
                                    <p:anim calcmode="lin" valueType="num">
                                      <p:cBhvr additive="base">
                                        <p:cTn id="57"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additive="base">
                                        <p:cTn id="62" dur="500" fill="hold"/>
                                        <p:tgtEl>
                                          <p:spTgt spid="9"/>
                                        </p:tgtEl>
                                        <p:attrNameLst>
                                          <p:attrName>ppt_x</p:attrName>
                                        </p:attrNameLst>
                                      </p:cBhvr>
                                      <p:tavLst>
                                        <p:tav tm="0">
                                          <p:val>
                                            <p:strVal val="#ppt_x"/>
                                          </p:val>
                                        </p:tav>
                                        <p:tav tm="100000">
                                          <p:val>
                                            <p:strVal val="#ppt_x"/>
                                          </p:val>
                                        </p:tav>
                                      </p:tavLst>
                                    </p:anim>
                                    <p:anim calcmode="lin" valueType="num">
                                      <p:cBhvr additive="base">
                                        <p:cTn id="6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18" presetClass="entr" presetSubtype="12" fill="hold" nodeType="click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strips(downLeft)">
                                      <p:cBhvr>
                                        <p:cTn id="68" dur="500"/>
                                        <p:tgtEl>
                                          <p:spTgt spid="12"/>
                                        </p:tgtEl>
                                      </p:cBhvr>
                                    </p:animEffect>
                                  </p:childTnLst>
                                </p:cTn>
                              </p:par>
                              <p:par>
                                <p:cTn id="69" presetID="9" presetClass="entr" presetSubtype="0" fill="hold" nodeType="withEffect">
                                  <p:stCondLst>
                                    <p:cond delay="0"/>
                                  </p:stCondLst>
                                  <p:childTnLst>
                                    <p:set>
                                      <p:cBhvr>
                                        <p:cTn id="70" dur="1" fill="hold">
                                          <p:stCondLst>
                                            <p:cond delay="0"/>
                                          </p:stCondLst>
                                        </p:cTn>
                                        <p:tgtEl>
                                          <p:spTgt spid="705541"/>
                                        </p:tgtEl>
                                        <p:attrNameLst>
                                          <p:attrName>style.visibility</p:attrName>
                                        </p:attrNameLst>
                                      </p:cBhvr>
                                      <p:to>
                                        <p:strVal val="visible"/>
                                      </p:to>
                                    </p:set>
                                    <p:animEffect transition="in" filter="dissolve">
                                      <p:cBhvr>
                                        <p:cTn id="71" dur="500"/>
                                        <p:tgtEl>
                                          <p:spTgt spid="705541"/>
                                        </p:tgtEl>
                                      </p:cBhvr>
                                    </p:animEffect>
                                  </p:childTnLst>
                                </p:cTn>
                              </p:par>
                            </p:childTnLst>
                          </p:cTn>
                        </p:par>
                      </p:childTnLst>
                    </p:cTn>
                  </p:par>
                  <p:par>
                    <p:cTn id="72" fill="hold">
                      <p:stCondLst>
                        <p:cond delay="indefinite"/>
                      </p:stCondLst>
                      <p:childTnLst>
                        <p:par>
                          <p:cTn id="73" fill="hold">
                            <p:stCondLst>
                              <p:cond delay="0"/>
                            </p:stCondLst>
                            <p:childTnLst>
                              <p:par>
                                <p:cTn id="74" presetID="26" presetClass="entr" presetSubtype="0" fill="hold" grpId="0" nodeType="click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wipe(down)">
                                      <p:cBhvr>
                                        <p:cTn id="76" dur="580">
                                          <p:stCondLst>
                                            <p:cond delay="0"/>
                                          </p:stCondLst>
                                        </p:cTn>
                                        <p:tgtEl>
                                          <p:spTgt spid="13"/>
                                        </p:tgtEl>
                                      </p:cBhvr>
                                    </p:animEffect>
                                    <p:anim calcmode="lin" valueType="num">
                                      <p:cBhvr>
                                        <p:cTn id="77"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78"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79"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80"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81"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82" dur="26">
                                          <p:stCondLst>
                                            <p:cond delay="650"/>
                                          </p:stCondLst>
                                        </p:cTn>
                                        <p:tgtEl>
                                          <p:spTgt spid="13"/>
                                        </p:tgtEl>
                                      </p:cBhvr>
                                      <p:to x="100000" y="60000"/>
                                    </p:animScale>
                                    <p:animScale>
                                      <p:cBhvr>
                                        <p:cTn id="83" dur="166" decel="50000">
                                          <p:stCondLst>
                                            <p:cond delay="676"/>
                                          </p:stCondLst>
                                        </p:cTn>
                                        <p:tgtEl>
                                          <p:spTgt spid="13"/>
                                        </p:tgtEl>
                                      </p:cBhvr>
                                      <p:to x="100000" y="100000"/>
                                    </p:animScale>
                                    <p:animScale>
                                      <p:cBhvr>
                                        <p:cTn id="84" dur="26">
                                          <p:stCondLst>
                                            <p:cond delay="1312"/>
                                          </p:stCondLst>
                                        </p:cTn>
                                        <p:tgtEl>
                                          <p:spTgt spid="13"/>
                                        </p:tgtEl>
                                      </p:cBhvr>
                                      <p:to x="100000" y="80000"/>
                                    </p:animScale>
                                    <p:animScale>
                                      <p:cBhvr>
                                        <p:cTn id="85" dur="166" decel="50000">
                                          <p:stCondLst>
                                            <p:cond delay="1338"/>
                                          </p:stCondLst>
                                        </p:cTn>
                                        <p:tgtEl>
                                          <p:spTgt spid="13"/>
                                        </p:tgtEl>
                                      </p:cBhvr>
                                      <p:to x="100000" y="100000"/>
                                    </p:animScale>
                                    <p:animScale>
                                      <p:cBhvr>
                                        <p:cTn id="86" dur="26">
                                          <p:stCondLst>
                                            <p:cond delay="1642"/>
                                          </p:stCondLst>
                                        </p:cTn>
                                        <p:tgtEl>
                                          <p:spTgt spid="13"/>
                                        </p:tgtEl>
                                      </p:cBhvr>
                                      <p:to x="100000" y="90000"/>
                                    </p:animScale>
                                    <p:animScale>
                                      <p:cBhvr>
                                        <p:cTn id="87" dur="166" decel="50000">
                                          <p:stCondLst>
                                            <p:cond delay="1668"/>
                                          </p:stCondLst>
                                        </p:cTn>
                                        <p:tgtEl>
                                          <p:spTgt spid="13"/>
                                        </p:tgtEl>
                                      </p:cBhvr>
                                      <p:to x="100000" y="100000"/>
                                    </p:animScale>
                                    <p:animScale>
                                      <p:cBhvr>
                                        <p:cTn id="88" dur="26">
                                          <p:stCondLst>
                                            <p:cond delay="1808"/>
                                          </p:stCondLst>
                                        </p:cTn>
                                        <p:tgtEl>
                                          <p:spTgt spid="13"/>
                                        </p:tgtEl>
                                      </p:cBhvr>
                                      <p:to x="100000" y="95000"/>
                                    </p:animScale>
                                    <p:animScale>
                                      <p:cBhvr>
                                        <p:cTn id="89" dur="166" decel="50000">
                                          <p:stCondLst>
                                            <p:cond delay="1834"/>
                                          </p:stCondLst>
                                        </p:cTn>
                                        <p:tgtEl>
                                          <p:spTgt spid="1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9" grpId="0"/>
      <p:bldP spid="11" grpId="0" animBg="1"/>
      <p:bldP spid="15" grpId="0"/>
      <p:bldP spid="16" grpId="0"/>
      <p:bldP spid="1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9932" y="71415"/>
            <a:ext cx="8713787" cy="561975"/>
          </a:xfrm>
        </p:spPr>
        <p:txBody>
          <a:bodyPr/>
          <a:lstStyle/>
          <a:p>
            <a:pPr algn="ctr"/>
            <a:r>
              <a:rPr lang="en-ZA" dirty="0"/>
              <a:t>And the effective apparent power is…..</a:t>
            </a:r>
          </a:p>
        </p:txBody>
      </p:sp>
      <p:sp>
        <p:nvSpPr>
          <p:cNvPr id="4" name="Rectangle 3"/>
          <p:cNvSpPr/>
          <p:nvPr/>
        </p:nvSpPr>
        <p:spPr>
          <a:xfrm>
            <a:off x="1703388" y="990600"/>
            <a:ext cx="8713787" cy="707886"/>
          </a:xfrm>
          <a:prstGeom prst="rect">
            <a:avLst/>
          </a:prstGeom>
        </p:spPr>
        <p:txBody>
          <a:bodyPr wrap="square">
            <a:spAutoFit/>
          </a:bodyPr>
          <a:lstStyle/>
          <a:p>
            <a:r>
              <a:rPr lang="en-ZA" sz="2000" b="1" dirty="0">
                <a:latin typeface="Calibri"/>
                <a:cs typeface="Calibri"/>
              </a:rPr>
              <a:t>The </a:t>
            </a:r>
            <a:r>
              <a:rPr lang="en-ZA" sz="2000" b="1" i="1" dirty="0">
                <a:latin typeface="Calibri"/>
                <a:cs typeface="Calibri"/>
              </a:rPr>
              <a:t>three-phase </a:t>
            </a:r>
            <a:r>
              <a:rPr lang="en-ZA" sz="2000" b="1" dirty="0">
                <a:latin typeface="Calibri"/>
                <a:cs typeface="Calibri"/>
              </a:rPr>
              <a:t>or </a:t>
            </a:r>
            <a:r>
              <a:rPr lang="en-ZA" sz="2000" b="1" i="1" dirty="0">
                <a:latin typeface="Calibri"/>
                <a:cs typeface="Calibri"/>
              </a:rPr>
              <a:t>system effective apparent power </a:t>
            </a:r>
            <a:r>
              <a:rPr lang="en-ZA" sz="2000" i="1" dirty="0">
                <a:latin typeface="Calibri"/>
                <a:cs typeface="Calibri"/>
              </a:rPr>
              <a:t>S</a:t>
            </a:r>
            <a:r>
              <a:rPr lang="en-ZA" sz="2000" i="1" baseline="-25000" dirty="0">
                <a:latin typeface="Calibri"/>
                <a:cs typeface="Calibri"/>
              </a:rPr>
              <a:t>e</a:t>
            </a:r>
            <a:r>
              <a:rPr lang="en-ZA" sz="2000" dirty="0">
                <a:latin typeface="Calibri"/>
                <a:cs typeface="Calibri"/>
              </a:rPr>
              <a:t> can be written in terms of the contribution of all harmonic components:</a:t>
            </a:r>
            <a:endParaRPr lang="en-US" sz="2000" dirty="0">
              <a:latin typeface="Calibri"/>
              <a:cs typeface="Calibri"/>
            </a:endParaRPr>
          </a:p>
        </p:txBody>
      </p:sp>
      <p:graphicFrame>
        <p:nvGraphicFramePr>
          <p:cNvPr id="706562" name="Object 2"/>
          <p:cNvGraphicFramePr>
            <a:graphicFrameLocks noChangeAspect="1"/>
          </p:cNvGraphicFramePr>
          <p:nvPr/>
        </p:nvGraphicFramePr>
        <p:xfrm>
          <a:off x="2338390" y="1874840"/>
          <a:ext cx="7262811" cy="640243"/>
        </p:xfrm>
        <a:graphic>
          <a:graphicData uri="http://schemas.openxmlformats.org/presentationml/2006/ole">
            <mc:AlternateContent xmlns:mc="http://schemas.openxmlformats.org/markup-compatibility/2006">
              <mc:Choice xmlns:v="urn:schemas-microsoft-com:vml" Requires="v">
                <p:oleObj spid="_x0000_s26664" name="Equation" r:id="rId4" imgW="3543300" imgH="279400" progId="Equation.DSMT4">
                  <p:embed/>
                </p:oleObj>
              </mc:Choice>
              <mc:Fallback>
                <p:oleObj name="Equation" r:id="rId4" imgW="3543300" imgH="279400" progId="Equation.DSMT4">
                  <p:embed/>
                  <p:pic>
                    <p:nvPicPr>
                      <p:cNvPr id="706562"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8390" y="1874840"/>
                        <a:ext cx="7262811" cy="64024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706563" name="Object 3"/>
          <p:cNvGraphicFramePr>
            <a:graphicFrameLocks noChangeAspect="1"/>
          </p:cNvGraphicFramePr>
          <p:nvPr/>
        </p:nvGraphicFramePr>
        <p:xfrm>
          <a:off x="4267200" y="3505201"/>
          <a:ext cx="1905000" cy="589643"/>
        </p:xfrm>
        <a:graphic>
          <a:graphicData uri="http://schemas.openxmlformats.org/presentationml/2006/ole">
            <mc:AlternateContent xmlns:mc="http://schemas.openxmlformats.org/markup-compatibility/2006">
              <mc:Choice xmlns:v="urn:schemas-microsoft-com:vml" Requires="v">
                <p:oleObj spid="_x0000_s26665" name="Equation" r:id="rId6" imgW="914400" imgH="253800" progId="Equation.DSMT4">
                  <p:embed/>
                </p:oleObj>
              </mc:Choice>
              <mc:Fallback>
                <p:oleObj name="Equation" r:id="rId6" imgW="914400" imgH="253800" progId="Equation.DSMT4">
                  <p:embed/>
                  <p:pic>
                    <p:nvPicPr>
                      <p:cNvPr id="706563"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67200" y="3505201"/>
                        <a:ext cx="1905000" cy="58964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7" name="Rectangle 6"/>
          <p:cNvSpPr/>
          <p:nvPr/>
        </p:nvSpPr>
        <p:spPr>
          <a:xfrm>
            <a:off x="1752601" y="2667000"/>
            <a:ext cx="8713787" cy="707886"/>
          </a:xfrm>
          <a:prstGeom prst="rect">
            <a:avLst/>
          </a:prstGeom>
        </p:spPr>
        <p:txBody>
          <a:bodyPr wrap="square">
            <a:spAutoFit/>
          </a:bodyPr>
          <a:lstStyle/>
          <a:p>
            <a:r>
              <a:rPr lang="en-ZA" sz="2000" dirty="0">
                <a:latin typeface="Calibri"/>
                <a:cs typeface="Calibri"/>
              </a:rPr>
              <a:t>The components in the </a:t>
            </a:r>
            <a:r>
              <a:rPr lang="en-ZA" sz="2000" b="1" i="1" dirty="0">
                <a:latin typeface="Calibri"/>
                <a:cs typeface="Calibri"/>
              </a:rPr>
              <a:t>system effective apparent power </a:t>
            </a:r>
            <a:r>
              <a:rPr lang="en-ZA" sz="2000" i="1" dirty="0">
                <a:latin typeface="Calibri"/>
                <a:cs typeface="Calibri"/>
              </a:rPr>
              <a:t>S</a:t>
            </a:r>
            <a:r>
              <a:rPr lang="en-ZA" sz="2000" i="1" baseline="-25000" dirty="0">
                <a:latin typeface="Calibri"/>
                <a:cs typeface="Calibri"/>
              </a:rPr>
              <a:t>e</a:t>
            </a:r>
            <a:r>
              <a:rPr lang="en-ZA" sz="2000" dirty="0">
                <a:latin typeface="Calibri"/>
                <a:cs typeface="Calibri"/>
              </a:rPr>
              <a:t> can be grouped in the </a:t>
            </a:r>
            <a:r>
              <a:rPr lang="en-ZA" sz="2000" b="1" dirty="0">
                <a:latin typeface="Calibri"/>
                <a:cs typeface="Calibri"/>
              </a:rPr>
              <a:t>fundamental and nonfundamental </a:t>
            </a:r>
            <a:r>
              <a:rPr lang="en-ZA" sz="2000" dirty="0">
                <a:latin typeface="Calibri"/>
                <a:cs typeface="Calibri"/>
              </a:rPr>
              <a:t>frequency voltage and current components:</a:t>
            </a:r>
            <a:endParaRPr lang="en-US" sz="2000" dirty="0">
              <a:latin typeface="Calibri"/>
              <a:cs typeface="Calibri"/>
            </a:endParaRPr>
          </a:p>
        </p:txBody>
      </p:sp>
      <p:sp>
        <p:nvSpPr>
          <p:cNvPr id="8" name="Rectangle 7"/>
          <p:cNvSpPr/>
          <p:nvPr/>
        </p:nvSpPr>
        <p:spPr>
          <a:xfrm>
            <a:off x="1752600" y="4191000"/>
            <a:ext cx="8713787" cy="707886"/>
          </a:xfrm>
          <a:prstGeom prst="rect">
            <a:avLst/>
          </a:prstGeom>
        </p:spPr>
        <p:txBody>
          <a:bodyPr wrap="square">
            <a:spAutoFit/>
          </a:bodyPr>
          <a:lstStyle/>
          <a:p>
            <a:r>
              <a:rPr lang="en-ZA" sz="2000" dirty="0">
                <a:latin typeface="Calibri"/>
                <a:cs typeface="Calibri"/>
              </a:rPr>
              <a:t>The </a:t>
            </a:r>
            <a:r>
              <a:rPr lang="en-ZA" sz="2000" b="1" i="1" dirty="0">
                <a:latin typeface="Calibri"/>
                <a:cs typeface="Calibri"/>
              </a:rPr>
              <a:t>non-fundamental frequency apparent power </a:t>
            </a:r>
            <a:r>
              <a:rPr lang="en-ZA" sz="2000" i="1" dirty="0">
                <a:latin typeface="Calibri"/>
                <a:cs typeface="Calibri"/>
              </a:rPr>
              <a:t>S</a:t>
            </a:r>
            <a:r>
              <a:rPr lang="en-ZA" sz="2000" baseline="-25000" dirty="0">
                <a:latin typeface="Calibri"/>
                <a:cs typeface="Calibri"/>
              </a:rPr>
              <a:t>eN </a:t>
            </a:r>
            <a:r>
              <a:rPr lang="en-ZA" sz="2000" dirty="0">
                <a:latin typeface="Calibri"/>
                <a:cs typeface="Calibri"/>
              </a:rPr>
              <a:t>consist of 3 “distortion” components</a:t>
            </a:r>
            <a:r>
              <a:rPr lang="en-US" sz="2000" dirty="0">
                <a:latin typeface="Calibri"/>
                <a:cs typeface="Calibri"/>
              </a:rPr>
              <a:t>:</a:t>
            </a:r>
            <a:endParaRPr lang="en-ZA" sz="2000" dirty="0">
              <a:latin typeface="Calibri"/>
              <a:cs typeface="Calibri"/>
            </a:endParaRPr>
          </a:p>
        </p:txBody>
      </p:sp>
      <p:graphicFrame>
        <p:nvGraphicFramePr>
          <p:cNvPr id="706564" name="Object 4"/>
          <p:cNvGraphicFramePr>
            <a:graphicFrameLocks noChangeAspect="1"/>
          </p:cNvGraphicFramePr>
          <p:nvPr/>
        </p:nvGraphicFramePr>
        <p:xfrm>
          <a:off x="3733801" y="5067301"/>
          <a:ext cx="3962400" cy="1116949"/>
        </p:xfrm>
        <a:graphic>
          <a:graphicData uri="http://schemas.openxmlformats.org/presentationml/2006/ole">
            <mc:AlternateContent xmlns:mc="http://schemas.openxmlformats.org/markup-compatibility/2006">
              <mc:Choice xmlns:v="urn:schemas-microsoft-com:vml" Requires="v">
                <p:oleObj spid="_x0000_s26666" name="Equation" r:id="rId8" imgW="2336800" imgH="596900" progId="Equation.DSMT4">
                  <p:embed/>
                </p:oleObj>
              </mc:Choice>
              <mc:Fallback>
                <p:oleObj name="Equation" r:id="rId8" imgW="2336800" imgH="596900" progId="Equation.DSMT4">
                  <p:embed/>
                  <p:pic>
                    <p:nvPicPr>
                      <p:cNvPr id="706564"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33801" y="5067301"/>
                        <a:ext cx="3962400" cy="111694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706562"/>
                                        </p:tgtEl>
                                        <p:attrNameLst>
                                          <p:attrName>style.visibility</p:attrName>
                                        </p:attrNameLst>
                                      </p:cBhvr>
                                      <p:to>
                                        <p:strVal val="visible"/>
                                      </p:to>
                                    </p:set>
                                    <p:animEffect transition="in" filter="strips(downLeft)">
                                      <p:cBhvr>
                                        <p:cTn id="13" dur="500"/>
                                        <p:tgtEl>
                                          <p:spTgt spid="70656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8" presetClass="entr" presetSubtype="12" fill="hold" nodeType="clickEffect">
                                  <p:stCondLst>
                                    <p:cond delay="0"/>
                                  </p:stCondLst>
                                  <p:childTnLst>
                                    <p:set>
                                      <p:cBhvr>
                                        <p:cTn id="23" dur="1" fill="hold">
                                          <p:stCondLst>
                                            <p:cond delay="0"/>
                                          </p:stCondLst>
                                        </p:cTn>
                                        <p:tgtEl>
                                          <p:spTgt spid="706563"/>
                                        </p:tgtEl>
                                        <p:attrNameLst>
                                          <p:attrName>style.visibility</p:attrName>
                                        </p:attrNameLst>
                                      </p:cBhvr>
                                      <p:to>
                                        <p:strVal val="visible"/>
                                      </p:to>
                                    </p:set>
                                    <p:animEffect transition="in" filter="strips(downLeft)">
                                      <p:cBhvr>
                                        <p:cTn id="24" dur="500"/>
                                        <p:tgtEl>
                                          <p:spTgt spid="706563"/>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8" presetClass="entr" presetSubtype="12" fill="hold" nodeType="clickEffect">
                                  <p:stCondLst>
                                    <p:cond delay="0"/>
                                  </p:stCondLst>
                                  <p:childTnLst>
                                    <p:set>
                                      <p:cBhvr>
                                        <p:cTn id="34" dur="1" fill="hold">
                                          <p:stCondLst>
                                            <p:cond delay="0"/>
                                          </p:stCondLst>
                                        </p:cTn>
                                        <p:tgtEl>
                                          <p:spTgt spid="706564"/>
                                        </p:tgtEl>
                                        <p:attrNameLst>
                                          <p:attrName>style.visibility</p:attrName>
                                        </p:attrNameLst>
                                      </p:cBhvr>
                                      <p:to>
                                        <p:strVal val="visible"/>
                                      </p:to>
                                    </p:set>
                                    <p:animEffect transition="in" filter="strips(downLeft)">
                                      <p:cBhvr>
                                        <p:cTn id="35" dur="500"/>
                                        <p:tgtEl>
                                          <p:spTgt spid="7065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1370" y="-24"/>
            <a:ext cx="8713787" cy="561975"/>
          </a:xfrm>
        </p:spPr>
        <p:txBody>
          <a:bodyPr/>
          <a:lstStyle/>
          <a:p>
            <a:pPr algn="ctr"/>
            <a:r>
              <a:rPr lang="en-ZA" dirty="0"/>
              <a:t>And the “distortion” powers are…..</a:t>
            </a:r>
          </a:p>
        </p:txBody>
      </p:sp>
      <p:sp>
        <p:nvSpPr>
          <p:cNvPr id="4" name="Rectangle 3"/>
          <p:cNvSpPr/>
          <p:nvPr/>
        </p:nvSpPr>
        <p:spPr>
          <a:xfrm>
            <a:off x="1811370" y="2177000"/>
            <a:ext cx="8713787" cy="1323439"/>
          </a:xfrm>
          <a:prstGeom prst="rect">
            <a:avLst/>
          </a:prstGeom>
        </p:spPr>
        <p:txBody>
          <a:bodyPr wrap="square">
            <a:spAutoFit/>
          </a:bodyPr>
          <a:lstStyle/>
          <a:p>
            <a:pPr lvl="3">
              <a:spcBef>
                <a:spcPts val="1200"/>
              </a:spcBef>
            </a:pPr>
            <a:r>
              <a:rPr lang="en-ZA" sz="2000" i="1" dirty="0">
                <a:latin typeface="Calibri"/>
                <a:cs typeface="Calibri"/>
              </a:rPr>
              <a:t>V</a:t>
            </a:r>
            <a:r>
              <a:rPr lang="en-ZA" sz="2000" i="1" baseline="-25000" dirty="0">
                <a:latin typeface="Calibri"/>
                <a:cs typeface="Calibri"/>
              </a:rPr>
              <a:t>e,1</a:t>
            </a:r>
            <a:r>
              <a:rPr lang="en-ZA" sz="2000" i="1" dirty="0">
                <a:latin typeface="Calibri"/>
                <a:cs typeface="Calibri"/>
              </a:rPr>
              <a:t>I</a:t>
            </a:r>
            <a:r>
              <a:rPr lang="en-ZA" sz="2000" i="1" baseline="-25000" dirty="0">
                <a:latin typeface="Calibri"/>
                <a:cs typeface="Calibri"/>
              </a:rPr>
              <a:t>eH</a:t>
            </a:r>
            <a:r>
              <a:rPr lang="en-ZA" sz="2000" dirty="0">
                <a:latin typeface="Calibri"/>
                <a:cs typeface="Calibri"/>
              </a:rPr>
              <a:t>: 	The </a:t>
            </a:r>
            <a:r>
              <a:rPr lang="en-ZA" sz="2000" b="1" i="1" dirty="0">
                <a:latin typeface="Calibri"/>
                <a:cs typeface="Calibri"/>
              </a:rPr>
              <a:t>current distortion power</a:t>
            </a:r>
            <a:r>
              <a:rPr lang="en-ZA" sz="2000" dirty="0">
                <a:latin typeface="Calibri"/>
                <a:cs typeface="Calibri"/>
              </a:rPr>
              <a:t>, </a:t>
            </a:r>
            <a:r>
              <a:rPr lang="en-ZA" sz="2000" i="1" dirty="0">
                <a:latin typeface="Calibri"/>
                <a:cs typeface="Calibri"/>
              </a:rPr>
              <a:t>D</a:t>
            </a:r>
            <a:r>
              <a:rPr lang="en-ZA" sz="2000" i="1" baseline="-25000" dirty="0">
                <a:latin typeface="Calibri"/>
                <a:cs typeface="Calibri"/>
              </a:rPr>
              <a:t>eI</a:t>
            </a:r>
            <a:endParaRPr lang="en-US" sz="2000" dirty="0">
              <a:latin typeface="Calibri"/>
              <a:cs typeface="Calibri"/>
            </a:endParaRPr>
          </a:p>
          <a:p>
            <a:pPr lvl="3">
              <a:spcBef>
                <a:spcPts val="1200"/>
              </a:spcBef>
            </a:pPr>
            <a:r>
              <a:rPr lang="en-ZA" sz="2000" i="1" dirty="0">
                <a:latin typeface="Calibri"/>
                <a:cs typeface="Calibri"/>
              </a:rPr>
              <a:t>V</a:t>
            </a:r>
            <a:r>
              <a:rPr lang="en-ZA" sz="2000" i="1" baseline="-25000" dirty="0">
                <a:latin typeface="Calibri"/>
                <a:cs typeface="Calibri"/>
              </a:rPr>
              <a:t>eH</a:t>
            </a:r>
            <a:r>
              <a:rPr lang="en-ZA" sz="2000" i="1" dirty="0">
                <a:latin typeface="Calibri"/>
                <a:cs typeface="Calibri"/>
              </a:rPr>
              <a:t>I</a:t>
            </a:r>
            <a:r>
              <a:rPr lang="en-ZA" sz="2000" i="1" baseline="-25000" dirty="0">
                <a:latin typeface="Calibri"/>
                <a:cs typeface="Calibri"/>
              </a:rPr>
              <a:t>e,1</a:t>
            </a:r>
            <a:r>
              <a:rPr lang="en-ZA" sz="2000" dirty="0">
                <a:latin typeface="Calibri"/>
                <a:cs typeface="Calibri"/>
              </a:rPr>
              <a:t>:	The </a:t>
            </a:r>
            <a:r>
              <a:rPr lang="en-ZA" sz="2000" b="1" i="1" dirty="0">
                <a:latin typeface="Calibri"/>
                <a:cs typeface="Calibri"/>
              </a:rPr>
              <a:t>voltage distortion power</a:t>
            </a:r>
            <a:r>
              <a:rPr lang="en-ZA" sz="2000" dirty="0">
                <a:latin typeface="Calibri"/>
                <a:cs typeface="Calibri"/>
              </a:rPr>
              <a:t>, </a:t>
            </a:r>
            <a:r>
              <a:rPr lang="en-ZA" sz="2000" i="1" dirty="0">
                <a:latin typeface="Calibri"/>
                <a:cs typeface="Calibri"/>
              </a:rPr>
              <a:t>D</a:t>
            </a:r>
            <a:r>
              <a:rPr lang="en-ZA" sz="2000" i="1" baseline="-25000" dirty="0">
                <a:latin typeface="Calibri"/>
                <a:cs typeface="Calibri"/>
              </a:rPr>
              <a:t>eV</a:t>
            </a:r>
            <a:endParaRPr lang="en-US" sz="2000" dirty="0">
              <a:latin typeface="Calibri"/>
              <a:cs typeface="Calibri"/>
            </a:endParaRPr>
          </a:p>
          <a:p>
            <a:pPr lvl="3">
              <a:spcBef>
                <a:spcPts val="1200"/>
              </a:spcBef>
            </a:pPr>
            <a:r>
              <a:rPr lang="en-ZA" sz="2000" i="1" dirty="0">
                <a:latin typeface="Calibri"/>
                <a:cs typeface="Calibri"/>
              </a:rPr>
              <a:t>V</a:t>
            </a:r>
            <a:r>
              <a:rPr lang="en-ZA" sz="2000" i="1" baseline="-25000" dirty="0">
                <a:latin typeface="Calibri"/>
                <a:cs typeface="Calibri"/>
              </a:rPr>
              <a:t>eH</a:t>
            </a:r>
            <a:r>
              <a:rPr lang="en-ZA" sz="2000" i="1" dirty="0">
                <a:latin typeface="Calibri"/>
                <a:cs typeface="Calibri"/>
              </a:rPr>
              <a:t>I</a:t>
            </a:r>
            <a:r>
              <a:rPr lang="en-ZA" sz="2000" i="1" baseline="-25000" dirty="0">
                <a:latin typeface="Calibri"/>
                <a:cs typeface="Calibri"/>
              </a:rPr>
              <a:t>eH</a:t>
            </a:r>
            <a:r>
              <a:rPr lang="en-ZA" sz="2000" dirty="0">
                <a:latin typeface="Calibri"/>
                <a:cs typeface="Calibri"/>
              </a:rPr>
              <a:t>:	The </a:t>
            </a:r>
            <a:r>
              <a:rPr lang="en-ZA" sz="2000" b="1" i="1" dirty="0">
                <a:latin typeface="Calibri"/>
                <a:cs typeface="Calibri"/>
              </a:rPr>
              <a:t>harmonic distortion power</a:t>
            </a:r>
            <a:r>
              <a:rPr lang="en-ZA" sz="2000" dirty="0">
                <a:latin typeface="Calibri"/>
                <a:cs typeface="Calibri"/>
              </a:rPr>
              <a:t>, </a:t>
            </a:r>
            <a:r>
              <a:rPr lang="en-ZA" sz="2000" i="1" dirty="0">
                <a:latin typeface="Calibri"/>
                <a:cs typeface="Calibri"/>
              </a:rPr>
              <a:t>D</a:t>
            </a:r>
            <a:r>
              <a:rPr lang="en-ZA" sz="2000" i="1" baseline="-25000" dirty="0">
                <a:latin typeface="Calibri"/>
                <a:cs typeface="Calibri"/>
              </a:rPr>
              <a:t>eH</a:t>
            </a:r>
            <a:endParaRPr lang="en-US" sz="2000" dirty="0">
              <a:latin typeface="Calibri"/>
              <a:cs typeface="Calibri"/>
            </a:endParaRPr>
          </a:p>
        </p:txBody>
      </p:sp>
      <p:sp>
        <p:nvSpPr>
          <p:cNvPr id="9" name="TextBox 8"/>
          <p:cNvSpPr txBox="1"/>
          <p:nvPr/>
        </p:nvSpPr>
        <p:spPr>
          <a:xfrm>
            <a:off x="3377716" y="3963518"/>
            <a:ext cx="5718681" cy="400110"/>
          </a:xfrm>
          <a:prstGeom prst="rect">
            <a:avLst/>
          </a:prstGeom>
          <a:noFill/>
        </p:spPr>
        <p:txBody>
          <a:bodyPr wrap="none" rtlCol="0">
            <a:spAutoFit/>
          </a:bodyPr>
          <a:lstStyle/>
          <a:p>
            <a:r>
              <a:rPr lang="en-ZA" sz="2000" dirty="0">
                <a:latin typeface="Calibri"/>
                <a:cs typeface="Calibri"/>
              </a:rPr>
              <a:t>An </a:t>
            </a:r>
            <a:r>
              <a:rPr lang="en-ZA" sz="2000" b="1" i="1" dirty="0">
                <a:latin typeface="Calibri"/>
                <a:cs typeface="Calibri"/>
              </a:rPr>
              <a:t>effective harmonic apparent power </a:t>
            </a:r>
            <a:r>
              <a:rPr lang="en-ZA" sz="2000" i="1" dirty="0" err="1">
                <a:latin typeface="Calibri"/>
                <a:cs typeface="Calibri"/>
              </a:rPr>
              <a:t>S</a:t>
            </a:r>
            <a:r>
              <a:rPr lang="en-ZA" sz="2000" baseline="-25000" dirty="0" err="1">
                <a:latin typeface="Calibri"/>
                <a:cs typeface="Calibri"/>
              </a:rPr>
              <a:t>eH</a:t>
            </a:r>
            <a:r>
              <a:rPr lang="en-ZA" sz="2000" baseline="-25000" dirty="0">
                <a:latin typeface="Calibri"/>
                <a:cs typeface="Calibri"/>
              </a:rPr>
              <a:t> </a:t>
            </a:r>
            <a:r>
              <a:rPr lang="en-ZA" sz="2000" dirty="0">
                <a:latin typeface="Calibri"/>
                <a:cs typeface="Calibri"/>
              </a:rPr>
              <a:t>is defined:</a:t>
            </a:r>
          </a:p>
        </p:txBody>
      </p:sp>
      <p:graphicFrame>
        <p:nvGraphicFramePr>
          <p:cNvPr id="707589" name="Object 5"/>
          <p:cNvGraphicFramePr>
            <a:graphicFrameLocks noChangeAspect="1"/>
          </p:cNvGraphicFramePr>
          <p:nvPr/>
        </p:nvGraphicFramePr>
        <p:xfrm>
          <a:off x="3892550" y="4714885"/>
          <a:ext cx="2274888" cy="588963"/>
        </p:xfrm>
        <a:graphic>
          <a:graphicData uri="http://schemas.openxmlformats.org/presentationml/2006/ole">
            <mc:AlternateContent xmlns:mc="http://schemas.openxmlformats.org/markup-compatibility/2006">
              <mc:Choice xmlns:v="urn:schemas-microsoft-com:vml" Requires="v">
                <p:oleObj spid="_x0000_s27675" name="Equation" r:id="rId4" imgW="1091880" imgH="253800" progId="Equation.DSMT4">
                  <p:embed/>
                </p:oleObj>
              </mc:Choice>
              <mc:Fallback>
                <p:oleObj name="Equation" r:id="rId4" imgW="1091880" imgH="253800" progId="Equation.DSMT4">
                  <p:embed/>
                  <p:pic>
                    <p:nvPicPr>
                      <p:cNvPr id="707589"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92550" y="4714885"/>
                        <a:ext cx="2274888" cy="5889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707595" name="Object 11"/>
          <p:cNvGraphicFramePr>
            <a:graphicFrameLocks noChangeAspect="1"/>
          </p:cNvGraphicFramePr>
          <p:nvPr/>
        </p:nvGraphicFramePr>
        <p:xfrm>
          <a:off x="3752864" y="819140"/>
          <a:ext cx="4343400" cy="1109663"/>
        </p:xfrm>
        <a:graphic>
          <a:graphicData uri="http://schemas.openxmlformats.org/presentationml/2006/ole">
            <mc:AlternateContent xmlns:mc="http://schemas.openxmlformats.org/markup-compatibility/2006">
              <mc:Choice xmlns:v="urn:schemas-microsoft-com:vml" Requires="v">
                <p:oleObj spid="_x0000_s27676" name="Equation" r:id="rId6" imgW="2412720" imgH="558720" progId="Equation.DSMT4">
                  <p:embed/>
                </p:oleObj>
              </mc:Choice>
              <mc:Fallback>
                <p:oleObj name="Equation" r:id="rId6" imgW="2412720" imgH="558720" progId="Equation.DSMT4">
                  <p:embed/>
                  <p:pic>
                    <p:nvPicPr>
                      <p:cNvPr id="707595"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52864" y="819140"/>
                        <a:ext cx="4343400" cy="11096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707595"/>
                                        </p:tgtEl>
                                        <p:attrNameLst>
                                          <p:attrName>style.visibility</p:attrName>
                                        </p:attrNameLst>
                                      </p:cBhvr>
                                      <p:to>
                                        <p:strVal val="visible"/>
                                      </p:to>
                                    </p:set>
                                    <p:animEffect transition="in" filter="strips(downLeft)">
                                      <p:cBhvr>
                                        <p:cTn id="7" dur="500"/>
                                        <p:tgtEl>
                                          <p:spTgt spid="707595"/>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strips(downLeft)">
                                      <p:cBhvr>
                                        <p:cTn id="11" dur="500"/>
                                        <p:tgtEl>
                                          <p:spTgt spid="4">
                                            <p:txEl>
                                              <p:pRg st="0" end="0"/>
                                            </p:txEl>
                                          </p:spTgt>
                                        </p:tgtEl>
                                      </p:cBhvr>
                                    </p:animEffect>
                                  </p:childTnLst>
                                </p:cTn>
                              </p:par>
                            </p:childTnLst>
                          </p:cTn>
                        </p:par>
                        <p:par>
                          <p:cTn id="12" fill="hold">
                            <p:stCondLst>
                              <p:cond delay="1000"/>
                            </p:stCondLst>
                            <p:childTnLst>
                              <p:par>
                                <p:cTn id="13" presetID="18" presetClass="entr" presetSubtype="12" fill="hold" nodeType="after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strips(downLeft)">
                                      <p:cBhvr>
                                        <p:cTn id="15" dur="500"/>
                                        <p:tgtEl>
                                          <p:spTgt spid="4">
                                            <p:txEl>
                                              <p:pRg st="1" end="1"/>
                                            </p:txEl>
                                          </p:spTgt>
                                        </p:tgtEl>
                                      </p:cBhvr>
                                    </p:animEffect>
                                  </p:childTnLst>
                                </p:cTn>
                              </p:par>
                            </p:childTnLst>
                          </p:cTn>
                        </p:par>
                        <p:par>
                          <p:cTn id="16" fill="hold">
                            <p:stCondLst>
                              <p:cond delay="1500"/>
                            </p:stCondLst>
                            <p:childTnLst>
                              <p:par>
                                <p:cTn id="17" presetID="18" presetClass="entr" presetSubtype="12" fill="hold" nodeType="after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strips(downLeft)">
                                      <p:cBhvr>
                                        <p:cTn id="19" dur="500"/>
                                        <p:tgtEl>
                                          <p:spTgt spid="4">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707589"/>
                                        </p:tgtEl>
                                        <p:attrNameLst>
                                          <p:attrName>style.visibility</p:attrName>
                                        </p:attrNameLst>
                                      </p:cBhvr>
                                      <p:to>
                                        <p:strVal val="visible"/>
                                      </p:to>
                                    </p:set>
                                    <p:animEffect transition="in" filter="strips(downLeft)">
                                      <p:cBhvr>
                                        <p:cTn id="30" dur="500"/>
                                        <p:tgtEl>
                                          <p:spTgt spid="7075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1370" y="-24"/>
            <a:ext cx="8713787" cy="561975"/>
          </a:xfrm>
        </p:spPr>
        <p:txBody>
          <a:bodyPr/>
          <a:lstStyle/>
          <a:p>
            <a:pPr algn="ctr"/>
            <a:r>
              <a:rPr lang="en-ZA" dirty="0"/>
              <a:t>The Total Three-Phase Active Power</a:t>
            </a:r>
          </a:p>
        </p:txBody>
      </p:sp>
      <p:sp>
        <p:nvSpPr>
          <p:cNvPr id="12" name="TextBox 11"/>
          <p:cNvSpPr txBox="1"/>
          <p:nvPr/>
        </p:nvSpPr>
        <p:spPr>
          <a:xfrm>
            <a:off x="2576538" y="1000108"/>
            <a:ext cx="7162800" cy="707886"/>
          </a:xfrm>
          <a:prstGeom prst="rect">
            <a:avLst/>
          </a:prstGeom>
          <a:noFill/>
        </p:spPr>
        <p:txBody>
          <a:bodyPr wrap="square" rtlCol="0">
            <a:spAutoFit/>
          </a:bodyPr>
          <a:lstStyle/>
          <a:p>
            <a:pPr>
              <a:spcBef>
                <a:spcPts val="1200"/>
              </a:spcBef>
            </a:pPr>
            <a:r>
              <a:rPr lang="en-ZA" sz="2000" dirty="0">
                <a:latin typeface="Calibri"/>
                <a:cs typeface="Calibri"/>
              </a:rPr>
              <a:t>The </a:t>
            </a:r>
            <a:r>
              <a:rPr lang="en-ZA" sz="2000" b="1" i="1" dirty="0">
                <a:latin typeface="Calibri"/>
                <a:cs typeface="Calibri"/>
              </a:rPr>
              <a:t>Joint</a:t>
            </a:r>
            <a:r>
              <a:rPr lang="en-ZA" sz="2000" b="1" dirty="0">
                <a:latin typeface="Calibri"/>
                <a:cs typeface="Calibri"/>
              </a:rPr>
              <a:t> (</a:t>
            </a:r>
            <a:r>
              <a:rPr lang="en-ZA" sz="2000" b="1" i="1" dirty="0">
                <a:latin typeface="Calibri"/>
                <a:cs typeface="Calibri"/>
              </a:rPr>
              <a:t>Total</a:t>
            </a:r>
            <a:r>
              <a:rPr lang="en-ZA" sz="2000" b="1" dirty="0">
                <a:latin typeface="Calibri"/>
                <a:cs typeface="Calibri"/>
              </a:rPr>
              <a:t>)</a:t>
            </a:r>
            <a:r>
              <a:rPr lang="en-ZA" sz="2000" b="1" i="1" dirty="0">
                <a:latin typeface="Calibri"/>
                <a:cs typeface="Calibri"/>
              </a:rPr>
              <a:t> Harmonic Active Power</a:t>
            </a:r>
            <a:r>
              <a:rPr lang="en-ZA" sz="2000" dirty="0">
                <a:latin typeface="Calibri"/>
                <a:cs typeface="Calibri"/>
              </a:rPr>
              <a:t> of three-phase power system: </a:t>
            </a:r>
          </a:p>
        </p:txBody>
      </p:sp>
      <p:graphicFrame>
        <p:nvGraphicFramePr>
          <p:cNvPr id="707593" name="Object 9"/>
          <p:cNvGraphicFramePr>
            <a:graphicFrameLocks noChangeAspect="1"/>
          </p:cNvGraphicFramePr>
          <p:nvPr/>
        </p:nvGraphicFramePr>
        <p:xfrm>
          <a:off x="4067176" y="1785926"/>
          <a:ext cx="3952875" cy="1524000"/>
        </p:xfrm>
        <a:graphic>
          <a:graphicData uri="http://schemas.openxmlformats.org/presentationml/2006/ole">
            <mc:AlternateContent xmlns:mc="http://schemas.openxmlformats.org/markup-compatibility/2006">
              <mc:Choice xmlns:v="urn:schemas-microsoft-com:vml" Requires="v">
                <p:oleObj spid="_x0000_s28699" name="Equation" r:id="rId4" imgW="2234880" imgH="787320" progId="Equation.DSMT4">
                  <p:embed/>
                </p:oleObj>
              </mc:Choice>
              <mc:Fallback>
                <p:oleObj name="Equation" r:id="rId4" imgW="2234880" imgH="787320" progId="Equation.DSMT4">
                  <p:embed/>
                  <p:pic>
                    <p:nvPicPr>
                      <p:cNvPr id="707593"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7176" y="1785926"/>
                        <a:ext cx="3952875" cy="1524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0" name="TextBox 9"/>
          <p:cNvSpPr txBox="1"/>
          <p:nvPr/>
        </p:nvSpPr>
        <p:spPr>
          <a:xfrm>
            <a:off x="2576538" y="3528956"/>
            <a:ext cx="7162800" cy="400110"/>
          </a:xfrm>
          <a:prstGeom prst="rect">
            <a:avLst/>
          </a:prstGeom>
          <a:noFill/>
        </p:spPr>
        <p:txBody>
          <a:bodyPr wrap="square" rtlCol="0">
            <a:spAutoFit/>
          </a:bodyPr>
          <a:lstStyle/>
          <a:p>
            <a:pPr>
              <a:spcBef>
                <a:spcPts val="1200"/>
              </a:spcBef>
            </a:pPr>
            <a:r>
              <a:rPr lang="en-ZA" sz="2000" dirty="0">
                <a:latin typeface="Calibri"/>
                <a:cs typeface="Calibri"/>
              </a:rPr>
              <a:t>The </a:t>
            </a:r>
            <a:r>
              <a:rPr lang="en-ZA" sz="2000" b="1" i="1" dirty="0">
                <a:latin typeface="Calibri"/>
                <a:cs typeface="Calibri"/>
              </a:rPr>
              <a:t>Joint Active Power</a:t>
            </a:r>
            <a:r>
              <a:rPr lang="en-ZA" sz="2000" dirty="0">
                <a:latin typeface="Calibri"/>
                <a:cs typeface="Calibri"/>
              </a:rPr>
              <a:t> of three-phase power system: </a:t>
            </a:r>
          </a:p>
        </p:txBody>
      </p:sp>
      <p:graphicFrame>
        <p:nvGraphicFramePr>
          <p:cNvPr id="11" name="Object 9"/>
          <p:cNvGraphicFramePr>
            <a:graphicFrameLocks noChangeAspect="1"/>
          </p:cNvGraphicFramePr>
          <p:nvPr/>
        </p:nvGraphicFramePr>
        <p:xfrm>
          <a:off x="4024298" y="4214819"/>
          <a:ext cx="3378200" cy="2138363"/>
        </p:xfrm>
        <a:graphic>
          <a:graphicData uri="http://schemas.openxmlformats.org/presentationml/2006/ole">
            <mc:AlternateContent xmlns:mc="http://schemas.openxmlformats.org/markup-compatibility/2006">
              <mc:Choice xmlns:v="urn:schemas-microsoft-com:vml" Requires="v">
                <p:oleObj spid="_x0000_s28700" name="Equation" r:id="rId6" imgW="1917360" imgH="1104840" progId="Equation.DSMT4">
                  <p:embed/>
                </p:oleObj>
              </mc:Choice>
              <mc:Fallback>
                <p:oleObj name="Equation" r:id="rId6" imgW="1917360" imgH="1104840" progId="Equation.DSMT4">
                  <p:embed/>
                  <p:pic>
                    <p:nvPicPr>
                      <p:cNvPr id="11"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24298" y="4214819"/>
                        <a:ext cx="3378200" cy="21383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707593"/>
                                        </p:tgtEl>
                                        <p:attrNameLst>
                                          <p:attrName>style.visibility</p:attrName>
                                        </p:attrNameLst>
                                      </p:cBhvr>
                                      <p:to>
                                        <p:strVal val="visible"/>
                                      </p:to>
                                    </p:set>
                                    <p:animEffect transition="in" filter="strips(downLeft)">
                                      <p:cBhvr>
                                        <p:cTn id="13" dur="500"/>
                                        <p:tgtEl>
                                          <p:spTgt spid="707593"/>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8" presetClass="entr" presetSubtype="12"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strips(downLeft)">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And how much is that “distortion”?</a:t>
            </a:r>
          </a:p>
        </p:txBody>
      </p:sp>
      <p:sp>
        <p:nvSpPr>
          <p:cNvPr id="9" name="TextBox 8"/>
          <p:cNvSpPr txBox="1"/>
          <p:nvPr/>
        </p:nvSpPr>
        <p:spPr>
          <a:xfrm>
            <a:off x="1820001" y="990600"/>
            <a:ext cx="8732679" cy="400110"/>
          </a:xfrm>
          <a:prstGeom prst="rect">
            <a:avLst/>
          </a:prstGeom>
          <a:noFill/>
        </p:spPr>
        <p:txBody>
          <a:bodyPr wrap="none" rtlCol="0">
            <a:spAutoFit/>
          </a:bodyPr>
          <a:lstStyle/>
          <a:p>
            <a:r>
              <a:rPr lang="en-ZA" sz="2000" dirty="0">
                <a:latin typeface="Calibri"/>
                <a:cs typeface="Calibri"/>
              </a:rPr>
              <a:t>Quantification on the level of distortion is done with </a:t>
            </a:r>
            <a:r>
              <a:rPr lang="en-ZA" sz="2000" b="1" i="1" dirty="0">
                <a:latin typeface="Calibri"/>
                <a:cs typeface="Calibri"/>
              </a:rPr>
              <a:t>three-phase effective values</a:t>
            </a:r>
            <a:r>
              <a:rPr lang="en-ZA" sz="2000" dirty="0">
                <a:latin typeface="Calibri"/>
                <a:cs typeface="Calibri"/>
              </a:rPr>
              <a:t>:</a:t>
            </a:r>
          </a:p>
        </p:txBody>
      </p:sp>
      <p:graphicFrame>
        <p:nvGraphicFramePr>
          <p:cNvPr id="707589" name="Object 5"/>
          <p:cNvGraphicFramePr>
            <a:graphicFrameLocks noChangeAspect="1"/>
          </p:cNvGraphicFramePr>
          <p:nvPr/>
        </p:nvGraphicFramePr>
        <p:xfrm>
          <a:off x="4576764" y="1717676"/>
          <a:ext cx="1798637" cy="2092325"/>
        </p:xfrm>
        <a:graphic>
          <a:graphicData uri="http://schemas.openxmlformats.org/presentationml/2006/ole">
            <mc:AlternateContent xmlns:mc="http://schemas.openxmlformats.org/markup-compatibility/2006">
              <mc:Choice xmlns:v="urn:schemas-microsoft-com:vml" Requires="v">
                <p:oleObj spid="_x0000_s29710" name="Equation" r:id="rId4" imgW="876240" imgH="939600" progId="Equation.DSMT4">
                  <p:embed/>
                </p:oleObj>
              </mc:Choice>
              <mc:Fallback>
                <p:oleObj name="Equation" r:id="rId4" imgW="876240" imgH="939600" progId="Equation.DSMT4">
                  <p:embed/>
                  <p:pic>
                    <p:nvPicPr>
                      <p:cNvPr id="707589"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6764" y="1717676"/>
                        <a:ext cx="1798637" cy="20923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2" name="TextBox 11"/>
          <p:cNvSpPr txBox="1"/>
          <p:nvPr/>
        </p:nvSpPr>
        <p:spPr>
          <a:xfrm>
            <a:off x="2133601" y="4239162"/>
            <a:ext cx="7673975" cy="1323439"/>
          </a:xfrm>
          <a:prstGeom prst="rect">
            <a:avLst/>
          </a:prstGeom>
          <a:noFill/>
        </p:spPr>
        <p:txBody>
          <a:bodyPr wrap="square" rtlCol="0">
            <a:spAutoFit/>
          </a:bodyPr>
          <a:lstStyle/>
          <a:p>
            <a:pPr>
              <a:spcBef>
                <a:spcPts val="1200"/>
              </a:spcBef>
              <a:buSzPct val="150000"/>
              <a:buFont typeface="Lucida Grande"/>
              <a:buChar char="☞"/>
            </a:pPr>
            <a:r>
              <a:rPr lang="en-ZA" sz="2000" b="1" dirty="0">
                <a:latin typeface="Calibri"/>
                <a:cs typeface="Calibri"/>
              </a:rPr>
              <a:t> Voltage total harmonic distortion factor: </a:t>
            </a:r>
            <a:r>
              <a:rPr lang="en-ZA" sz="2000" i="1" dirty="0" err="1">
                <a:latin typeface="Calibri"/>
                <a:cs typeface="Calibri"/>
              </a:rPr>
              <a:t>VTHD</a:t>
            </a:r>
            <a:r>
              <a:rPr lang="en-ZA" sz="2000" i="1" baseline="-25000" dirty="0" err="1">
                <a:latin typeface="Calibri"/>
                <a:cs typeface="Calibri"/>
              </a:rPr>
              <a:t>e</a:t>
            </a:r>
            <a:endParaRPr lang="en-ZA" sz="2000" i="1" baseline="-25000" dirty="0">
              <a:latin typeface="Calibri"/>
              <a:cs typeface="Calibri"/>
            </a:endParaRPr>
          </a:p>
          <a:p>
            <a:pPr>
              <a:spcBef>
                <a:spcPts val="1200"/>
              </a:spcBef>
              <a:buSzPct val="150000"/>
              <a:buFont typeface="Lucida Grande"/>
              <a:buChar char="☞"/>
            </a:pPr>
            <a:r>
              <a:rPr lang="en-ZA" sz="2000" b="1" dirty="0">
                <a:latin typeface="Calibri"/>
                <a:cs typeface="Calibri"/>
              </a:rPr>
              <a:t> Current total harmonic distortion factor: </a:t>
            </a:r>
            <a:r>
              <a:rPr lang="en-ZA" sz="2000" i="1" dirty="0" err="1">
                <a:latin typeface="Calibri"/>
                <a:cs typeface="Calibri"/>
              </a:rPr>
              <a:t>ITHD</a:t>
            </a:r>
            <a:r>
              <a:rPr lang="en-ZA" sz="2000" i="1" baseline="-25000" dirty="0" err="1">
                <a:latin typeface="Calibri"/>
                <a:cs typeface="Calibri"/>
              </a:rPr>
              <a:t>e</a:t>
            </a:r>
            <a:endParaRPr lang="en-ZA" sz="2000" i="1" baseline="-25000" dirty="0">
              <a:latin typeface="Calibri"/>
              <a:cs typeface="Calibri"/>
            </a:endParaRPr>
          </a:p>
          <a:p>
            <a:pPr>
              <a:spcBef>
                <a:spcPts val="1200"/>
              </a:spcBef>
              <a:buSzPct val="150000"/>
              <a:buFont typeface="Lucida Grande"/>
              <a:buChar char="☞"/>
            </a:pPr>
            <a:r>
              <a:rPr lang="en-ZA" sz="2000" dirty="0">
                <a:latin typeface="Calibri"/>
                <a:cs typeface="Calibri"/>
              </a:rPr>
              <a:t> The IEEE 1459-2000 write these symbols as </a:t>
            </a:r>
            <a:r>
              <a:rPr lang="en-ZA" sz="2000" i="1" dirty="0">
                <a:latin typeface="Calibri"/>
                <a:cs typeface="Calibri"/>
              </a:rPr>
              <a:t>THD</a:t>
            </a:r>
            <a:r>
              <a:rPr lang="en-ZA" sz="2000" i="1" baseline="-25000" dirty="0">
                <a:latin typeface="Calibri"/>
                <a:cs typeface="Calibri"/>
              </a:rPr>
              <a:t>eV</a:t>
            </a:r>
            <a:r>
              <a:rPr lang="en-ZA" sz="2000" dirty="0">
                <a:latin typeface="Calibri"/>
                <a:cs typeface="Calibri"/>
              </a:rPr>
              <a:t> and </a:t>
            </a:r>
            <a:r>
              <a:rPr lang="en-ZA" sz="2000" i="1" dirty="0">
                <a:latin typeface="Calibri"/>
                <a:cs typeface="Calibri"/>
              </a:rPr>
              <a:t>THD</a:t>
            </a:r>
            <a:r>
              <a:rPr lang="en-ZA" sz="2000" i="1" baseline="-25000" dirty="0">
                <a:latin typeface="Calibri"/>
                <a:cs typeface="Calibri"/>
              </a:rPr>
              <a:t>eI</a:t>
            </a:r>
            <a:endParaRPr lang="en-US" sz="2000" dirty="0">
              <a:latin typeface="Calibri"/>
              <a:cs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707589"/>
                                        </p:tgtEl>
                                        <p:attrNameLst>
                                          <p:attrName>style.visibility</p:attrName>
                                        </p:attrNameLst>
                                      </p:cBhvr>
                                      <p:to>
                                        <p:strVal val="visible"/>
                                      </p:to>
                                    </p:set>
                                    <p:animEffect transition="in" filter="dissolve">
                                      <p:cBhvr>
                                        <p:cTn id="13" dur="500"/>
                                        <p:tgtEl>
                                          <p:spTgt spid="707589"/>
                                        </p:tgtEl>
                                      </p:cBhvr>
                                    </p:animEffect>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nodeType="click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strips(downLeft)">
                                      <p:cBhvr>
                                        <p:cTn id="18" dur="500"/>
                                        <p:tgtEl>
                                          <p:spTgt spid="12">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nodeType="clickEffect">
                                  <p:stCondLst>
                                    <p:cond delay="0"/>
                                  </p:stCondLst>
                                  <p:childTnLst>
                                    <p:set>
                                      <p:cBhvr>
                                        <p:cTn id="22" dur="1" fill="hold">
                                          <p:stCondLst>
                                            <p:cond delay="0"/>
                                          </p:stCondLst>
                                        </p:cTn>
                                        <p:tgtEl>
                                          <p:spTgt spid="12">
                                            <p:txEl>
                                              <p:pRg st="1" end="1"/>
                                            </p:txEl>
                                          </p:spTgt>
                                        </p:tgtEl>
                                        <p:attrNameLst>
                                          <p:attrName>style.visibility</p:attrName>
                                        </p:attrNameLst>
                                      </p:cBhvr>
                                      <p:to>
                                        <p:strVal val="visible"/>
                                      </p:to>
                                    </p:set>
                                    <p:animEffect transition="in" filter="strips(downLeft)">
                                      <p:cBhvr>
                                        <p:cTn id="23" dur="500"/>
                                        <p:tgtEl>
                                          <p:spTgt spid="12">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nodeType="clickEffect">
                                  <p:stCondLst>
                                    <p:cond delay="0"/>
                                  </p:stCondLst>
                                  <p:childTnLst>
                                    <p:set>
                                      <p:cBhvr>
                                        <p:cTn id="27" dur="1" fill="hold">
                                          <p:stCondLst>
                                            <p:cond delay="0"/>
                                          </p:stCondLst>
                                        </p:cTn>
                                        <p:tgtEl>
                                          <p:spTgt spid="12">
                                            <p:txEl>
                                              <p:pRg st="2" end="2"/>
                                            </p:txEl>
                                          </p:spTgt>
                                        </p:tgtEl>
                                        <p:attrNameLst>
                                          <p:attrName>style.visibility</p:attrName>
                                        </p:attrNameLst>
                                      </p:cBhvr>
                                      <p:to>
                                        <p:strVal val="visible"/>
                                      </p:to>
                                    </p:set>
                                    <p:animEffect transition="in" filter="strips(downLeft)">
                                      <p:cBhvr>
                                        <p:cTn id="28" dur="500"/>
                                        <p:tgtEl>
                                          <p:spTgt spid="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These distortion factors are useful!</a:t>
            </a:r>
          </a:p>
        </p:txBody>
      </p:sp>
      <p:sp>
        <p:nvSpPr>
          <p:cNvPr id="9" name="TextBox 8"/>
          <p:cNvSpPr txBox="1"/>
          <p:nvPr/>
        </p:nvSpPr>
        <p:spPr>
          <a:xfrm>
            <a:off x="3479292" y="990600"/>
            <a:ext cx="1973767" cy="400110"/>
          </a:xfrm>
          <a:prstGeom prst="rect">
            <a:avLst/>
          </a:prstGeom>
          <a:noFill/>
        </p:spPr>
        <p:txBody>
          <a:bodyPr wrap="none" rtlCol="0">
            <a:spAutoFit/>
          </a:bodyPr>
          <a:lstStyle/>
          <a:p>
            <a:r>
              <a:rPr lang="en-ZA" sz="2000" dirty="0">
                <a:latin typeface="Calibri"/>
                <a:cs typeface="Calibri"/>
              </a:rPr>
              <a:t>A shortcut to </a:t>
            </a:r>
            <a:r>
              <a:rPr lang="en-ZA" sz="2000" i="1" dirty="0">
                <a:latin typeface="Calibri"/>
                <a:cs typeface="Calibri"/>
              </a:rPr>
              <a:t>S</a:t>
            </a:r>
            <a:r>
              <a:rPr lang="en-ZA" sz="2000" i="1" baseline="-25000" dirty="0">
                <a:latin typeface="Calibri"/>
                <a:cs typeface="Calibri"/>
              </a:rPr>
              <a:t>eN</a:t>
            </a:r>
            <a:r>
              <a:rPr lang="en-ZA" sz="2000" dirty="0">
                <a:latin typeface="Calibri"/>
                <a:cs typeface="Calibri"/>
              </a:rPr>
              <a:t>:</a:t>
            </a:r>
          </a:p>
        </p:txBody>
      </p:sp>
      <p:graphicFrame>
        <p:nvGraphicFramePr>
          <p:cNvPr id="707589" name="Object 5"/>
          <p:cNvGraphicFramePr>
            <a:graphicFrameLocks noChangeAspect="1"/>
          </p:cNvGraphicFramePr>
          <p:nvPr/>
        </p:nvGraphicFramePr>
        <p:xfrm>
          <a:off x="2743200" y="1611313"/>
          <a:ext cx="5899150" cy="768350"/>
        </p:xfrm>
        <a:graphic>
          <a:graphicData uri="http://schemas.openxmlformats.org/presentationml/2006/ole">
            <mc:AlternateContent xmlns:mc="http://schemas.openxmlformats.org/markup-compatibility/2006">
              <mc:Choice xmlns:v="urn:schemas-microsoft-com:vml" Requires="v">
                <p:oleObj spid="_x0000_s30747" name="Equation" r:id="rId4" imgW="2895480" imgH="330120" progId="Equation.DSMT4">
                  <p:embed/>
                </p:oleObj>
              </mc:Choice>
              <mc:Fallback>
                <p:oleObj name="Equation" r:id="rId4" imgW="2895480" imgH="330120" progId="Equation.DSMT4">
                  <p:embed/>
                  <p:pic>
                    <p:nvPicPr>
                      <p:cNvPr id="707589"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1611313"/>
                        <a:ext cx="5899150" cy="7683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2" name="TextBox 11"/>
          <p:cNvSpPr txBox="1"/>
          <p:nvPr/>
        </p:nvSpPr>
        <p:spPr>
          <a:xfrm>
            <a:off x="2133601" y="2590800"/>
            <a:ext cx="7673975" cy="400110"/>
          </a:xfrm>
          <a:prstGeom prst="rect">
            <a:avLst/>
          </a:prstGeom>
          <a:noFill/>
        </p:spPr>
        <p:txBody>
          <a:bodyPr wrap="square" rtlCol="0">
            <a:spAutoFit/>
          </a:bodyPr>
          <a:lstStyle/>
          <a:p>
            <a:pPr algn="ctr">
              <a:spcBef>
                <a:spcPts val="1200"/>
              </a:spcBef>
              <a:buSzPct val="150000"/>
            </a:pPr>
            <a:r>
              <a:rPr lang="en-ZA" sz="2000" dirty="0">
                <a:latin typeface="Calibri"/>
                <a:cs typeface="Calibri"/>
              </a:rPr>
              <a:t>And to </a:t>
            </a:r>
            <a:r>
              <a:rPr lang="en-ZA" sz="2000" i="1" dirty="0">
                <a:latin typeface="Calibri"/>
                <a:cs typeface="Calibri"/>
              </a:rPr>
              <a:t>D</a:t>
            </a:r>
            <a:r>
              <a:rPr lang="en-ZA" sz="2000" i="1" baseline="-25000" dirty="0">
                <a:latin typeface="Calibri"/>
                <a:cs typeface="Calibri"/>
              </a:rPr>
              <a:t>eI</a:t>
            </a:r>
            <a:r>
              <a:rPr lang="en-ZA" sz="2000" dirty="0">
                <a:latin typeface="Calibri"/>
                <a:cs typeface="Calibri"/>
              </a:rPr>
              <a:t>; </a:t>
            </a:r>
            <a:r>
              <a:rPr lang="en-ZA" sz="2000" i="1" dirty="0">
                <a:latin typeface="Calibri"/>
                <a:cs typeface="Calibri"/>
              </a:rPr>
              <a:t>D</a:t>
            </a:r>
            <a:r>
              <a:rPr lang="en-ZA" sz="2000" i="1" baseline="-25000" dirty="0">
                <a:latin typeface="Calibri"/>
                <a:cs typeface="Calibri"/>
              </a:rPr>
              <a:t>eV</a:t>
            </a:r>
            <a:r>
              <a:rPr lang="en-ZA" sz="2000" dirty="0">
                <a:latin typeface="Calibri"/>
                <a:cs typeface="Calibri"/>
              </a:rPr>
              <a:t>; </a:t>
            </a:r>
            <a:r>
              <a:rPr lang="en-ZA" sz="2000" i="1" dirty="0" err="1">
                <a:latin typeface="Calibri"/>
                <a:cs typeface="Calibri"/>
              </a:rPr>
              <a:t>D</a:t>
            </a:r>
            <a:r>
              <a:rPr lang="en-ZA" sz="2000" i="1" baseline="-25000" dirty="0" err="1">
                <a:latin typeface="Calibri"/>
                <a:cs typeface="Calibri"/>
              </a:rPr>
              <a:t>eH</a:t>
            </a:r>
            <a:r>
              <a:rPr lang="en-ZA" sz="2000" i="1" baseline="-25000" dirty="0">
                <a:latin typeface="Calibri"/>
                <a:cs typeface="Calibri"/>
              </a:rPr>
              <a:t>  </a:t>
            </a:r>
            <a:r>
              <a:rPr lang="en-ZA" sz="2000" dirty="0">
                <a:latin typeface="Calibri"/>
                <a:cs typeface="Calibri"/>
              </a:rPr>
              <a:t>(The “distortion” powers):</a:t>
            </a:r>
            <a:endParaRPr lang="en-US" sz="2000" dirty="0">
              <a:latin typeface="Calibri"/>
              <a:cs typeface="Calibri"/>
            </a:endParaRPr>
          </a:p>
        </p:txBody>
      </p:sp>
      <p:graphicFrame>
        <p:nvGraphicFramePr>
          <p:cNvPr id="709635" name="Object 3"/>
          <p:cNvGraphicFramePr>
            <a:graphicFrameLocks noChangeAspect="1"/>
          </p:cNvGraphicFramePr>
          <p:nvPr/>
        </p:nvGraphicFramePr>
        <p:xfrm>
          <a:off x="2709858" y="3397250"/>
          <a:ext cx="2743200" cy="1443038"/>
        </p:xfrm>
        <a:graphic>
          <a:graphicData uri="http://schemas.openxmlformats.org/presentationml/2006/ole">
            <mc:AlternateContent xmlns:mc="http://schemas.openxmlformats.org/markup-compatibility/2006">
              <mc:Choice xmlns:v="urn:schemas-microsoft-com:vml" Requires="v">
                <p:oleObj spid="_x0000_s30748" name="Equation" r:id="rId6" imgW="1447560" imgH="685800" progId="Equation.DSMT4">
                  <p:embed/>
                </p:oleObj>
              </mc:Choice>
              <mc:Fallback>
                <p:oleObj name="Equation" r:id="rId6" imgW="1447560" imgH="685800" progId="Equation.DSMT4">
                  <p:embed/>
                  <p:pic>
                    <p:nvPicPr>
                      <p:cNvPr id="709635"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09858" y="3397250"/>
                        <a:ext cx="2743200" cy="144303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pic>
        <p:nvPicPr>
          <p:cNvPr id="7" name="Picture 6"/>
          <p:cNvPicPr>
            <a:picLocks noChangeAspect="1"/>
          </p:cNvPicPr>
          <p:nvPr/>
        </p:nvPicPr>
        <p:blipFill>
          <a:blip r:embed="rId8"/>
          <a:stretch>
            <a:fillRect/>
          </a:stretch>
        </p:blipFill>
        <p:spPr>
          <a:xfrm>
            <a:off x="7054850" y="3397250"/>
            <a:ext cx="2349500" cy="2819400"/>
          </a:xfrm>
          <a:prstGeom prst="rect">
            <a:avLst/>
          </a:prstGeom>
        </p:spPr>
      </p:pic>
      <p:sp>
        <p:nvSpPr>
          <p:cNvPr id="8" name="TextBox 7"/>
          <p:cNvSpPr txBox="1"/>
          <p:nvPr/>
        </p:nvSpPr>
        <p:spPr>
          <a:xfrm>
            <a:off x="1838332" y="5429310"/>
            <a:ext cx="5257800" cy="400110"/>
          </a:xfrm>
          <a:prstGeom prst="rect">
            <a:avLst/>
          </a:prstGeom>
          <a:noFill/>
        </p:spPr>
        <p:txBody>
          <a:bodyPr wrap="square" rtlCol="0">
            <a:spAutoFit/>
          </a:bodyPr>
          <a:lstStyle/>
          <a:p>
            <a:pPr algn="ctr">
              <a:spcBef>
                <a:spcPts val="1200"/>
              </a:spcBef>
              <a:buSzPct val="150000"/>
            </a:pPr>
            <a:r>
              <a:rPr lang="en-ZA" sz="2000" dirty="0">
                <a:latin typeface="Calibri"/>
                <a:cs typeface="Calibri"/>
              </a:rPr>
              <a:t>To do what with?</a:t>
            </a:r>
            <a:endParaRPr lang="en-US" sz="2000" dirty="0">
              <a:latin typeface="Calibri"/>
              <a:cs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900" decel="100000" fill="hold"/>
                                        <p:tgtEl>
                                          <p:spTgt spid="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2" presetClass="entr" presetSubtype="4" fill="hold" nodeType="afterEffect">
                                  <p:stCondLst>
                                    <p:cond delay="0"/>
                                  </p:stCondLst>
                                  <p:childTnLst>
                                    <p:set>
                                      <p:cBhvr>
                                        <p:cTn id="13" dur="1" fill="hold">
                                          <p:stCondLst>
                                            <p:cond delay="0"/>
                                          </p:stCondLst>
                                        </p:cTn>
                                        <p:tgtEl>
                                          <p:spTgt spid="707589"/>
                                        </p:tgtEl>
                                        <p:attrNameLst>
                                          <p:attrName>style.visibility</p:attrName>
                                        </p:attrNameLst>
                                      </p:cBhvr>
                                      <p:to>
                                        <p:strVal val="visible"/>
                                      </p:to>
                                    </p:set>
                                    <p:animEffect transition="in" filter="slide(fromBottom)">
                                      <p:cBhvr>
                                        <p:cTn id="14" dur="500"/>
                                        <p:tgtEl>
                                          <p:spTgt spid="707589"/>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slide(fromBottom)">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709635"/>
                                        </p:tgtEl>
                                        <p:attrNameLst>
                                          <p:attrName>style.visibility</p:attrName>
                                        </p:attrNameLst>
                                      </p:cBhvr>
                                      <p:to>
                                        <p:strVal val="visible"/>
                                      </p:to>
                                    </p:set>
                                    <p:animEffect transition="in" filter="dissolve">
                                      <p:cBhvr>
                                        <p:cTn id="24" dur="500"/>
                                        <p:tgtEl>
                                          <p:spTgt spid="709635"/>
                                        </p:tgtEl>
                                      </p:cBhvr>
                                    </p:animEffect>
                                  </p:childTnLst>
                                </p:cTn>
                              </p:par>
                            </p:childTnLst>
                          </p:cTn>
                        </p:par>
                      </p:childTnLst>
                    </p:cTn>
                  </p:par>
                  <p:par>
                    <p:cTn id="25" fill="hold">
                      <p:stCondLst>
                        <p:cond delay="indefinite"/>
                      </p:stCondLst>
                      <p:childTnLst>
                        <p:par>
                          <p:cTn id="26" fill="hold">
                            <p:stCondLst>
                              <p:cond delay="0"/>
                            </p:stCondLst>
                            <p:childTnLst>
                              <p:par>
                                <p:cTn id="27" presetID="52"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Scale>
                                      <p:cBhvr>
                                        <p:cTn id="29"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7"/>
                                        </p:tgtEl>
                                        <p:attrNameLst>
                                          <p:attrName>ppt_x</p:attrName>
                                          <p:attrName>ppt_y</p:attrName>
                                        </p:attrNameLst>
                                      </p:cBhvr>
                                    </p:animMotion>
                                    <p:animEffect transition="in" filter="fade">
                                      <p:cBhvr>
                                        <p:cTn id="31" dur="1000"/>
                                        <p:tgtEl>
                                          <p:spTgt spid="7"/>
                                        </p:tgtEl>
                                      </p:cBhvr>
                                    </p:animEffect>
                                  </p:childTnLst>
                                </p:cTn>
                              </p:par>
                            </p:childTnLst>
                          </p:cTn>
                        </p:par>
                        <p:par>
                          <p:cTn id="32" fill="hold">
                            <p:stCondLst>
                              <p:cond delay="1000"/>
                            </p:stCondLst>
                            <p:childTnLst>
                              <p:par>
                                <p:cTn id="33" presetID="2" presetClass="entr" presetSubtype="4"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To quantify the pollution….</a:t>
            </a:r>
          </a:p>
        </p:txBody>
      </p:sp>
      <p:sp>
        <p:nvSpPr>
          <p:cNvPr id="4" name="Rectangle 3"/>
          <p:cNvSpPr/>
          <p:nvPr/>
        </p:nvSpPr>
        <p:spPr>
          <a:xfrm>
            <a:off x="4167175" y="928670"/>
            <a:ext cx="3278545" cy="400110"/>
          </a:xfrm>
          <a:prstGeom prst="rect">
            <a:avLst/>
          </a:prstGeom>
        </p:spPr>
        <p:txBody>
          <a:bodyPr wrap="none">
            <a:spAutoFit/>
          </a:bodyPr>
          <a:lstStyle/>
          <a:p>
            <a:r>
              <a:rPr lang="en-ZA" sz="2000" b="1" dirty="0">
                <a:latin typeface="Calibri"/>
                <a:cs typeface="Calibri"/>
              </a:rPr>
              <a:t>Harmonic pollution </a:t>
            </a:r>
            <a:r>
              <a:rPr lang="en-ZA" sz="2000" dirty="0">
                <a:latin typeface="Calibri"/>
                <a:cs typeface="Calibri"/>
              </a:rPr>
              <a:t>(</a:t>
            </a:r>
            <a:r>
              <a:rPr lang="en-ZA" sz="2000" i="1" dirty="0">
                <a:latin typeface="Calibri"/>
                <a:cs typeface="Calibri"/>
              </a:rPr>
              <a:t>S</a:t>
            </a:r>
            <a:r>
              <a:rPr lang="en-ZA" sz="2000" baseline="-25000" dirty="0">
                <a:latin typeface="Calibri"/>
                <a:cs typeface="Calibri"/>
              </a:rPr>
              <a:t>eN</a:t>
            </a:r>
            <a:r>
              <a:rPr lang="en-ZA" sz="2000" dirty="0">
                <a:latin typeface="Calibri"/>
                <a:cs typeface="Calibri"/>
              </a:rPr>
              <a:t>/</a:t>
            </a:r>
            <a:r>
              <a:rPr lang="en-ZA" sz="2000" i="1" dirty="0">
                <a:latin typeface="Calibri"/>
                <a:cs typeface="Calibri"/>
              </a:rPr>
              <a:t>S</a:t>
            </a:r>
            <a:r>
              <a:rPr lang="en-ZA" sz="2000" i="1" baseline="-25000" dirty="0">
                <a:latin typeface="Calibri"/>
                <a:cs typeface="Calibri"/>
              </a:rPr>
              <a:t>e1</a:t>
            </a:r>
            <a:r>
              <a:rPr lang="en-ZA" sz="2000" dirty="0">
                <a:latin typeface="Calibri"/>
                <a:cs typeface="Calibri"/>
              </a:rPr>
              <a:t>)</a:t>
            </a:r>
            <a:r>
              <a:rPr lang="en-ZA" sz="2000" b="1" dirty="0">
                <a:latin typeface="Calibri"/>
                <a:cs typeface="Calibri"/>
              </a:rPr>
              <a:t>:</a:t>
            </a:r>
          </a:p>
        </p:txBody>
      </p:sp>
      <p:graphicFrame>
        <p:nvGraphicFramePr>
          <p:cNvPr id="710658" name="Object 2"/>
          <p:cNvGraphicFramePr>
            <a:graphicFrameLocks noChangeAspect="1"/>
          </p:cNvGraphicFramePr>
          <p:nvPr/>
        </p:nvGraphicFramePr>
        <p:xfrm>
          <a:off x="3559175" y="1389063"/>
          <a:ext cx="5187950" cy="1003300"/>
        </p:xfrm>
        <a:graphic>
          <a:graphicData uri="http://schemas.openxmlformats.org/presentationml/2006/ole">
            <mc:AlternateContent xmlns:mc="http://schemas.openxmlformats.org/markup-compatibility/2006">
              <mc:Choice xmlns:v="urn:schemas-microsoft-com:vml" Requires="v">
                <p:oleObj spid="_x0000_s31797" name="Equation" r:id="rId4" imgW="3111500" imgH="546100" progId="Equation.DSMT4">
                  <p:embed/>
                </p:oleObj>
              </mc:Choice>
              <mc:Fallback>
                <p:oleObj name="Equation" r:id="rId4" imgW="3111500" imgH="546100" progId="Equation.DSMT4">
                  <p:embed/>
                  <p:pic>
                    <p:nvPicPr>
                      <p:cNvPr id="710658"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9175" y="1389063"/>
                        <a:ext cx="5187950" cy="10033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6" name="Rectangle 5"/>
          <p:cNvSpPr/>
          <p:nvPr/>
        </p:nvSpPr>
        <p:spPr>
          <a:xfrm>
            <a:off x="4327730" y="2514600"/>
            <a:ext cx="2411212" cy="400110"/>
          </a:xfrm>
          <a:prstGeom prst="rect">
            <a:avLst/>
          </a:prstGeom>
        </p:spPr>
        <p:txBody>
          <a:bodyPr wrap="none">
            <a:spAutoFit/>
          </a:bodyPr>
          <a:lstStyle/>
          <a:p>
            <a:r>
              <a:rPr lang="en-ZA" sz="2000" b="1" dirty="0">
                <a:latin typeface="Calibri"/>
                <a:cs typeface="Calibri"/>
              </a:rPr>
              <a:t>Unbalance pollution:</a:t>
            </a:r>
          </a:p>
        </p:txBody>
      </p:sp>
      <p:graphicFrame>
        <p:nvGraphicFramePr>
          <p:cNvPr id="710659" name="Object 3"/>
          <p:cNvGraphicFramePr>
            <a:graphicFrameLocks noChangeAspect="1"/>
          </p:cNvGraphicFramePr>
          <p:nvPr/>
        </p:nvGraphicFramePr>
        <p:xfrm>
          <a:off x="8739188" y="3109914"/>
          <a:ext cx="1574800" cy="581025"/>
        </p:xfrm>
        <a:graphic>
          <a:graphicData uri="http://schemas.openxmlformats.org/presentationml/2006/ole">
            <mc:AlternateContent xmlns:mc="http://schemas.openxmlformats.org/markup-compatibility/2006">
              <mc:Choice xmlns:v="urn:schemas-microsoft-com:vml" Requires="v">
                <p:oleObj spid="_x0000_s31798" name="Equation" r:id="rId6" imgW="736600" imgH="254000" progId="Equation.DSMT4">
                  <p:embed/>
                </p:oleObj>
              </mc:Choice>
              <mc:Fallback>
                <p:oleObj name="Equation" r:id="rId6" imgW="736600" imgH="254000" progId="Equation.DSMT4">
                  <p:embed/>
                  <p:pic>
                    <p:nvPicPr>
                      <p:cNvPr id="710659"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39188" y="3109914"/>
                        <a:ext cx="1574800" cy="5810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8" name="Rectangle 7"/>
          <p:cNvSpPr/>
          <p:nvPr/>
        </p:nvSpPr>
        <p:spPr>
          <a:xfrm>
            <a:off x="1703389" y="3006804"/>
            <a:ext cx="7022549" cy="1031796"/>
          </a:xfrm>
          <a:prstGeom prst="rect">
            <a:avLst/>
          </a:prstGeom>
        </p:spPr>
        <p:txBody>
          <a:bodyPr wrap="square">
            <a:spAutoFit/>
          </a:bodyPr>
          <a:lstStyle/>
          <a:p>
            <a:pPr>
              <a:buSzPct val="150000"/>
              <a:buFont typeface="Lucida Grande"/>
              <a:buChar char="☝"/>
            </a:pPr>
            <a:r>
              <a:rPr lang="en-US" sz="2000" dirty="0">
                <a:latin typeface="Calibri"/>
                <a:cs typeface="Calibri"/>
              </a:rPr>
              <a:t> The positive sequence voltage (</a:t>
            </a:r>
            <a:r>
              <a:rPr lang="en-US" sz="2000" i="1" dirty="0">
                <a:latin typeface="Calibri"/>
                <a:cs typeface="Calibri"/>
              </a:rPr>
              <a:t>V</a:t>
            </a:r>
            <a:r>
              <a:rPr lang="en-US" sz="2000" i="1" baseline="-25000" dirty="0">
                <a:latin typeface="Calibri"/>
                <a:cs typeface="Calibri"/>
              </a:rPr>
              <a:t>1</a:t>
            </a:r>
            <a:r>
              <a:rPr lang="en-US" sz="2000" i="1" baseline="30000" dirty="0">
                <a:latin typeface="Calibri"/>
                <a:cs typeface="Calibri"/>
              </a:rPr>
              <a:t>+</a:t>
            </a:r>
            <a:r>
              <a:rPr lang="en-US" sz="2000" dirty="0">
                <a:latin typeface="Calibri"/>
                <a:cs typeface="Calibri"/>
              </a:rPr>
              <a:t>) and current (</a:t>
            </a:r>
            <a:r>
              <a:rPr lang="en-US" sz="2000" i="1" dirty="0">
                <a:latin typeface="Calibri"/>
                <a:cs typeface="Calibri"/>
              </a:rPr>
              <a:t>I</a:t>
            </a:r>
            <a:r>
              <a:rPr lang="en-US" sz="2000" i="1" baseline="-25000" dirty="0">
                <a:latin typeface="Calibri"/>
                <a:cs typeface="Calibri"/>
              </a:rPr>
              <a:t>1</a:t>
            </a:r>
            <a:r>
              <a:rPr lang="en-US" sz="2000" i="1" baseline="30000" dirty="0">
                <a:latin typeface="Calibri"/>
                <a:cs typeface="Calibri"/>
              </a:rPr>
              <a:t>+</a:t>
            </a:r>
            <a:r>
              <a:rPr lang="en-US" sz="2000" dirty="0">
                <a:latin typeface="Calibri"/>
                <a:cs typeface="Calibri"/>
              </a:rPr>
              <a:t>)  in the three-phase fundamental frequency components have to be found…..</a:t>
            </a:r>
            <a:endParaRPr lang="en-ZA" sz="2000" dirty="0">
              <a:latin typeface="Calibri"/>
              <a:cs typeface="Calibri"/>
            </a:endParaRPr>
          </a:p>
        </p:txBody>
      </p:sp>
      <p:sp>
        <p:nvSpPr>
          <p:cNvPr id="10" name="Rectangle 9"/>
          <p:cNvSpPr/>
          <p:nvPr/>
        </p:nvSpPr>
        <p:spPr>
          <a:xfrm>
            <a:off x="1828800" y="4168914"/>
            <a:ext cx="1954212" cy="400110"/>
          </a:xfrm>
          <a:prstGeom prst="rect">
            <a:avLst/>
          </a:prstGeom>
        </p:spPr>
        <p:txBody>
          <a:bodyPr wrap="square">
            <a:spAutoFit/>
          </a:bodyPr>
          <a:lstStyle/>
          <a:p>
            <a:pPr>
              <a:buSzPct val="150000"/>
            </a:pPr>
            <a:r>
              <a:rPr lang="en-US" sz="2000" dirty="0">
                <a:latin typeface="Calibri"/>
                <a:cs typeface="Calibri"/>
              </a:rPr>
              <a:t> Then calculate:</a:t>
            </a:r>
            <a:endParaRPr lang="en-ZA" sz="2000" dirty="0">
              <a:latin typeface="Calibri"/>
              <a:cs typeface="Calibri"/>
            </a:endParaRPr>
          </a:p>
        </p:txBody>
      </p:sp>
      <p:graphicFrame>
        <p:nvGraphicFramePr>
          <p:cNvPr id="710660" name="Object 4"/>
          <p:cNvGraphicFramePr>
            <a:graphicFrameLocks noChangeAspect="1"/>
          </p:cNvGraphicFramePr>
          <p:nvPr/>
        </p:nvGraphicFramePr>
        <p:xfrm>
          <a:off x="4113214" y="3935413"/>
          <a:ext cx="2262187" cy="817562"/>
        </p:xfrm>
        <a:graphic>
          <a:graphicData uri="http://schemas.openxmlformats.org/presentationml/2006/ole">
            <mc:AlternateContent xmlns:mc="http://schemas.openxmlformats.org/markup-compatibility/2006">
              <mc:Choice xmlns:v="urn:schemas-microsoft-com:vml" Requires="v">
                <p:oleObj spid="_x0000_s31799" name="Equation" r:id="rId8" imgW="1155700" imgH="381000" progId="Equation.DSMT4">
                  <p:embed/>
                </p:oleObj>
              </mc:Choice>
              <mc:Fallback>
                <p:oleObj name="Equation" r:id="rId8" imgW="1155700" imgH="381000" progId="Equation.DSMT4">
                  <p:embed/>
                  <p:pic>
                    <p:nvPicPr>
                      <p:cNvPr id="71066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13214" y="3935413"/>
                        <a:ext cx="2262187" cy="81756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3" name="Rectangle 12"/>
          <p:cNvSpPr/>
          <p:nvPr/>
        </p:nvSpPr>
        <p:spPr>
          <a:xfrm>
            <a:off x="1849432" y="5054600"/>
            <a:ext cx="3532188" cy="400110"/>
          </a:xfrm>
          <a:prstGeom prst="rect">
            <a:avLst/>
          </a:prstGeom>
        </p:spPr>
        <p:txBody>
          <a:bodyPr wrap="square">
            <a:spAutoFit/>
          </a:bodyPr>
          <a:lstStyle/>
          <a:p>
            <a:pPr>
              <a:buSzPct val="150000"/>
            </a:pPr>
            <a:r>
              <a:rPr lang="en-US" sz="2000" dirty="0">
                <a:latin typeface="Calibri"/>
                <a:cs typeface="Calibri"/>
              </a:rPr>
              <a:t> The “unbalance pollution”:</a:t>
            </a:r>
            <a:endParaRPr lang="en-ZA" sz="2000" dirty="0">
              <a:latin typeface="Calibri"/>
              <a:cs typeface="Calibri"/>
            </a:endParaRPr>
          </a:p>
        </p:txBody>
      </p:sp>
      <p:graphicFrame>
        <p:nvGraphicFramePr>
          <p:cNvPr id="710661" name="Object 5"/>
          <p:cNvGraphicFramePr>
            <a:graphicFrameLocks noChangeAspect="1"/>
          </p:cNvGraphicFramePr>
          <p:nvPr/>
        </p:nvGraphicFramePr>
        <p:xfrm>
          <a:off x="5037138" y="4759325"/>
          <a:ext cx="4343400" cy="1047750"/>
        </p:xfrm>
        <a:graphic>
          <a:graphicData uri="http://schemas.openxmlformats.org/presentationml/2006/ole">
            <mc:AlternateContent xmlns:mc="http://schemas.openxmlformats.org/markup-compatibility/2006">
              <mc:Choice xmlns:v="urn:schemas-microsoft-com:vml" Requires="v">
                <p:oleObj spid="_x0000_s31800" name="Equation" r:id="rId10" imgW="2184400" imgH="482600" progId="Equation.DSMT4">
                  <p:embed/>
                </p:oleObj>
              </mc:Choice>
              <mc:Fallback>
                <p:oleObj name="Equation" r:id="rId10" imgW="2184400" imgH="482600" progId="Equation.DSMT4">
                  <p:embed/>
                  <p:pic>
                    <p:nvPicPr>
                      <p:cNvPr id="710661"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37138" y="4759325"/>
                        <a:ext cx="4343400" cy="10477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5" name="Rectangle 14"/>
          <p:cNvSpPr/>
          <p:nvPr/>
        </p:nvSpPr>
        <p:spPr>
          <a:xfrm>
            <a:off x="2738414" y="5786454"/>
            <a:ext cx="6592338" cy="707886"/>
          </a:xfrm>
          <a:prstGeom prst="rect">
            <a:avLst/>
          </a:prstGeom>
        </p:spPr>
        <p:txBody>
          <a:bodyPr wrap="square">
            <a:spAutoFit/>
          </a:bodyPr>
          <a:lstStyle/>
          <a:p>
            <a:pPr>
              <a:buSzPct val="150000"/>
              <a:buFont typeface="Lucida Grande"/>
              <a:buChar char="☝"/>
            </a:pPr>
            <a:r>
              <a:rPr lang="en-US" sz="2000" dirty="0">
                <a:latin typeface="Calibri"/>
                <a:cs typeface="Calibri"/>
              </a:rPr>
              <a:t> “Unbalance pollution” includes both the effect on loading      unbalance and voltage asymmetry</a:t>
            </a:r>
            <a:endParaRPr lang="en-ZA" sz="2000" dirty="0">
              <a:latin typeface="Calibri"/>
              <a:cs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710658"/>
                                        </p:tgtEl>
                                        <p:attrNameLst>
                                          <p:attrName>style.visibility</p:attrName>
                                        </p:attrNameLst>
                                      </p:cBhvr>
                                      <p:to>
                                        <p:strVal val="visible"/>
                                      </p:to>
                                    </p:set>
                                    <p:animEffect transition="in" filter="strips(downLeft)">
                                      <p:cBhvr>
                                        <p:cTn id="13" dur="500"/>
                                        <p:tgtEl>
                                          <p:spTgt spid="710658"/>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slide(fromBottom)">
                                      <p:cBhvr>
                                        <p:cTn id="18" dur="500"/>
                                        <p:tgtEl>
                                          <p:spTgt spid="6"/>
                                        </p:tgtEl>
                                      </p:cBhvr>
                                    </p:animEffect>
                                  </p:childTnLst>
                                </p:cTn>
                              </p:par>
                            </p:childTnLst>
                          </p:cTn>
                        </p:par>
                        <p:par>
                          <p:cTn id="19" fill="hold">
                            <p:stCondLst>
                              <p:cond delay="500"/>
                            </p:stCondLst>
                            <p:childTnLst>
                              <p:par>
                                <p:cTn id="20" presetID="2" presetClass="entr" presetSubtype="4"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nodeType="clickEffect">
                                  <p:stCondLst>
                                    <p:cond delay="0"/>
                                  </p:stCondLst>
                                  <p:childTnLst>
                                    <p:set>
                                      <p:cBhvr>
                                        <p:cTn id="27" dur="1" fill="hold">
                                          <p:stCondLst>
                                            <p:cond delay="0"/>
                                          </p:stCondLst>
                                        </p:cTn>
                                        <p:tgtEl>
                                          <p:spTgt spid="710659"/>
                                        </p:tgtEl>
                                        <p:attrNameLst>
                                          <p:attrName>style.visibility</p:attrName>
                                        </p:attrNameLst>
                                      </p:cBhvr>
                                      <p:to>
                                        <p:strVal val="visible"/>
                                      </p:to>
                                    </p:set>
                                    <p:animEffect transition="in" filter="strips(downLeft)">
                                      <p:cBhvr>
                                        <p:cTn id="28" dur="500"/>
                                        <p:tgtEl>
                                          <p:spTgt spid="710659"/>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8" presetClass="entr" presetSubtype="12" fill="hold" nodeType="clickEffect">
                                  <p:stCondLst>
                                    <p:cond delay="0"/>
                                  </p:stCondLst>
                                  <p:childTnLst>
                                    <p:set>
                                      <p:cBhvr>
                                        <p:cTn id="38" dur="1" fill="hold">
                                          <p:stCondLst>
                                            <p:cond delay="0"/>
                                          </p:stCondLst>
                                        </p:cTn>
                                        <p:tgtEl>
                                          <p:spTgt spid="710660"/>
                                        </p:tgtEl>
                                        <p:attrNameLst>
                                          <p:attrName>style.visibility</p:attrName>
                                        </p:attrNameLst>
                                      </p:cBhvr>
                                      <p:to>
                                        <p:strVal val="visible"/>
                                      </p:to>
                                    </p:set>
                                    <p:animEffect transition="in" filter="strips(downLeft)">
                                      <p:cBhvr>
                                        <p:cTn id="39" dur="500"/>
                                        <p:tgtEl>
                                          <p:spTgt spid="710660"/>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8" presetClass="entr" presetSubtype="12" fill="hold" nodeType="clickEffect">
                                  <p:stCondLst>
                                    <p:cond delay="0"/>
                                  </p:stCondLst>
                                  <p:childTnLst>
                                    <p:set>
                                      <p:cBhvr>
                                        <p:cTn id="49" dur="1" fill="hold">
                                          <p:stCondLst>
                                            <p:cond delay="0"/>
                                          </p:stCondLst>
                                        </p:cTn>
                                        <p:tgtEl>
                                          <p:spTgt spid="710661"/>
                                        </p:tgtEl>
                                        <p:attrNameLst>
                                          <p:attrName>style.visibility</p:attrName>
                                        </p:attrNameLst>
                                      </p:cBhvr>
                                      <p:to>
                                        <p:strVal val="visible"/>
                                      </p:to>
                                    </p:set>
                                    <p:animEffect transition="in" filter="strips(downLeft)">
                                      <p:cBhvr>
                                        <p:cTn id="50" dur="500"/>
                                        <p:tgtEl>
                                          <p:spTgt spid="710661"/>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ppt_x"/>
                                          </p:val>
                                        </p:tav>
                                        <p:tav tm="100000">
                                          <p:val>
                                            <p:strVal val="#ppt_x"/>
                                          </p:val>
                                        </p:tav>
                                      </p:tavLst>
                                    </p:anim>
                                    <p:anim calcmode="lin" valueType="num">
                                      <p:cBhvr additive="base">
                                        <p:cTn id="5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3" grpId="0"/>
      <p:bldP spid="1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What powers are “useful”?</a:t>
            </a:r>
          </a:p>
        </p:txBody>
      </p:sp>
      <p:sp>
        <p:nvSpPr>
          <p:cNvPr id="4" name="TextBox 3"/>
          <p:cNvSpPr txBox="1"/>
          <p:nvPr/>
        </p:nvSpPr>
        <p:spPr>
          <a:xfrm>
            <a:off x="2057400" y="1195916"/>
            <a:ext cx="8088842" cy="707886"/>
          </a:xfrm>
          <a:prstGeom prst="rect">
            <a:avLst/>
          </a:prstGeom>
          <a:noFill/>
        </p:spPr>
        <p:txBody>
          <a:bodyPr wrap="square" rtlCol="0">
            <a:spAutoFit/>
          </a:bodyPr>
          <a:lstStyle/>
          <a:p>
            <a:pPr>
              <a:buSzPct val="150000"/>
              <a:buFont typeface="Lucida Grande"/>
              <a:buChar char="☞"/>
            </a:pPr>
            <a:r>
              <a:rPr lang="en-ZA" sz="2000" dirty="0">
                <a:latin typeface="Calibri"/>
                <a:cs typeface="Calibri"/>
              </a:rPr>
              <a:t>  The positive sequence components in the three-phase fundamental frequency voltages and currents:</a:t>
            </a:r>
          </a:p>
        </p:txBody>
      </p:sp>
      <p:graphicFrame>
        <p:nvGraphicFramePr>
          <p:cNvPr id="711682" name="Object 2"/>
          <p:cNvGraphicFramePr>
            <a:graphicFrameLocks noChangeAspect="1"/>
          </p:cNvGraphicFramePr>
          <p:nvPr/>
        </p:nvGraphicFramePr>
        <p:xfrm>
          <a:off x="7934325" y="2155826"/>
          <a:ext cx="1925638" cy="422275"/>
        </p:xfrm>
        <a:graphic>
          <a:graphicData uri="http://schemas.openxmlformats.org/presentationml/2006/ole">
            <mc:AlternateContent xmlns:mc="http://schemas.openxmlformats.org/markup-compatibility/2006">
              <mc:Choice xmlns:v="urn:schemas-microsoft-com:vml" Requires="v">
                <p:oleObj spid="_x0000_s32808" name="Equation" r:id="rId4" imgW="1130300" imgH="228600" progId="Equation.DSMT4">
                  <p:embed/>
                </p:oleObj>
              </mc:Choice>
              <mc:Fallback>
                <p:oleObj name="Equation" r:id="rId4" imgW="1130300" imgH="228600" progId="Equation.DSMT4">
                  <p:embed/>
                  <p:pic>
                    <p:nvPicPr>
                      <p:cNvPr id="711682"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34325" y="2155826"/>
                        <a:ext cx="1925638" cy="4222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6" name="TextBox 5"/>
          <p:cNvSpPr txBox="1"/>
          <p:nvPr/>
        </p:nvSpPr>
        <p:spPr>
          <a:xfrm>
            <a:off x="1703388" y="2152650"/>
            <a:ext cx="5764212" cy="1477328"/>
          </a:xfrm>
          <a:prstGeom prst="rect">
            <a:avLst/>
          </a:prstGeom>
          <a:noFill/>
        </p:spPr>
        <p:txBody>
          <a:bodyPr wrap="square" rtlCol="0">
            <a:spAutoFit/>
          </a:bodyPr>
          <a:lstStyle/>
          <a:p>
            <a:pPr>
              <a:spcBef>
                <a:spcPts val="1800"/>
              </a:spcBef>
              <a:buSzPct val="150000"/>
              <a:buFont typeface="Wingdings" charset="2"/>
              <a:buChar char="ü"/>
            </a:pPr>
            <a:r>
              <a:rPr lang="en-ZA" sz="2000" dirty="0">
                <a:latin typeface="Calibri"/>
                <a:cs typeface="Calibri"/>
              </a:rPr>
              <a:t>  The 50 Hz positive sequence active power:</a:t>
            </a:r>
          </a:p>
          <a:p>
            <a:pPr>
              <a:spcBef>
                <a:spcPts val="1800"/>
              </a:spcBef>
              <a:buSzPct val="150000"/>
              <a:buFont typeface="Wingdings" charset="2"/>
              <a:buChar char="ü"/>
            </a:pPr>
            <a:r>
              <a:rPr lang="en-ZA" sz="2000" dirty="0">
                <a:latin typeface="Calibri"/>
                <a:cs typeface="Calibri"/>
              </a:rPr>
              <a:t>  The 50 Hz positive sequence reactive power:</a:t>
            </a:r>
          </a:p>
          <a:p>
            <a:pPr>
              <a:spcBef>
                <a:spcPts val="1800"/>
              </a:spcBef>
              <a:buSzPct val="150000"/>
              <a:buFont typeface="Wingdings" charset="2"/>
              <a:buChar char="ü"/>
            </a:pPr>
            <a:r>
              <a:rPr lang="en-ZA" sz="2000" dirty="0">
                <a:latin typeface="Calibri"/>
                <a:cs typeface="Calibri"/>
              </a:rPr>
              <a:t>  The 50 Hz positive sequence apparent power:</a:t>
            </a:r>
          </a:p>
        </p:txBody>
      </p:sp>
      <p:sp>
        <p:nvSpPr>
          <p:cNvPr id="8" name="TextBox 7"/>
          <p:cNvSpPr txBox="1"/>
          <p:nvPr/>
        </p:nvSpPr>
        <p:spPr>
          <a:xfrm>
            <a:off x="2024034" y="3929067"/>
            <a:ext cx="5334000" cy="1323439"/>
          </a:xfrm>
          <a:prstGeom prst="rect">
            <a:avLst/>
          </a:prstGeom>
          <a:noFill/>
        </p:spPr>
        <p:txBody>
          <a:bodyPr wrap="square" rtlCol="0">
            <a:spAutoFit/>
          </a:bodyPr>
          <a:lstStyle/>
          <a:p>
            <a:pPr>
              <a:spcBef>
                <a:spcPts val="1200"/>
              </a:spcBef>
              <a:buSzPct val="150000"/>
            </a:pPr>
            <a:r>
              <a:rPr lang="en-ZA" sz="2000" dirty="0">
                <a:latin typeface="Calibri"/>
                <a:cs typeface="Calibri"/>
              </a:rPr>
              <a:t>And power factor?</a:t>
            </a:r>
          </a:p>
          <a:p>
            <a:pPr>
              <a:spcBef>
                <a:spcPts val="1200"/>
              </a:spcBef>
              <a:buSzPct val="150000"/>
            </a:pPr>
            <a:r>
              <a:rPr lang="en-ZA" sz="2000" dirty="0">
                <a:latin typeface="Calibri"/>
                <a:cs typeface="Calibri"/>
              </a:rPr>
              <a:t>Various options exist….</a:t>
            </a:r>
          </a:p>
          <a:p>
            <a:pPr>
              <a:spcBef>
                <a:spcPts val="1200"/>
              </a:spcBef>
              <a:buSzPct val="150000"/>
            </a:pPr>
            <a:r>
              <a:rPr lang="en-ZA" sz="2000" dirty="0">
                <a:latin typeface="Calibri"/>
                <a:cs typeface="Calibri"/>
              </a:rPr>
              <a:t>Different answers to the same question!</a:t>
            </a:r>
          </a:p>
        </p:txBody>
      </p:sp>
      <p:graphicFrame>
        <p:nvGraphicFramePr>
          <p:cNvPr id="7" name="Object 6"/>
          <p:cNvGraphicFramePr>
            <a:graphicFrameLocks noChangeAspect="1"/>
          </p:cNvGraphicFramePr>
          <p:nvPr/>
        </p:nvGraphicFramePr>
        <p:xfrm>
          <a:off x="7916864" y="2644775"/>
          <a:ext cx="1901825" cy="438150"/>
        </p:xfrm>
        <a:graphic>
          <a:graphicData uri="http://schemas.openxmlformats.org/presentationml/2006/ole">
            <mc:AlternateContent xmlns:mc="http://schemas.openxmlformats.org/markup-compatibility/2006">
              <mc:Choice xmlns:v="urn:schemas-microsoft-com:vml" Requires="v">
                <p:oleObj spid="_x0000_s32809" name="Equation" r:id="rId6" imgW="1104900" imgH="254000" progId="Equation.DSMT4">
                  <p:embed/>
                </p:oleObj>
              </mc:Choice>
              <mc:Fallback>
                <p:oleObj name="Equation" r:id="rId6" imgW="1104900" imgH="254000" progId="Equation.DSMT4">
                  <p:embed/>
                  <p:pic>
                    <p:nvPicPr>
                      <p:cNvPr id="7"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16864" y="2644775"/>
                        <a:ext cx="1901825" cy="4381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nvGraphicFramePr>
        <p:xfrm>
          <a:off x="7778751" y="3122613"/>
          <a:ext cx="2208213" cy="531812"/>
        </p:xfrm>
        <a:graphic>
          <a:graphicData uri="http://schemas.openxmlformats.org/presentationml/2006/ole">
            <mc:AlternateContent xmlns:mc="http://schemas.openxmlformats.org/markup-compatibility/2006">
              <mc:Choice xmlns:v="urn:schemas-microsoft-com:vml" Requires="v">
                <p:oleObj spid="_x0000_s32810" name="Equation" r:id="rId8" imgW="1371600" imgH="330200" progId="Equation.DSMT4">
                  <p:embed/>
                </p:oleObj>
              </mc:Choice>
              <mc:Fallback>
                <p:oleObj name="Equation" r:id="rId8" imgW="1371600" imgH="330200" progId="Equation.DSMT4">
                  <p:embed/>
                  <p:pic>
                    <p:nvPicPr>
                      <p:cNvPr id="9"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78751" y="3122613"/>
                        <a:ext cx="2208213" cy="531812"/>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strips(downLeft)">
                                      <p:cBhvr>
                                        <p:cTn id="13" dur="500"/>
                                        <p:tgtEl>
                                          <p:spTgt spid="6">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711682"/>
                                        </p:tgtEl>
                                        <p:attrNameLst>
                                          <p:attrName>style.visibility</p:attrName>
                                        </p:attrNameLst>
                                      </p:cBhvr>
                                      <p:to>
                                        <p:strVal val="visible"/>
                                      </p:to>
                                    </p:set>
                                    <p:animEffect transition="in" filter="dissolve">
                                      <p:cBhvr>
                                        <p:cTn id="18" dur="500"/>
                                        <p:tgtEl>
                                          <p:spTgt spid="711682"/>
                                        </p:tgtEl>
                                      </p:cBhvr>
                                    </p:animEffect>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Effect transition="in" filter="strips(downLeft)">
                                      <p:cBhvr>
                                        <p:cTn id="23" dur="500"/>
                                        <p:tgtEl>
                                          <p:spTgt spid="6">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strips(downLeft)">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18" presetClass="entr" presetSubtype="12" fill="hold" nodeType="clickEffect">
                                  <p:stCondLst>
                                    <p:cond delay="0"/>
                                  </p:stCondLst>
                                  <p:childTnLst>
                                    <p:set>
                                      <p:cBhvr>
                                        <p:cTn id="32" dur="1" fill="hold">
                                          <p:stCondLst>
                                            <p:cond delay="0"/>
                                          </p:stCondLst>
                                        </p:cTn>
                                        <p:tgtEl>
                                          <p:spTgt spid="6">
                                            <p:txEl>
                                              <p:pRg st="2" end="2"/>
                                            </p:txEl>
                                          </p:spTgt>
                                        </p:tgtEl>
                                        <p:attrNameLst>
                                          <p:attrName>style.visibility</p:attrName>
                                        </p:attrNameLst>
                                      </p:cBhvr>
                                      <p:to>
                                        <p:strVal val="visible"/>
                                      </p:to>
                                    </p:set>
                                    <p:animEffect transition="in" filter="strips(downLeft)">
                                      <p:cBhvr>
                                        <p:cTn id="33" dur="500"/>
                                        <p:tgtEl>
                                          <p:spTgt spid="6">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8" presetClass="entr" presetSubtype="12"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strips(downLeft)">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18" presetClass="entr" presetSubtype="12" fill="hold" nodeType="clickEffect">
                                  <p:stCondLst>
                                    <p:cond delay="0"/>
                                  </p:stCondLst>
                                  <p:childTnLst>
                                    <p:set>
                                      <p:cBhvr>
                                        <p:cTn id="42" dur="1" fill="hold">
                                          <p:stCondLst>
                                            <p:cond delay="0"/>
                                          </p:stCondLst>
                                        </p:cTn>
                                        <p:tgtEl>
                                          <p:spTgt spid="8">
                                            <p:txEl>
                                              <p:pRg st="0" end="0"/>
                                            </p:txEl>
                                          </p:spTgt>
                                        </p:tgtEl>
                                        <p:attrNameLst>
                                          <p:attrName>style.visibility</p:attrName>
                                        </p:attrNameLst>
                                      </p:cBhvr>
                                      <p:to>
                                        <p:strVal val="visible"/>
                                      </p:to>
                                    </p:set>
                                    <p:animEffect transition="in" filter="strips(downLeft)">
                                      <p:cBhvr>
                                        <p:cTn id="43" dur="500"/>
                                        <p:tgtEl>
                                          <p:spTgt spid="8">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8" presetClass="entr" presetSubtype="12" fill="hold" nodeType="click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strips(downLeft)">
                                      <p:cBhvr>
                                        <p:cTn id="48" dur="500"/>
                                        <p:tgtEl>
                                          <p:spTgt spid="8">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8" presetClass="entr" presetSubtype="12" fill="hold" nodeType="clickEffect">
                                  <p:stCondLst>
                                    <p:cond delay="0"/>
                                  </p:stCondLst>
                                  <p:childTnLst>
                                    <p:set>
                                      <p:cBhvr>
                                        <p:cTn id="52" dur="1" fill="hold">
                                          <p:stCondLst>
                                            <p:cond delay="0"/>
                                          </p:stCondLst>
                                        </p:cTn>
                                        <p:tgtEl>
                                          <p:spTgt spid="8">
                                            <p:txEl>
                                              <p:pRg st="2" end="2"/>
                                            </p:txEl>
                                          </p:spTgt>
                                        </p:tgtEl>
                                        <p:attrNameLst>
                                          <p:attrName>style.visibility</p:attrName>
                                        </p:attrNameLst>
                                      </p:cBhvr>
                                      <p:to>
                                        <p:strVal val="visible"/>
                                      </p:to>
                                    </p:set>
                                    <p:animEffect transition="in" filter="strips(downLeft)">
                                      <p:cBhvr>
                                        <p:cTn id="53"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ABDB6A8-A2E5-FC43-A9CF-419B037FA84C}"/>
              </a:ext>
            </a:extLst>
          </p:cNvPr>
          <p:cNvSpPr txBox="1"/>
          <p:nvPr/>
        </p:nvSpPr>
        <p:spPr>
          <a:xfrm>
            <a:off x="3858768" y="353568"/>
            <a:ext cx="184731" cy="369332"/>
          </a:xfrm>
          <a:prstGeom prst="rect">
            <a:avLst/>
          </a:prstGeom>
          <a:noFill/>
        </p:spPr>
        <p:txBody>
          <a:bodyPr wrap="none" rtlCol="0">
            <a:spAutoFit/>
          </a:bodyPr>
          <a:lstStyle/>
          <a:p>
            <a:endParaRPr lang="en-US" dirty="0">
              <a:latin typeface="Goudy Old Style Regular"/>
            </a:endParaRPr>
          </a:p>
        </p:txBody>
      </p:sp>
      <p:sp>
        <p:nvSpPr>
          <p:cNvPr id="9" name="TextBox 8">
            <a:extLst>
              <a:ext uri="{FF2B5EF4-FFF2-40B4-BE49-F238E27FC236}">
                <a16:creationId xmlns:a16="http://schemas.microsoft.com/office/drawing/2014/main" id="{4CCCD040-3BD2-A94C-AA50-0445ADA5CD80}"/>
              </a:ext>
            </a:extLst>
          </p:cNvPr>
          <p:cNvSpPr txBox="1"/>
          <p:nvPr/>
        </p:nvSpPr>
        <p:spPr>
          <a:xfrm>
            <a:off x="1294877" y="7555"/>
            <a:ext cx="11061170" cy="646331"/>
          </a:xfrm>
          <a:prstGeom prst="rect">
            <a:avLst/>
          </a:prstGeom>
          <a:noFill/>
        </p:spPr>
        <p:txBody>
          <a:bodyPr wrap="none" rtlCol="0">
            <a:spAutoFit/>
          </a:bodyPr>
          <a:lstStyle/>
          <a:p>
            <a:r>
              <a:rPr lang="en-US" sz="3600" dirty="0">
                <a:latin typeface="Goudy Old Style Regular"/>
              </a:rPr>
              <a:t>That is why that single-phase generator remained so small….</a:t>
            </a:r>
          </a:p>
        </p:txBody>
      </p:sp>
      <p:grpSp>
        <p:nvGrpSpPr>
          <p:cNvPr id="95" name="Group 94">
            <a:extLst>
              <a:ext uri="{FF2B5EF4-FFF2-40B4-BE49-F238E27FC236}">
                <a16:creationId xmlns:a16="http://schemas.microsoft.com/office/drawing/2014/main" id="{2E22CF26-759C-3F48-8CAB-8F2262637FCA}"/>
              </a:ext>
            </a:extLst>
          </p:cNvPr>
          <p:cNvGrpSpPr/>
          <p:nvPr/>
        </p:nvGrpSpPr>
        <p:grpSpPr>
          <a:xfrm>
            <a:off x="124521" y="714348"/>
            <a:ext cx="5542647" cy="3444186"/>
            <a:chOff x="529504" y="1065468"/>
            <a:chExt cx="7349741" cy="4001665"/>
          </a:xfrm>
        </p:grpSpPr>
        <p:sp>
          <p:nvSpPr>
            <p:cNvPr id="2" name="Oval 1">
              <a:extLst>
                <a:ext uri="{FF2B5EF4-FFF2-40B4-BE49-F238E27FC236}">
                  <a16:creationId xmlns:a16="http://schemas.microsoft.com/office/drawing/2014/main" id="{2E23F449-B404-754E-809C-C262182B6284}"/>
                </a:ext>
              </a:extLst>
            </p:cNvPr>
            <p:cNvSpPr/>
            <p:nvPr/>
          </p:nvSpPr>
          <p:spPr>
            <a:xfrm>
              <a:off x="529504" y="2799664"/>
              <a:ext cx="1406236" cy="1357745"/>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E2D1F90D-77B6-D24D-8AE5-7670911446F9}"/>
                </a:ext>
              </a:extLst>
            </p:cNvPr>
            <p:cNvGrpSpPr/>
            <p:nvPr/>
          </p:nvGrpSpPr>
          <p:grpSpPr>
            <a:xfrm>
              <a:off x="917431" y="3094072"/>
              <a:ext cx="630382" cy="768927"/>
              <a:chOff x="3754582" y="2500746"/>
              <a:chExt cx="1731818" cy="2355272"/>
            </a:xfrm>
          </p:grpSpPr>
          <p:sp>
            <p:nvSpPr>
              <p:cNvPr id="16" name="Freeform 15">
                <a:extLst>
                  <a:ext uri="{FF2B5EF4-FFF2-40B4-BE49-F238E27FC236}">
                    <a16:creationId xmlns:a16="http://schemas.microsoft.com/office/drawing/2014/main" id="{1C85F610-D91F-6E4C-9BEF-38CB245430AF}"/>
                  </a:ext>
                </a:extLst>
              </p:cNvPr>
              <p:cNvSpPr/>
              <p:nvPr/>
            </p:nvSpPr>
            <p:spPr>
              <a:xfrm>
                <a:off x="3754582" y="2500746"/>
                <a:ext cx="865909" cy="1177636"/>
              </a:xfrm>
              <a:custGeom>
                <a:avLst/>
                <a:gdLst>
                  <a:gd name="connsiteX0" fmla="*/ 0 w 249382"/>
                  <a:gd name="connsiteY0" fmla="*/ 401781 h 401781"/>
                  <a:gd name="connsiteX1" fmla="*/ 110837 w 249382"/>
                  <a:gd name="connsiteY1" fmla="*/ 0 h 401781"/>
                  <a:gd name="connsiteX2" fmla="*/ 249382 w 249382"/>
                  <a:gd name="connsiteY2" fmla="*/ 401781 h 401781"/>
                  <a:gd name="connsiteX3" fmla="*/ 249382 w 249382"/>
                  <a:gd name="connsiteY3" fmla="*/ 401781 h 401781"/>
                </a:gdLst>
                <a:ahLst/>
                <a:cxnLst>
                  <a:cxn ang="0">
                    <a:pos x="connsiteX0" y="connsiteY0"/>
                  </a:cxn>
                  <a:cxn ang="0">
                    <a:pos x="connsiteX1" y="connsiteY1"/>
                  </a:cxn>
                  <a:cxn ang="0">
                    <a:pos x="connsiteX2" y="connsiteY2"/>
                  </a:cxn>
                  <a:cxn ang="0">
                    <a:pos x="connsiteX3" y="connsiteY3"/>
                  </a:cxn>
                </a:cxnLst>
                <a:rect l="l" t="t" r="r" b="b"/>
                <a:pathLst>
                  <a:path w="249382" h="401781">
                    <a:moveTo>
                      <a:pt x="0" y="401781"/>
                    </a:moveTo>
                    <a:cubicBezTo>
                      <a:pt x="34636" y="200890"/>
                      <a:pt x="69273" y="0"/>
                      <a:pt x="110837" y="0"/>
                    </a:cubicBezTo>
                    <a:cubicBezTo>
                      <a:pt x="152401" y="0"/>
                      <a:pt x="249382" y="401781"/>
                      <a:pt x="249382" y="401781"/>
                    </a:cubicBezTo>
                    <a:lnTo>
                      <a:pt x="249382" y="40178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FFC21363-4C20-EA4A-A8AD-489D70CBE481}"/>
                  </a:ext>
                </a:extLst>
              </p:cNvPr>
              <p:cNvSpPr/>
              <p:nvPr/>
            </p:nvSpPr>
            <p:spPr>
              <a:xfrm rot="10800000">
                <a:off x="4620491" y="3678382"/>
                <a:ext cx="865909" cy="1177636"/>
              </a:xfrm>
              <a:custGeom>
                <a:avLst/>
                <a:gdLst>
                  <a:gd name="connsiteX0" fmla="*/ 0 w 249382"/>
                  <a:gd name="connsiteY0" fmla="*/ 401781 h 401781"/>
                  <a:gd name="connsiteX1" fmla="*/ 110837 w 249382"/>
                  <a:gd name="connsiteY1" fmla="*/ 0 h 401781"/>
                  <a:gd name="connsiteX2" fmla="*/ 249382 w 249382"/>
                  <a:gd name="connsiteY2" fmla="*/ 401781 h 401781"/>
                  <a:gd name="connsiteX3" fmla="*/ 249382 w 249382"/>
                  <a:gd name="connsiteY3" fmla="*/ 401781 h 401781"/>
                </a:gdLst>
                <a:ahLst/>
                <a:cxnLst>
                  <a:cxn ang="0">
                    <a:pos x="connsiteX0" y="connsiteY0"/>
                  </a:cxn>
                  <a:cxn ang="0">
                    <a:pos x="connsiteX1" y="connsiteY1"/>
                  </a:cxn>
                  <a:cxn ang="0">
                    <a:pos x="connsiteX2" y="connsiteY2"/>
                  </a:cxn>
                  <a:cxn ang="0">
                    <a:pos x="connsiteX3" y="connsiteY3"/>
                  </a:cxn>
                </a:cxnLst>
                <a:rect l="l" t="t" r="r" b="b"/>
                <a:pathLst>
                  <a:path w="249382" h="401781">
                    <a:moveTo>
                      <a:pt x="0" y="401781"/>
                    </a:moveTo>
                    <a:cubicBezTo>
                      <a:pt x="34636" y="200890"/>
                      <a:pt x="69273" y="0"/>
                      <a:pt x="110837" y="0"/>
                    </a:cubicBezTo>
                    <a:cubicBezTo>
                      <a:pt x="152401" y="0"/>
                      <a:pt x="249382" y="401781"/>
                      <a:pt x="249382" y="401781"/>
                    </a:cubicBezTo>
                    <a:lnTo>
                      <a:pt x="249382" y="40178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EF8F21FA-E445-CB4C-9EC4-48B5182C1307}"/>
                </a:ext>
              </a:extLst>
            </p:cNvPr>
            <p:cNvGrpSpPr/>
            <p:nvPr/>
          </p:nvGrpSpPr>
          <p:grpSpPr>
            <a:xfrm>
              <a:off x="2301429" y="1724436"/>
              <a:ext cx="3105723" cy="496301"/>
              <a:chOff x="2214422" y="1401772"/>
              <a:chExt cx="4189415" cy="450273"/>
            </a:xfrm>
          </p:grpSpPr>
          <p:sp>
            <p:nvSpPr>
              <p:cNvPr id="19" name="Freeform 12">
                <a:extLst>
                  <a:ext uri="{FF2B5EF4-FFF2-40B4-BE49-F238E27FC236}">
                    <a16:creationId xmlns:a16="http://schemas.microsoft.com/office/drawing/2014/main" id="{8F3AF3DA-A357-1248-9732-82797F52BADC}"/>
                  </a:ext>
                </a:extLst>
              </p:cNvPr>
              <p:cNvSpPr>
                <a:spLocks noChangeAspect="1"/>
              </p:cNvSpPr>
              <p:nvPr/>
            </p:nvSpPr>
            <p:spPr bwMode="auto">
              <a:xfrm rot="16200000">
                <a:off x="3017986" y="622456"/>
                <a:ext cx="401782" cy="2008910"/>
              </a:xfrm>
              <a:custGeom>
                <a:avLst/>
                <a:gdLst>
                  <a:gd name="T0" fmla="*/ 60483750 w 192"/>
                  <a:gd name="T1" fmla="*/ 0 h 960"/>
                  <a:gd name="T2" fmla="*/ 60483750 w 192"/>
                  <a:gd name="T3" fmla="*/ 120967500 h 960"/>
                  <a:gd name="T4" fmla="*/ 120967500 w 192"/>
                  <a:gd name="T5" fmla="*/ 151209375 h 960"/>
                  <a:gd name="T6" fmla="*/ 0 w 192"/>
                  <a:gd name="T7" fmla="*/ 211693125 h 960"/>
                  <a:gd name="T8" fmla="*/ 120967500 w 192"/>
                  <a:gd name="T9" fmla="*/ 272176875 h 960"/>
                  <a:gd name="T10" fmla="*/ 0 w 192"/>
                  <a:gd name="T11" fmla="*/ 332660625 h 960"/>
                  <a:gd name="T12" fmla="*/ 120967500 w 192"/>
                  <a:gd name="T13" fmla="*/ 393144375 h 960"/>
                  <a:gd name="T14" fmla="*/ 0 w 192"/>
                  <a:gd name="T15" fmla="*/ 453628125 h 960"/>
                  <a:gd name="T16" fmla="*/ 60483750 w 192"/>
                  <a:gd name="T17" fmla="*/ 483870000 h 960"/>
                  <a:gd name="T18" fmla="*/ 60483750 w 192"/>
                  <a:gd name="T19" fmla="*/ 604837500 h 9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2"/>
                  <a:gd name="T31" fmla="*/ 0 h 960"/>
                  <a:gd name="T32" fmla="*/ 192 w 192"/>
                  <a:gd name="T33" fmla="*/ 960 h 9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2" h="960">
                    <a:moveTo>
                      <a:pt x="96" y="0"/>
                    </a:moveTo>
                    <a:lnTo>
                      <a:pt x="96" y="192"/>
                    </a:lnTo>
                    <a:lnTo>
                      <a:pt x="192" y="240"/>
                    </a:lnTo>
                    <a:lnTo>
                      <a:pt x="0" y="336"/>
                    </a:lnTo>
                    <a:lnTo>
                      <a:pt x="192" y="432"/>
                    </a:lnTo>
                    <a:lnTo>
                      <a:pt x="0" y="528"/>
                    </a:lnTo>
                    <a:lnTo>
                      <a:pt x="192" y="624"/>
                    </a:lnTo>
                    <a:lnTo>
                      <a:pt x="0" y="720"/>
                    </a:lnTo>
                    <a:lnTo>
                      <a:pt x="96" y="768"/>
                    </a:lnTo>
                    <a:lnTo>
                      <a:pt x="96" y="960"/>
                    </a:lnTo>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20" name="Group 209">
                <a:extLst>
                  <a:ext uri="{FF2B5EF4-FFF2-40B4-BE49-F238E27FC236}">
                    <a16:creationId xmlns:a16="http://schemas.microsoft.com/office/drawing/2014/main" id="{3729AE3D-9EAB-114C-8893-04E96913E7AE}"/>
                  </a:ext>
                </a:extLst>
              </p:cNvPr>
              <p:cNvGrpSpPr>
                <a:grpSpLocks/>
              </p:cNvGrpSpPr>
              <p:nvPr/>
            </p:nvGrpSpPr>
            <p:grpSpPr bwMode="auto">
              <a:xfrm rot="16200000">
                <a:off x="5088448" y="536657"/>
                <a:ext cx="450273" cy="2180504"/>
                <a:chOff x="3935" y="1728"/>
                <a:chExt cx="96" cy="480"/>
              </a:xfrm>
            </p:grpSpPr>
            <p:sp>
              <p:nvSpPr>
                <p:cNvPr id="21" name="Arc 59">
                  <a:extLst>
                    <a:ext uri="{FF2B5EF4-FFF2-40B4-BE49-F238E27FC236}">
                      <a16:creationId xmlns:a16="http://schemas.microsoft.com/office/drawing/2014/main" id="{9ADA1D08-D279-7148-808E-9916CE0D3C83}"/>
                    </a:ext>
                  </a:extLst>
                </p:cNvPr>
                <p:cNvSpPr>
                  <a:spLocks noChangeAspect="1"/>
                </p:cNvSpPr>
                <p:nvPr/>
              </p:nvSpPr>
              <p:spPr bwMode="auto">
                <a:xfrm rot="5400000" flipV="1">
                  <a:off x="3947" y="1895"/>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2" name="Arc 60">
                  <a:extLst>
                    <a:ext uri="{FF2B5EF4-FFF2-40B4-BE49-F238E27FC236}">
                      <a16:creationId xmlns:a16="http://schemas.microsoft.com/office/drawing/2014/main" id="{5B7CD49C-BAC5-EC42-ACFD-2A94213A2DCE}"/>
                    </a:ext>
                  </a:extLst>
                </p:cNvPr>
                <p:cNvSpPr>
                  <a:spLocks noChangeAspect="1"/>
                </p:cNvSpPr>
                <p:nvPr/>
              </p:nvSpPr>
              <p:spPr bwMode="auto">
                <a:xfrm rot="5400000" flipV="1">
                  <a:off x="3947" y="1943"/>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3" name="Arc 61">
                  <a:extLst>
                    <a:ext uri="{FF2B5EF4-FFF2-40B4-BE49-F238E27FC236}">
                      <a16:creationId xmlns:a16="http://schemas.microsoft.com/office/drawing/2014/main" id="{BC7695C9-8BFD-0F40-A44F-19560FD557E5}"/>
                    </a:ext>
                  </a:extLst>
                </p:cNvPr>
                <p:cNvSpPr>
                  <a:spLocks noChangeAspect="1"/>
                </p:cNvSpPr>
                <p:nvPr/>
              </p:nvSpPr>
              <p:spPr bwMode="auto">
                <a:xfrm rot="5400000" flipV="1">
                  <a:off x="3946" y="1991"/>
                  <a:ext cx="25"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4" name="Arc 62">
                  <a:extLst>
                    <a:ext uri="{FF2B5EF4-FFF2-40B4-BE49-F238E27FC236}">
                      <a16:creationId xmlns:a16="http://schemas.microsoft.com/office/drawing/2014/main" id="{D7462373-1942-2B40-AB81-72F80D1C4BF2}"/>
                    </a:ext>
                  </a:extLst>
                </p:cNvPr>
                <p:cNvSpPr>
                  <a:spLocks noChangeAspect="1"/>
                </p:cNvSpPr>
                <p:nvPr/>
              </p:nvSpPr>
              <p:spPr bwMode="auto">
                <a:xfrm rot="5400000" flipV="1">
                  <a:off x="3947" y="1847"/>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5" name="Line 63">
                  <a:extLst>
                    <a:ext uri="{FF2B5EF4-FFF2-40B4-BE49-F238E27FC236}">
                      <a16:creationId xmlns:a16="http://schemas.microsoft.com/office/drawing/2014/main" id="{1A45220B-0244-B248-82A8-CE64FB010B25}"/>
                    </a:ext>
                  </a:extLst>
                </p:cNvPr>
                <p:cNvSpPr>
                  <a:spLocks noChangeAspect="1" noChangeShapeType="1"/>
                </p:cNvSpPr>
                <p:nvPr/>
              </p:nvSpPr>
              <p:spPr bwMode="auto">
                <a:xfrm rot="5400000" flipH="1">
                  <a:off x="3941" y="1770"/>
                  <a:ext cx="83"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Line 64">
                  <a:extLst>
                    <a:ext uri="{FF2B5EF4-FFF2-40B4-BE49-F238E27FC236}">
                      <a16:creationId xmlns:a16="http://schemas.microsoft.com/office/drawing/2014/main" id="{A0C8BC16-49EA-A34C-810A-D012AAC0601C}"/>
                    </a:ext>
                  </a:extLst>
                </p:cNvPr>
                <p:cNvSpPr>
                  <a:spLocks noChangeAspect="1" noChangeShapeType="1"/>
                </p:cNvSpPr>
                <p:nvPr/>
              </p:nvSpPr>
              <p:spPr bwMode="auto">
                <a:xfrm rot="5400000" flipH="1">
                  <a:off x="3940" y="2166"/>
                  <a:ext cx="8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 name="Arc 65">
                  <a:extLst>
                    <a:ext uri="{FF2B5EF4-FFF2-40B4-BE49-F238E27FC236}">
                      <a16:creationId xmlns:a16="http://schemas.microsoft.com/office/drawing/2014/main" id="{C7D9B0A8-8425-BB49-80EA-C5DD424DDF87}"/>
                    </a:ext>
                  </a:extLst>
                </p:cNvPr>
                <p:cNvSpPr>
                  <a:spLocks noChangeAspect="1"/>
                </p:cNvSpPr>
                <p:nvPr/>
              </p:nvSpPr>
              <p:spPr bwMode="auto">
                <a:xfrm rot="5400000">
                  <a:off x="3970" y="1870"/>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 name="Arc 66">
                  <a:extLst>
                    <a:ext uri="{FF2B5EF4-FFF2-40B4-BE49-F238E27FC236}">
                      <a16:creationId xmlns:a16="http://schemas.microsoft.com/office/drawing/2014/main" id="{EC3C1EA9-002E-9B4B-B7F4-BAA87D972550}"/>
                    </a:ext>
                  </a:extLst>
                </p:cNvPr>
                <p:cNvSpPr>
                  <a:spLocks noChangeAspect="1"/>
                </p:cNvSpPr>
                <p:nvPr/>
              </p:nvSpPr>
              <p:spPr bwMode="auto">
                <a:xfrm rot="5400000">
                  <a:off x="3970" y="1918"/>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9" name="Arc 67">
                  <a:extLst>
                    <a:ext uri="{FF2B5EF4-FFF2-40B4-BE49-F238E27FC236}">
                      <a16:creationId xmlns:a16="http://schemas.microsoft.com/office/drawing/2014/main" id="{127A070B-83AD-BF4D-BC2C-2099F9792B09}"/>
                    </a:ext>
                  </a:extLst>
                </p:cNvPr>
                <p:cNvSpPr>
                  <a:spLocks noChangeAspect="1"/>
                </p:cNvSpPr>
                <p:nvPr/>
              </p:nvSpPr>
              <p:spPr bwMode="auto">
                <a:xfrm rot="5400000" flipV="1">
                  <a:off x="3947" y="2039"/>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0" name="Arc 68">
                  <a:extLst>
                    <a:ext uri="{FF2B5EF4-FFF2-40B4-BE49-F238E27FC236}">
                      <a16:creationId xmlns:a16="http://schemas.microsoft.com/office/drawing/2014/main" id="{B599C181-36FF-3840-9782-2C43F852C70E}"/>
                    </a:ext>
                  </a:extLst>
                </p:cNvPr>
                <p:cNvSpPr>
                  <a:spLocks noChangeAspect="1"/>
                </p:cNvSpPr>
                <p:nvPr/>
              </p:nvSpPr>
              <p:spPr bwMode="auto">
                <a:xfrm rot="5400000">
                  <a:off x="3970" y="1966"/>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 name="Arc 69">
                  <a:extLst>
                    <a:ext uri="{FF2B5EF4-FFF2-40B4-BE49-F238E27FC236}">
                      <a16:creationId xmlns:a16="http://schemas.microsoft.com/office/drawing/2014/main" id="{B34C8070-8A88-6F4D-88EE-37C98A4319E1}"/>
                    </a:ext>
                  </a:extLst>
                </p:cNvPr>
                <p:cNvSpPr>
                  <a:spLocks noChangeAspect="1"/>
                </p:cNvSpPr>
                <p:nvPr/>
              </p:nvSpPr>
              <p:spPr bwMode="auto">
                <a:xfrm rot="5400000">
                  <a:off x="3970" y="2014"/>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2" name="Arc 70">
                  <a:extLst>
                    <a:ext uri="{FF2B5EF4-FFF2-40B4-BE49-F238E27FC236}">
                      <a16:creationId xmlns:a16="http://schemas.microsoft.com/office/drawing/2014/main" id="{8225D8A8-F977-9847-AA70-6C732C63C306}"/>
                    </a:ext>
                  </a:extLst>
                </p:cNvPr>
                <p:cNvSpPr>
                  <a:spLocks noChangeAspect="1"/>
                </p:cNvSpPr>
                <p:nvPr/>
              </p:nvSpPr>
              <p:spPr bwMode="auto">
                <a:xfrm rot="5400000">
                  <a:off x="3969" y="182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3" name="Arc 71">
                  <a:extLst>
                    <a:ext uri="{FF2B5EF4-FFF2-40B4-BE49-F238E27FC236}">
                      <a16:creationId xmlns:a16="http://schemas.microsoft.com/office/drawing/2014/main" id="{BCE7877F-51ED-CE43-8568-2930C3A76A49}"/>
                    </a:ext>
                  </a:extLst>
                </p:cNvPr>
                <p:cNvSpPr>
                  <a:spLocks noChangeAspect="1"/>
                </p:cNvSpPr>
                <p:nvPr/>
              </p:nvSpPr>
              <p:spPr bwMode="auto">
                <a:xfrm rot="5400000">
                  <a:off x="3969" y="206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grpSp>
          <p:nvGrpSpPr>
            <p:cNvPr id="35" name="Group 34">
              <a:extLst>
                <a:ext uri="{FF2B5EF4-FFF2-40B4-BE49-F238E27FC236}">
                  <a16:creationId xmlns:a16="http://schemas.microsoft.com/office/drawing/2014/main" id="{97B6C7AC-454E-5040-82CA-E0FDFB462720}"/>
                </a:ext>
              </a:extLst>
            </p:cNvPr>
            <p:cNvGrpSpPr/>
            <p:nvPr/>
          </p:nvGrpSpPr>
          <p:grpSpPr>
            <a:xfrm rot="5400000">
              <a:off x="4848388" y="3264437"/>
              <a:ext cx="3105723" cy="496301"/>
              <a:chOff x="2214422" y="1401772"/>
              <a:chExt cx="4189415" cy="450273"/>
            </a:xfrm>
          </p:grpSpPr>
          <p:sp>
            <p:nvSpPr>
              <p:cNvPr id="36" name="Freeform 12">
                <a:extLst>
                  <a:ext uri="{FF2B5EF4-FFF2-40B4-BE49-F238E27FC236}">
                    <a16:creationId xmlns:a16="http://schemas.microsoft.com/office/drawing/2014/main" id="{52D4E074-49CC-B742-8570-E9C1C15E1C5F}"/>
                  </a:ext>
                </a:extLst>
              </p:cNvPr>
              <p:cNvSpPr>
                <a:spLocks noChangeAspect="1"/>
              </p:cNvSpPr>
              <p:nvPr/>
            </p:nvSpPr>
            <p:spPr bwMode="auto">
              <a:xfrm rot="16200000">
                <a:off x="3017986" y="622456"/>
                <a:ext cx="401782" cy="2008910"/>
              </a:xfrm>
              <a:custGeom>
                <a:avLst/>
                <a:gdLst>
                  <a:gd name="T0" fmla="*/ 60483750 w 192"/>
                  <a:gd name="T1" fmla="*/ 0 h 960"/>
                  <a:gd name="T2" fmla="*/ 60483750 w 192"/>
                  <a:gd name="T3" fmla="*/ 120967500 h 960"/>
                  <a:gd name="T4" fmla="*/ 120967500 w 192"/>
                  <a:gd name="T5" fmla="*/ 151209375 h 960"/>
                  <a:gd name="T6" fmla="*/ 0 w 192"/>
                  <a:gd name="T7" fmla="*/ 211693125 h 960"/>
                  <a:gd name="T8" fmla="*/ 120967500 w 192"/>
                  <a:gd name="T9" fmla="*/ 272176875 h 960"/>
                  <a:gd name="T10" fmla="*/ 0 w 192"/>
                  <a:gd name="T11" fmla="*/ 332660625 h 960"/>
                  <a:gd name="T12" fmla="*/ 120967500 w 192"/>
                  <a:gd name="T13" fmla="*/ 393144375 h 960"/>
                  <a:gd name="T14" fmla="*/ 0 w 192"/>
                  <a:gd name="T15" fmla="*/ 453628125 h 960"/>
                  <a:gd name="T16" fmla="*/ 60483750 w 192"/>
                  <a:gd name="T17" fmla="*/ 483870000 h 960"/>
                  <a:gd name="T18" fmla="*/ 60483750 w 192"/>
                  <a:gd name="T19" fmla="*/ 604837500 h 9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2"/>
                  <a:gd name="T31" fmla="*/ 0 h 960"/>
                  <a:gd name="T32" fmla="*/ 192 w 192"/>
                  <a:gd name="T33" fmla="*/ 960 h 9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2" h="960">
                    <a:moveTo>
                      <a:pt x="96" y="0"/>
                    </a:moveTo>
                    <a:lnTo>
                      <a:pt x="96" y="192"/>
                    </a:lnTo>
                    <a:lnTo>
                      <a:pt x="192" y="240"/>
                    </a:lnTo>
                    <a:lnTo>
                      <a:pt x="0" y="336"/>
                    </a:lnTo>
                    <a:lnTo>
                      <a:pt x="192" y="432"/>
                    </a:lnTo>
                    <a:lnTo>
                      <a:pt x="0" y="528"/>
                    </a:lnTo>
                    <a:lnTo>
                      <a:pt x="192" y="624"/>
                    </a:lnTo>
                    <a:lnTo>
                      <a:pt x="0" y="720"/>
                    </a:lnTo>
                    <a:lnTo>
                      <a:pt x="96" y="768"/>
                    </a:lnTo>
                    <a:lnTo>
                      <a:pt x="96" y="960"/>
                    </a:lnTo>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37" name="Group 209">
                <a:extLst>
                  <a:ext uri="{FF2B5EF4-FFF2-40B4-BE49-F238E27FC236}">
                    <a16:creationId xmlns:a16="http://schemas.microsoft.com/office/drawing/2014/main" id="{F3297903-427C-0748-9B9E-725389F6A8F0}"/>
                  </a:ext>
                </a:extLst>
              </p:cNvPr>
              <p:cNvGrpSpPr>
                <a:grpSpLocks/>
              </p:cNvGrpSpPr>
              <p:nvPr/>
            </p:nvGrpSpPr>
            <p:grpSpPr bwMode="auto">
              <a:xfrm rot="16200000">
                <a:off x="5088448" y="536657"/>
                <a:ext cx="450273" cy="2180504"/>
                <a:chOff x="3935" y="1728"/>
                <a:chExt cx="96" cy="480"/>
              </a:xfrm>
            </p:grpSpPr>
            <p:sp>
              <p:nvSpPr>
                <p:cNvPr id="38" name="Arc 59">
                  <a:extLst>
                    <a:ext uri="{FF2B5EF4-FFF2-40B4-BE49-F238E27FC236}">
                      <a16:creationId xmlns:a16="http://schemas.microsoft.com/office/drawing/2014/main" id="{FB33FA66-B8EB-C446-8D5E-3F06AA8BCC5A}"/>
                    </a:ext>
                  </a:extLst>
                </p:cNvPr>
                <p:cNvSpPr>
                  <a:spLocks noChangeAspect="1"/>
                </p:cNvSpPr>
                <p:nvPr/>
              </p:nvSpPr>
              <p:spPr bwMode="auto">
                <a:xfrm rot="5400000" flipV="1">
                  <a:off x="3947" y="1895"/>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9" name="Arc 60">
                  <a:extLst>
                    <a:ext uri="{FF2B5EF4-FFF2-40B4-BE49-F238E27FC236}">
                      <a16:creationId xmlns:a16="http://schemas.microsoft.com/office/drawing/2014/main" id="{ADC5C4B2-CEDB-C14B-A5FE-C6914F889990}"/>
                    </a:ext>
                  </a:extLst>
                </p:cNvPr>
                <p:cNvSpPr>
                  <a:spLocks noChangeAspect="1"/>
                </p:cNvSpPr>
                <p:nvPr/>
              </p:nvSpPr>
              <p:spPr bwMode="auto">
                <a:xfrm rot="5400000" flipV="1">
                  <a:off x="3947" y="1943"/>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0" name="Arc 61">
                  <a:extLst>
                    <a:ext uri="{FF2B5EF4-FFF2-40B4-BE49-F238E27FC236}">
                      <a16:creationId xmlns:a16="http://schemas.microsoft.com/office/drawing/2014/main" id="{39DAC9FB-EAB5-AA42-AFC8-331BF4CE2D47}"/>
                    </a:ext>
                  </a:extLst>
                </p:cNvPr>
                <p:cNvSpPr>
                  <a:spLocks noChangeAspect="1"/>
                </p:cNvSpPr>
                <p:nvPr/>
              </p:nvSpPr>
              <p:spPr bwMode="auto">
                <a:xfrm rot="5400000" flipV="1">
                  <a:off x="3946" y="1991"/>
                  <a:ext cx="25"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 name="Arc 62">
                  <a:extLst>
                    <a:ext uri="{FF2B5EF4-FFF2-40B4-BE49-F238E27FC236}">
                      <a16:creationId xmlns:a16="http://schemas.microsoft.com/office/drawing/2014/main" id="{BB4218DD-E700-394A-83E8-6B378525DC31}"/>
                    </a:ext>
                  </a:extLst>
                </p:cNvPr>
                <p:cNvSpPr>
                  <a:spLocks noChangeAspect="1"/>
                </p:cNvSpPr>
                <p:nvPr/>
              </p:nvSpPr>
              <p:spPr bwMode="auto">
                <a:xfrm rot="5400000" flipV="1">
                  <a:off x="3947" y="1847"/>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2" name="Line 63">
                  <a:extLst>
                    <a:ext uri="{FF2B5EF4-FFF2-40B4-BE49-F238E27FC236}">
                      <a16:creationId xmlns:a16="http://schemas.microsoft.com/office/drawing/2014/main" id="{4FECFE61-B8AD-AE42-809B-F158103A3C58}"/>
                    </a:ext>
                  </a:extLst>
                </p:cNvPr>
                <p:cNvSpPr>
                  <a:spLocks noChangeAspect="1" noChangeShapeType="1"/>
                </p:cNvSpPr>
                <p:nvPr/>
              </p:nvSpPr>
              <p:spPr bwMode="auto">
                <a:xfrm rot="5400000" flipH="1">
                  <a:off x="3941" y="1770"/>
                  <a:ext cx="83"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 name="Line 64">
                  <a:extLst>
                    <a:ext uri="{FF2B5EF4-FFF2-40B4-BE49-F238E27FC236}">
                      <a16:creationId xmlns:a16="http://schemas.microsoft.com/office/drawing/2014/main" id="{4CB554D4-CF89-6346-AD34-76CA66B1FA66}"/>
                    </a:ext>
                  </a:extLst>
                </p:cNvPr>
                <p:cNvSpPr>
                  <a:spLocks noChangeAspect="1" noChangeShapeType="1"/>
                </p:cNvSpPr>
                <p:nvPr/>
              </p:nvSpPr>
              <p:spPr bwMode="auto">
                <a:xfrm rot="5400000" flipH="1">
                  <a:off x="3940" y="2166"/>
                  <a:ext cx="8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 name="Arc 65">
                  <a:extLst>
                    <a:ext uri="{FF2B5EF4-FFF2-40B4-BE49-F238E27FC236}">
                      <a16:creationId xmlns:a16="http://schemas.microsoft.com/office/drawing/2014/main" id="{48637EA0-90A3-B442-B1C6-94C5DC009432}"/>
                    </a:ext>
                  </a:extLst>
                </p:cNvPr>
                <p:cNvSpPr>
                  <a:spLocks noChangeAspect="1"/>
                </p:cNvSpPr>
                <p:nvPr/>
              </p:nvSpPr>
              <p:spPr bwMode="auto">
                <a:xfrm rot="5400000">
                  <a:off x="3970" y="1870"/>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5" name="Arc 66">
                  <a:extLst>
                    <a:ext uri="{FF2B5EF4-FFF2-40B4-BE49-F238E27FC236}">
                      <a16:creationId xmlns:a16="http://schemas.microsoft.com/office/drawing/2014/main" id="{D6C6A103-2655-7C40-87EE-7FC45662952D}"/>
                    </a:ext>
                  </a:extLst>
                </p:cNvPr>
                <p:cNvSpPr>
                  <a:spLocks noChangeAspect="1"/>
                </p:cNvSpPr>
                <p:nvPr/>
              </p:nvSpPr>
              <p:spPr bwMode="auto">
                <a:xfrm rot="5400000">
                  <a:off x="3970" y="1918"/>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6" name="Arc 67">
                  <a:extLst>
                    <a:ext uri="{FF2B5EF4-FFF2-40B4-BE49-F238E27FC236}">
                      <a16:creationId xmlns:a16="http://schemas.microsoft.com/office/drawing/2014/main" id="{2044B655-B2A0-3242-B8BF-E2E20EC631BA}"/>
                    </a:ext>
                  </a:extLst>
                </p:cNvPr>
                <p:cNvSpPr>
                  <a:spLocks noChangeAspect="1"/>
                </p:cNvSpPr>
                <p:nvPr/>
              </p:nvSpPr>
              <p:spPr bwMode="auto">
                <a:xfrm rot="5400000" flipV="1">
                  <a:off x="3947" y="2039"/>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7" name="Arc 68">
                  <a:extLst>
                    <a:ext uri="{FF2B5EF4-FFF2-40B4-BE49-F238E27FC236}">
                      <a16:creationId xmlns:a16="http://schemas.microsoft.com/office/drawing/2014/main" id="{9E5706BC-4167-D74C-BEBE-37D74B3F38EF}"/>
                    </a:ext>
                  </a:extLst>
                </p:cNvPr>
                <p:cNvSpPr>
                  <a:spLocks noChangeAspect="1"/>
                </p:cNvSpPr>
                <p:nvPr/>
              </p:nvSpPr>
              <p:spPr bwMode="auto">
                <a:xfrm rot="5400000">
                  <a:off x="3970" y="1966"/>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8" name="Arc 69">
                  <a:extLst>
                    <a:ext uri="{FF2B5EF4-FFF2-40B4-BE49-F238E27FC236}">
                      <a16:creationId xmlns:a16="http://schemas.microsoft.com/office/drawing/2014/main" id="{E906FA16-BF87-2B4A-B87D-010DEFBEC6AE}"/>
                    </a:ext>
                  </a:extLst>
                </p:cNvPr>
                <p:cNvSpPr>
                  <a:spLocks noChangeAspect="1"/>
                </p:cNvSpPr>
                <p:nvPr/>
              </p:nvSpPr>
              <p:spPr bwMode="auto">
                <a:xfrm rot="5400000">
                  <a:off x="3970" y="2014"/>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 name="Arc 70">
                  <a:extLst>
                    <a:ext uri="{FF2B5EF4-FFF2-40B4-BE49-F238E27FC236}">
                      <a16:creationId xmlns:a16="http://schemas.microsoft.com/office/drawing/2014/main" id="{29C73854-C709-734F-9A03-81FB8D781F3D}"/>
                    </a:ext>
                  </a:extLst>
                </p:cNvPr>
                <p:cNvSpPr>
                  <a:spLocks noChangeAspect="1"/>
                </p:cNvSpPr>
                <p:nvPr/>
              </p:nvSpPr>
              <p:spPr bwMode="auto">
                <a:xfrm rot="5400000">
                  <a:off x="3969" y="182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 name="Arc 71">
                  <a:extLst>
                    <a:ext uri="{FF2B5EF4-FFF2-40B4-BE49-F238E27FC236}">
                      <a16:creationId xmlns:a16="http://schemas.microsoft.com/office/drawing/2014/main" id="{7700CC4F-7682-E549-835C-00C2823B6A89}"/>
                    </a:ext>
                  </a:extLst>
                </p:cNvPr>
                <p:cNvSpPr>
                  <a:spLocks noChangeAspect="1"/>
                </p:cNvSpPr>
                <p:nvPr/>
              </p:nvSpPr>
              <p:spPr bwMode="auto">
                <a:xfrm rot="5400000">
                  <a:off x="3969" y="206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cxnSp>
          <p:nvCxnSpPr>
            <p:cNvPr id="52" name="Straight Connector 51">
              <a:extLst>
                <a:ext uri="{FF2B5EF4-FFF2-40B4-BE49-F238E27FC236}">
                  <a16:creationId xmlns:a16="http://schemas.microsoft.com/office/drawing/2014/main" id="{92BB9B3D-794A-E844-AF4C-6C05A17797D6}"/>
                </a:ext>
              </a:extLst>
            </p:cNvPr>
            <p:cNvCxnSpPr/>
            <p:nvPr/>
          </p:nvCxnSpPr>
          <p:spPr>
            <a:xfrm>
              <a:off x="5407152" y="1972588"/>
              <a:ext cx="99409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7681981-F6EE-4F44-B86B-7CEF1E648E2F}"/>
                </a:ext>
              </a:extLst>
            </p:cNvPr>
            <p:cNvCxnSpPr>
              <a:cxnSpLocks/>
            </p:cNvCxnSpPr>
            <p:nvPr/>
          </p:nvCxnSpPr>
          <p:spPr>
            <a:xfrm>
              <a:off x="1223846" y="5067133"/>
              <a:ext cx="517740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00226F1-DBE8-E34C-BB68-08020D31F085}"/>
                </a:ext>
              </a:extLst>
            </p:cNvPr>
            <p:cNvCxnSpPr>
              <a:cxnSpLocks/>
            </p:cNvCxnSpPr>
            <p:nvPr/>
          </p:nvCxnSpPr>
          <p:spPr>
            <a:xfrm flipV="1">
              <a:off x="1232622" y="1972588"/>
              <a:ext cx="0" cy="82707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F48A0728-0AFD-0042-9660-805DBD68E8B7}"/>
                </a:ext>
              </a:extLst>
            </p:cNvPr>
            <p:cNvCxnSpPr>
              <a:cxnSpLocks/>
            </p:cNvCxnSpPr>
            <p:nvPr/>
          </p:nvCxnSpPr>
          <p:spPr>
            <a:xfrm>
              <a:off x="1223846" y="1959726"/>
              <a:ext cx="1077582" cy="1286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3660F248-2EE6-8146-B7BF-0D1809D7E426}"/>
                </a:ext>
              </a:extLst>
            </p:cNvPr>
            <p:cNvCxnSpPr>
              <a:cxnSpLocks/>
            </p:cNvCxnSpPr>
            <p:nvPr/>
          </p:nvCxnSpPr>
          <p:spPr>
            <a:xfrm flipV="1">
              <a:off x="1223846" y="4149423"/>
              <a:ext cx="0" cy="9177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Freeform 63">
              <a:extLst>
                <a:ext uri="{FF2B5EF4-FFF2-40B4-BE49-F238E27FC236}">
                  <a16:creationId xmlns:a16="http://schemas.microsoft.com/office/drawing/2014/main" id="{1300CD71-2D8F-CA45-8850-3703DF325198}"/>
                </a:ext>
              </a:extLst>
            </p:cNvPr>
            <p:cNvSpPr/>
            <p:nvPr/>
          </p:nvSpPr>
          <p:spPr>
            <a:xfrm>
              <a:off x="2799060" y="2380581"/>
              <a:ext cx="3027219" cy="1087961"/>
            </a:xfrm>
            <a:custGeom>
              <a:avLst/>
              <a:gdLst>
                <a:gd name="connsiteX0" fmla="*/ 0 w 3027219"/>
                <a:gd name="connsiteY0" fmla="*/ 1087961 h 1087961"/>
                <a:gd name="connsiteX1" fmla="*/ 1149928 w 3027219"/>
                <a:gd name="connsiteY1" fmla="*/ 379 h 1087961"/>
                <a:gd name="connsiteX2" fmla="*/ 3027219 w 3027219"/>
                <a:gd name="connsiteY2" fmla="*/ 990979 h 1087961"/>
              </a:gdLst>
              <a:ahLst/>
              <a:cxnLst>
                <a:cxn ang="0">
                  <a:pos x="connsiteX0" y="connsiteY0"/>
                </a:cxn>
                <a:cxn ang="0">
                  <a:pos x="connsiteX1" y="connsiteY1"/>
                </a:cxn>
                <a:cxn ang="0">
                  <a:pos x="connsiteX2" y="connsiteY2"/>
                </a:cxn>
              </a:cxnLst>
              <a:rect l="l" t="t" r="r" b="b"/>
              <a:pathLst>
                <a:path w="3027219" h="1087961">
                  <a:moveTo>
                    <a:pt x="0" y="1087961"/>
                  </a:moveTo>
                  <a:cubicBezTo>
                    <a:pt x="322696" y="552252"/>
                    <a:pt x="645392" y="16543"/>
                    <a:pt x="1149928" y="379"/>
                  </a:cubicBezTo>
                  <a:cubicBezTo>
                    <a:pt x="1654464" y="-15785"/>
                    <a:pt x="2340841" y="487597"/>
                    <a:pt x="3027219" y="990979"/>
                  </a:cubicBezTo>
                </a:path>
              </a:pathLst>
            </a:custGeom>
            <a:noFill/>
            <a:ln w="25400">
              <a:solidFill>
                <a:srgbClr val="FF000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2A106FA2-D5AD-7440-A440-B70895B540C0}"/>
                </a:ext>
              </a:extLst>
            </p:cNvPr>
            <p:cNvSpPr txBox="1"/>
            <p:nvPr/>
          </p:nvSpPr>
          <p:spPr>
            <a:xfrm>
              <a:off x="3510019" y="2652006"/>
              <a:ext cx="601447" cy="461665"/>
            </a:xfrm>
            <a:prstGeom prst="rect">
              <a:avLst/>
            </a:prstGeom>
            <a:noFill/>
          </p:spPr>
          <p:txBody>
            <a:bodyPr wrap="none" rtlCol="0">
              <a:spAutoFit/>
            </a:bodyPr>
            <a:lstStyle/>
            <a:p>
              <a:r>
                <a:rPr lang="en-US" sz="2400" i="1" dirty="0" err="1"/>
                <a:t>i</a:t>
              </a:r>
              <a:r>
                <a:rPr lang="en-US" sz="2400" dirty="0"/>
                <a:t>(</a:t>
              </a:r>
              <a:r>
                <a:rPr lang="en-US" sz="2400" i="1" dirty="0"/>
                <a:t>t</a:t>
              </a:r>
              <a:r>
                <a:rPr lang="en-US" sz="2400" dirty="0"/>
                <a:t>)</a:t>
              </a:r>
              <a:endParaRPr lang="en-US" sz="2400" i="1" dirty="0"/>
            </a:p>
          </p:txBody>
        </p:sp>
        <p:sp>
          <p:nvSpPr>
            <p:cNvPr id="66" name="TextBox 65">
              <a:extLst>
                <a:ext uri="{FF2B5EF4-FFF2-40B4-BE49-F238E27FC236}">
                  <a16:creationId xmlns:a16="http://schemas.microsoft.com/office/drawing/2014/main" id="{F802C3B7-3378-364A-A1D7-0D28EC84DE27}"/>
                </a:ext>
              </a:extLst>
            </p:cNvPr>
            <p:cNvSpPr txBox="1"/>
            <p:nvPr/>
          </p:nvSpPr>
          <p:spPr>
            <a:xfrm>
              <a:off x="1909017" y="3186458"/>
              <a:ext cx="1252266" cy="461665"/>
            </a:xfrm>
            <a:prstGeom prst="rect">
              <a:avLst/>
            </a:prstGeom>
            <a:noFill/>
          </p:spPr>
          <p:txBody>
            <a:bodyPr wrap="none" rtlCol="0">
              <a:spAutoFit/>
            </a:bodyPr>
            <a:lstStyle/>
            <a:p>
              <a:r>
                <a:rPr lang="en-US" sz="2400" i="1" dirty="0"/>
                <a:t>v</a:t>
              </a:r>
              <a:r>
                <a:rPr lang="en-US" sz="2400" dirty="0"/>
                <a:t>(</a:t>
              </a:r>
              <a:r>
                <a:rPr lang="en-US" sz="2400" i="1" dirty="0"/>
                <a:t>t</a:t>
              </a:r>
              <a:r>
                <a:rPr lang="en-US" sz="2400" dirty="0"/>
                <a:t>)</a:t>
              </a:r>
              <a:r>
                <a:rPr lang="en-US" sz="2400" i="1" baseline="-25000" dirty="0"/>
                <a:t>source</a:t>
              </a:r>
              <a:endParaRPr lang="en-US" sz="2400" i="1" dirty="0"/>
            </a:p>
          </p:txBody>
        </p:sp>
        <p:sp>
          <p:nvSpPr>
            <p:cNvPr id="67" name="TextBox 66">
              <a:extLst>
                <a:ext uri="{FF2B5EF4-FFF2-40B4-BE49-F238E27FC236}">
                  <a16:creationId xmlns:a16="http://schemas.microsoft.com/office/drawing/2014/main" id="{B23A0612-1FFC-EF4B-8616-AA89C90DA64F}"/>
                </a:ext>
              </a:extLst>
            </p:cNvPr>
            <p:cNvSpPr txBox="1"/>
            <p:nvPr/>
          </p:nvSpPr>
          <p:spPr>
            <a:xfrm>
              <a:off x="6747204" y="3128760"/>
              <a:ext cx="1132041" cy="461665"/>
            </a:xfrm>
            <a:prstGeom prst="rect">
              <a:avLst/>
            </a:prstGeom>
            <a:noFill/>
          </p:spPr>
          <p:txBody>
            <a:bodyPr wrap="none" rtlCol="0">
              <a:spAutoFit/>
            </a:bodyPr>
            <a:lstStyle/>
            <a:p>
              <a:r>
                <a:rPr lang="en-US" sz="2400" i="1" dirty="0"/>
                <a:t>v</a:t>
              </a:r>
              <a:r>
                <a:rPr lang="en-US" sz="2400" dirty="0"/>
                <a:t>(</a:t>
              </a:r>
              <a:r>
                <a:rPr lang="en-US" sz="2400" i="1" dirty="0"/>
                <a:t>t</a:t>
              </a:r>
              <a:r>
                <a:rPr lang="en-US" sz="2400" dirty="0"/>
                <a:t>)</a:t>
              </a:r>
              <a:r>
                <a:rPr lang="en-US" sz="2400" i="1" baseline="-25000" dirty="0"/>
                <a:t> load</a:t>
              </a:r>
              <a:endParaRPr lang="en-US" sz="2400" i="1" dirty="0"/>
            </a:p>
          </p:txBody>
        </p:sp>
        <p:cxnSp>
          <p:nvCxnSpPr>
            <p:cNvPr id="71" name="Straight Arrow Connector 70">
              <a:extLst>
                <a:ext uri="{FF2B5EF4-FFF2-40B4-BE49-F238E27FC236}">
                  <a16:creationId xmlns:a16="http://schemas.microsoft.com/office/drawing/2014/main" id="{F057F861-70AD-554C-9673-C0A00EB65E3A}"/>
                </a:ext>
              </a:extLst>
            </p:cNvPr>
            <p:cNvCxnSpPr>
              <a:cxnSpLocks/>
              <a:stCxn id="67" idx="0"/>
            </p:cNvCxnSpPr>
            <p:nvPr/>
          </p:nvCxnSpPr>
          <p:spPr>
            <a:xfrm flipH="1" flipV="1">
              <a:off x="6646819" y="2096664"/>
              <a:ext cx="666406" cy="1032096"/>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6D76D9DB-AB6E-9148-AD29-F42FB2E8A5C7}"/>
                </a:ext>
              </a:extLst>
            </p:cNvPr>
            <p:cNvCxnSpPr>
              <a:cxnSpLocks/>
            </p:cNvCxnSpPr>
            <p:nvPr/>
          </p:nvCxnSpPr>
          <p:spPr>
            <a:xfrm flipH="1">
              <a:off x="2239162" y="3779614"/>
              <a:ext cx="1" cy="1082379"/>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4E92B88A-D8B6-984E-89F8-2F5EF11E3C01}"/>
                </a:ext>
              </a:extLst>
            </p:cNvPr>
            <p:cNvCxnSpPr>
              <a:cxnSpLocks/>
            </p:cNvCxnSpPr>
            <p:nvPr/>
          </p:nvCxnSpPr>
          <p:spPr>
            <a:xfrm flipH="1" flipV="1">
              <a:off x="2220604" y="2096663"/>
              <a:ext cx="18559" cy="1129449"/>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0126D686-590E-0547-B96C-C66436D4C716}"/>
                </a:ext>
              </a:extLst>
            </p:cNvPr>
            <p:cNvCxnSpPr>
              <a:cxnSpLocks/>
            </p:cNvCxnSpPr>
            <p:nvPr/>
          </p:nvCxnSpPr>
          <p:spPr>
            <a:xfrm flipH="1">
              <a:off x="6770888" y="3698504"/>
              <a:ext cx="351581" cy="1163489"/>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78FB34B0-D031-7C4E-AF81-66334204BC3C}"/>
                </a:ext>
              </a:extLst>
            </p:cNvPr>
            <p:cNvSpPr txBox="1"/>
            <p:nvPr/>
          </p:nvSpPr>
          <p:spPr>
            <a:xfrm>
              <a:off x="3575870" y="1065468"/>
              <a:ext cx="1013419" cy="461665"/>
            </a:xfrm>
            <a:prstGeom prst="rect">
              <a:avLst/>
            </a:prstGeom>
            <a:noFill/>
          </p:spPr>
          <p:txBody>
            <a:bodyPr wrap="none" rtlCol="0">
              <a:spAutoFit/>
            </a:bodyPr>
            <a:lstStyle/>
            <a:p>
              <a:r>
                <a:rPr lang="en-US" sz="2400" i="1" dirty="0"/>
                <a:t>v</a:t>
              </a:r>
              <a:r>
                <a:rPr lang="en-US" sz="2400" dirty="0"/>
                <a:t>(</a:t>
              </a:r>
              <a:r>
                <a:rPr lang="en-US" sz="2400" i="1" dirty="0"/>
                <a:t>t</a:t>
              </a:r>
              <a:r>
                <a:rPr lang="en-US" sz="2400" dirty="0"/>
                <a:t>)</a:t>
              </a:r>
              <a:r>
                <a:rPr lang="en-US" sz="2400" i="1" baseline="-25000" dirty="0"/>
                <a:t>loss</a:t>
              </a:r>
              <a:endParaRPr lang="en-US" sz="2400" i="1" dirty="0"/>
            </a:p>
          </p:txBody>
        </p:sp>
        <p:cxnSp>
          <p:nvCxnSpPr>
            <p:cNvPr id="83" name="Straight Arrow Connector 82">
              <a:extLst>
                <a:ext uri="{FF2B5EF4-FFF2-40B4-BE49-F238E27FC236}">
                  <a16:creationId xmlns:a16="http://schemas.microsoft.com/office/drawing/2014/main" id="{8C18F936-C612-484F-865A-067C3F372049}"/>
                </a:ext>
              </a:extLst>
            </p:cNvPr>
            <p:cNvCxnSpPr>
              <a:cxnSpLocks/>
            </p:cNvCxnSpPr>
            <p:nvPr/>
          </p:nvCxnSpPr>
          <p:spPr>
            <a:xfrm flipH="1">
              <a:off x="2376056" y="1330136"/>
              <a:ext cx="1032162" cy="336863"/>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0B300189-097A-C545-80A2-AAD74D637CB1}"/>
                </a:ext>
              </a:extLst>
            </p:cNvPr>
            <p:cNvCxnSpPr>
              <a:cxnSpLocks/>
              <a:stCxn id="82" idx="3"/>
            </p:cNvCxnSpPr>
            <p:nvPr/>
          </p:nvCxnSpPr>
          <p:spPr>
            <a:xfrm>
              <a:off x="4589289" y="1296301"/>
              <a:ext cx="979265" cy="470017"/>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pic>
        <p:nvPicPr>
          <p:cNvPr id="68" name="Picture 67" descr="Picture 3.png">
            <a:extLst>
              <a:ext uri="{FF2B5EF4-FFF2-40B4-BE49-F238E27FC236}">
                <a16:creationId xmlns:a16="http://schemas.microsoft.com/office/drawing/2014/main" id="{366E34F8-5156-3646-88C1-26D1A6B38213}"/>
              </a:ext>
            </a:extLst>
          </p:cNvPr>
          <p:cNvPicPr>
            <a:picLocks noChangeAspect="1"/>
          </p:cNvPicPr>
          <p:nvPr/>
        </p:nvPicPr>
        <p:blipFill>
          <a:blip r:embed="rId3"/>
          <a:stretch>
            <a:fillRect/>
          </a:stretch>
        </p:blipFill>
        <p:spPr>
          <a:xfrm>
            <a:off x="6061305" y="868699"/>
            <a:ext cx="5942078" cy="4692758"/>
          </a:xfrm>
          <a:prstGeom prst="rect">
            <a:avLst/>
          </a:prstGeom>
        </p:spPr>
      </p:pic>
      <p:pic>
        <p:nvPicPr>
          <p:cNvPr id="69" name="Picture 68" descr="Picture 4.png">
            <a:extLst>
              <a:ext uri="{FF2B5EF4-FFF2-40B4-BE49-F238E27FC236}">
                <a16:creationId xmlns:a16="http://schemas.microsoft.com/office/drawing/2014/main" id="{77A690BA-52A5-664A-B360-99810BF8E551}"/>
              </a:ext>
            </a:extLst>
          </p:cNvPr>
          <p:cNvPicPr>
            <a:picLocks noChangeAspect="1"/>
          </p:cNvPicPr>
          <p:nvPr/>
        </p:nvPicPr>
        <p:blipFill>
          <a:blip r:embed="rId4"/>
          <a:stretch>
            <a:fillRect/>
          </a:stretch>
        </p:blipFill>
        <p:spPr>
          <a:xfrm>
            <a:off x="6049075" y="799135"/>
            <a:ext cx="6275383" cy="4692758"/>
          </a:xfrm>
          <a:prstGeom prst="rect">
            <a:avLst/>
          </a:prstGeom>
        </p:spPr>
      </p:pic>
      <p:pic>
        <p:nvPicPr>
          <p:cNvPr id="70" name="Picture 69" descr="Picture 5.png">
            <a:extLst>
              <a:ext uri="{FF2B5EF4-FFF2-40B4-BE49-F238E27FC236}">
                <a16:creationId xmlns:a16="http://schemas.microsoft.com/office/drawing/2014/main" id="{04D59942-4A4D-8E49-8D49-62F00FFF84F1}"/>
              </a:ext>
            </a:extLst>
          </p:cNvPr>
          <p:cNvPicPr>
            <a:picLocks noChangeAspect="1"/>
          </p:cNvPicPr>
          <p:nvPr/>
        </p:nvPicPr>
        <p:blipFill>
          <a:blip r:embed="rId5"/>
          <a:stretch>
            <a:fillRect/>
          </a:stretch>
        </p:blipFill>
        <p:spPr>
          <a:xfrm>
            <a:off x="6005718" y="753189"/>
            <a:ext cx="6008688" cy="4737921"/>
          </a:xfrm>
          <a:prstGeom prst="rect">
            <a:avLst/>
          </a:prstGeom>
        </p:spPr>
      </p:pic>
      <p:graphicFrame>
        <p:nvGraphicFramePr>
          <p:cNvPr id="73" name="Object 5">
            <a:extLst>
              <a:ext uri="{FF2B5EF4-FFF2-40B4-BE49-F238E27FC236}">
                <a16:creationId xmlns:a16="http://schemas.microsoft.com/office/drawing/2014/main" id="{3CCA3260-1995-2F43-889B-EA5D462A8D55}"/>
              </a:ext>
            </a:extLst>
          </p:cNvPr>
          <p:cNvGraphicFramePr>
            <a:graphicFrameLocks noChangeAspect="1"/>
          </p:cNvGraphicFramePr>
          <p:nvPr>
            <p:extLst>
              <p:ext uri="{D42A27DB-BD31-4B8C-83A1-F6EECF244321}">
                <p14:modId xmlns:p14="http://schemas.microsoft.com/office/powerpoint/2010/main" val="1559005657"/>
              </p:ext>
            </p:extLst>
          </p:nvPr>
        </p:nvGraphicFramePr>
        <p:xfrm>
          <a:off x="4963893" y="5845138"/>
          <a:ext cx="3072694" cy="479820"/>
        </p:xfrm>
        <a:graphic>
          <a:graphicData uri="http://schemas.openxmlformats.org/presentationml/2006/ole">
            <mc:AlternateContent xmlns:mc="http://schemas.openxmlformats.org/markup-compatibility/2006">
              <mc:Choice xmlns:v="urn:schemas-microsoft-com:vml" Requires="v">
                <p:oleObj spid="_x0000_s40976" name="Equation" r:id="rId6" imgW="1752600" imgH="241300" progId="Equation.DSMT4">
                  <p:embed/>
                </p:oleObj>
              </mc:Choice>
              <mc:Fallback>
                <p:oleObj name="Equation" r:id="rId6" imgW="1752600" imgH="241300" progId="Equation.DSMT4">
                  <p:embed/>
                  <p:pic>
                    <p:nvPicPr>
                      <p:cNvPr id="625669"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63893" y="5845138"/>
                        <a:ext cx="3072694" cy="47982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74" name="TextBox 73">
            <a:extLst>
              <a:ext uri="{FF2B5EF4-FFF2-40B4-BE49-F238E27FC236}">
                <a16:creationId xmlns:a16="http://schemas.microsoft.com/office/drawing/2014/main" id="{16BD7495-B62E-1341-A728-7D31ACE09E82}"/>
              </a:ext>
            </a:extLst>
          </p:cNvPr>
          <p:cNvSpPr txBox="1"/>
          <p:nvPr/>
        </p:nvSpPr>
        <p:spPr>
          <a:xfrm>
            <a:off x="2451752" y="5801738"/>
            <a:ext cx="2488951" cy="523220"/>
          </a:xfrm>
          <a:prstGeom prst="rect">
            <a:avLst/>
          </a:prstGeom>
          <a:noFill/>
        </p:spPr>
        <p:txBody>
          <a:bodyPr wrap="none" rtlCol="0">
            <a:spAutoFit/>
          </a:bodyPr>
          <a:lstStyle/>
          <a:p>
            <a:r>
              <a:rPr lang="en-ZA" sz="2800" dirty="0">
                <a:latin typeface="Goudy Old Style" panose="02020502050305020303" pitchFamily="18" charset="77"/>
              </a:rPr>
              <a:t>Real work done:</a:t>
            </a:r>
          </a:p>
        </p:txBody>
      </p:sp>
      <p:pic>
        <p:nvPicPr>
          <p:cNvPr id="76" name="Picture 75" descr="Picture 9.png">
            <a:extLst>
              <a:ext uri="{FF2B5EF4-FFF2-40B4-BE49-F238E27FC236}">
                <a16:creationId xmlns:a16="http://schemas.microsoft.com/office/drawing/2014/main" id="{D0DFA14E-C691-4A44-9E39-BA357CDAC1E8}"/>
              </a:ext>
            </a:extLst>
          </p:cNvPr>
          <p:cNvPicPr>
            <a:picLocks noChangeAspect="1"/>
          </p:cNvPicPr>
          <p:nvPr/>
        </p:nvPicPr>
        <p:blipFill>
          <a:blip r:embed="rId8"/>
          <a:stretch>
            <a:fillRect/>
          </a:stretch>
        </p:blipFill>
        <p:spPr>
          <a:xfrm>
            <a:off x="5767690" y="777581"/>
            <a:ext cx="6477000" cy="4783876"/>
          </a:xfrm>
          <a:prstGeom prst="rect">
            <a:avLst/>
          </a:prstGeom>
        </p:spPr>
      </p:pic>
    </p:spTree>
    <p:extLst>
      <p:ext uri="{BB962C8B-B14F-4D97-AF65-F5344CB8AC3E}">
        <p14:creationId xmlns:p14="http://schemas.microsoft.com/office/powerpoint/2010/main" val="3929735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68"/>
                                        </p:tgtEl>
                                        <p:attrNameLst>
                                          <p:attrName>ppt_x</p:attrName>
                                        </p:attrNameLst>
                                      </p:cBhvr>
                                      <p:tavLst>
                                        <p:tav tm="0">
                                          <p:val>
                                            <p:strVal val="ppt_x"/>
                                          </p:val>
                                        </p:tav>
                                        <p:tav tm="100000">
                                          <p:val>
                                            <p:strVal val="ppt_x"/>
                                          </p:val>
                                        </p:tav>
                                      </p:tavLst>
                                    </p:anim>
                                    <p:anim calcmode="lin" valueType="num">
                                      <p:cBhvr additive="base">
                                        <p:cTn id="13" dur="500"/>
                                        <p:tgtEl>
                                          <p:spTgt spid="68"/>
                                        </p:tgtEl>
                                        <p:attrNameLst>
                                          <p:attrName>ppt_y</p:attrName>
                                        </p:attrNameLst>
                                      </p:cBhvr>
                                      <p:tavLst>
                                        <p:tav tm="0">
                                          <p:val>
                                            <p:strVal val="ppt_y"/>
                                          </p:val>
                                        </p:tav>
                                        <p:tav tm="100000">
                                          <p:val>
                                            <p:strVal val="1+ppt_h/2"/>
                                          </p:val>
                                        </p:tav>
                                      </p:tavLst>
                                    </p:anim>
                                    <p:set>
                                      <p:cBhvr>
                                        <p:cTn id="14" dur="1" fill="hold">
                                          <p:stCondLst>
                                            <p:cond delay="499"/>
                                          </p:stCondLst>
                                        </p:cTn>
                                        <p:tgtEl>
                                          <p:spTgt spid="68"/>
                                        </p:tgtEl>
                                        <p:attrNameLst>
                                          <p:attrName>style.visibility</p:attrName>
                                        </p:attrNameLst>
                                      </p:cBhvr>
                                      <p:to>
                                        <p:strVal val="hidden"/>
                                      </p:to>
                                    </p:set>
                                  </p:childTnLst>
                                </p:cTn>
                              </p:par>
                              <p:par>
                                <p:cTn id="15" presetID="2" presetClass="entr" presetSubtype="4"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fill="hold"/>
                                        <p:tgtEl>
                                          <p:spTgt spid="69"/>
                                        </p:tgtEl>
                                        <p:attrNameLst>
                                          <p:attrName>ppt_x</p:attrName>
                                        </p:attrNameLst>
                                      </p:cBhvr>
                                      <p:tavLst>
                                        <p:tav tm="0">
                                          <p:val>
                                            <p:strVal val="#ppt_x"/>
                                          </p:val>
                                        </p:tav>
                                        <p:tav tm="100000">
                                          <p:val>
                                            <p:strVal val="#ppt_x"/>
                                          </p:val>
                                        </p:tav>
                                      </p:tavLst>
                                    </p:anim>
                                    <p:anim calcmode="lin" valueType="num">
                                      <p:cBhvr additive="base">
                                        <p:cTn id="18"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70"/>
                                        </p:tgtEl>
                                        <p:attrNameLst>
                                          <p:attrName>style.visibility</p:attrName>
                                        </p:attrNameLst>
                                      </p:cBhvr>
                                      <p:to>
                                        <p:strVal val="visible"/>
                                      </p:to>
                                    </p:set>
                                    <p:anim calcmode="lin" valueType="num">
                                      <p:cBhvr additive="base">
                                        <p:cTn id="23" dur="500" fill="hold"/>
                                        <p:tgtEl>
                                          <p:spTgt spid="70"/>
                                        </p:tgtEl>
                                        <p:attrNameLst>
                                          <p:attrName>ppt_x</p:attrName>
                                        </p:attrNameLst>
                                      </p:cBhvr>
                                      <p:tavLst>
                                        <p:tav tm="0">
                                          <p:val>
                                            <p:strVal val="#ppt_x"/>
                                          </p:val>
                                        </p:tav>
                                        <p:tav tm="100000">
                                          <p:val>
                                            <p:strVal val="#ppt_x"/>
                                          </p:val>
                                        </p:tav>
                                      </p:tavLst>
                                    </p:anim>
                                    <p:anim calcmode="lin" valueType="num">
                                      <p:cBhvr additive="base">
                                        <p:cTn id="24" dur="500" fill="hold"/>
                                        <p:tgtEl>
                                          <p:spTgt spid="70"/>
                                        </p:tgtEl>
                                        <p:attrNameLst>
                                          <p:attrName>ppt_y</p:attrName>
                                        </p:attrNameLst>
                                      </p:cBhvr>
                                      <p:tavLst>
                                        <p:tav tm="0">
                                          <p:val>
                                            <p:strVal val="1+#ppt_h/2"/>
                                          </p:val>
                                        </p:tav>
                                        <p:tav tm="100000">
                                          <p:val>
                                            <p:strVal val="#ppt_y"/>
                                          </p:val>
                                        </p:tav>
                                      </p:tavLst>
                                    </p:anim>
                                  </p:childTnLst>
                                </p:cTn>
                              </p:par>
                              <p:par>
                                <p:cTn id="25" presetID="2" presetClass="exit" presetSubtype="4" fill="hold" nodeType="withEffect">
                                  <p:stCondLst>
                                    <p:cond delay="0"/>
                                  </p:stCondLst>
                                  <p:childTnLst>
                                    <p:anim calcmode="lin" valueType="num">
                                      <p:cBhvr additive="base">
                                        <p:cTn id="26" dur="500"/>
                                        <p:tgtEl>
                                          <p:spTgt spid="69"/>
                                        </p:tgtEl>
                                        <p:attrNameLst>
                                          <p:attrName>ppt_x</p:attrName>
                                        </p:attrNameLst>
                                      </p:cBhvr>
                                      <p:tavLst>
                                        <p:tav tm="0">
                                          <p:val>
                                            <p:strVal val="ppt_x"/>
                                          </p:val>
                                        </p:tav>
                                        <p:tav tm="100000">
                                          <p:val>
                                            <p:strVal val="ppt_x"/>
                                          </p:val>
                                        </p:tav>
                                      </p:tavLst>
                                    </p:anim>
                                    <p:anim calcmode="lin" valueType="num">
                                      <p:cBhvr additive="base">
                                        <p:cTn id="27" dur="500"/>
                                        <p:tgtEl>
                                          <p:spTgt spid="69"/>
                                        </p:tgtEl>
                                        <p:attrNameLst>
                                          <p:attrName>ppt_y</p:attrName>
                                        </p:attrNameLst>
                                      </p:cBhvr>
                                      <p:tavLst>
                                        <p:tav tm="0">
                                          <p:val>
                                            <p:strVal val="ppt_y"/>
                                          </p:val>
                                        </p:tav>
                                        <p:tav tm="100000">
                                          <p:val>
                                            <p:strVal val="1+ppt_h/2"/>
                                          </p:val>
                                        </p:tav>
                                      </p:tavLst>
                                    </p:anim>
                                    <p:set>
                                      <p:cBhvr>
                                        <p:cTn id="28" dur="1" fill="hold">
                                          <p:stCondLst>
                                            <p:cond delay="499"/>
                                          </p:stCondLst>
                                        </p:cTn>
                                        <p:tgtEl>
                                          <p:spTgt spid="69"/>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grpId="0" nodeType="clickEffect">
                                  <p:stCondLst>
                                    <p:cond delay="0"/>
                                  </p:stCondLst>
                                  <p:childTnLst>
                                    <p:set>
                                      <p:cBhvr>
                                        <p:cTn id="32" dur="1" fill="hold">
                                          <p:stCondLst>
                                            <p:cond delay="0"/>
                                          </p:stCondLst>
                                        </p:cTn>
                                        <p:tgtEl>
                                          <p:spTgt spid="74"/>
                                        </p:tgtEl>
                                        <p:attrNameLst>
                                          <p:attrName>style.visibility</p:attrName>
                                        </p:attrNameLst>
                                      </p:cBhvr>
                                      <p:to>
                                        <p:strVal val="visible"/>
                                      </p:to>
                                    </p:set>
                                    <p:animEffect transition="in" filter="fade">
                                      <p:cBhvr>
                                        <p:cTn id="33" dur="1000"/>
                                        <p:tgtEl>
                                          <p:spTgt spid="74"/>
                                        </p:tgtEl>
                                      </p:cBhvr>
                                    </p:animEffect>
                                    <p:anim calcmode="lin" valueType="num">
                                      <p:cBhvr>
                                        <p:cTn id="34" dur="1000" fill="hold"/>
                                        <p:tgtEl>
                                          <p:spTgt spid="74"/>
                                        </p:tgtEl>
                                        <p:attrNameLst>
                                          <p:attrName>ppt_x</p:attrName>
                                        </p:attrNameLst>
                                      </p:cBhvr>
                                      <p:tavLst>
                                        <p:tav tm="0">
                                          <p:val>
                                            <p:strVal val="#ppt_x"/>
                                          </p:val>
                                        </p:tav>
                                        <p:tav tm="100000">
                                          <p:val>
                                            <p:strVal val="#ppt_x"/>
                                          </p:val>
                                        </p:tav>
                                      </p:tavLst>
                                    </p:anim>
                                    <p:anim calcmode="lin" valueType="num">
                                      <p:cBhvr>
                                        <p:cTn id="35" dur="900" decel="100000" fill="hold"/>
                                        <p:tgtEl>
                                          <p:spTgt spid="7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74"/>
                                        </p:tgtEl>
                                        <p:attrNameLst>
                                          <p:attrName>ppt_y</p:attrName>
                                        </p:attrNameLst>
                                      </p:cBhvr>
                                      <p:tavLst>
                                        <p:tav tm="0">
                                          <p:val>
                                            <p:strVal val="#ppt_y-.03"/>
                                          </p:val>
                                        </p:tav>
                                        <p:tav tm="100000">
                                          <p:val>
                                            <p:strVal val="#ppt_y"/>
                                          </p:val>
                                        </p:tav>
                                      </p:tavLst>
                                    </p:anim>
                                  </p:childTnLst>
                                </p:cTn>
                              </p:par>
                            </p:childTnLst>
                          </p:cTn>
                        </p:par>
                        <p:par>
                          <p:cTn id="37" fill="hold">
                            <p:stCondLst>
                              <p:cond delay="1000"/>
                            </p:stCondLst>
                            <p:childTnLst>
                              <p:par>
                                <p:cTn id="38" presetID="37" presetClass="entr" presetSubtype="0" fill="hold" nodeType="afterEffect">
                                  <p:stCondLst>
                                    <p:cond delay="0"/>
                                  </p:stCondLst>
                                  <p:childTnLst>
                                    <p:set>
                                      <p:cBhvr>
                                        <p:cTn id="39" dur="1" fill="hold">
                                          <p:stCondLst>
                                            <p:cond delay="0"/>
                                          </p:stCondLst>
                                        </p:cTn>
                                        <p:tgtEl>
                                          <p:spTgt spid="73"/>
                                        </p:tgtEl>
                                        <p:attrNameLst>
                                          <p:attrName>style.visibility</p:attrName>
                                        </p:attrNameLst>
                                      </p:cBhvr>
                                      <p:to>
                                        <p:strVal val="visible"/>
                                      </p:to>
                                    </p:set>
                                    <p:animEffect transition="in" filter="fade">
                                      <p:cBhvr>
                                        <p:cTn id="40" dur="1000"/>
                                        <p:tgtEl>
                                          <p:spTgt spid="73"/>
                                        </p:tgtEl>
                                      </p:cBhvr>
                                    </p:animEffect>
                                    <p:anim calcmode="lin" valueType="num">
                                      <p:cBhvr>
                                        <p:cTn id="41" dur="1000" fill="hold"/>
                                        <p:tgtEl>
                                          <p:spTgt spid="73"/>
                                        </p:tgtEl>
                                        <p:attrNameLst>
                                          <p:attrName>ppt_x</p:attrName>
                                        </p:attrNameLst>
                                      </p:cBhvr>
                                      <p:tavLst>
                                        <p:tav tm="0">
                                          <p:val>
                                            <p:strVal val="#ppt_x"/>
                                          </p:val>
                                        </p:tav>
                                        <p:tav tm="100000">
                                          <p:val>
                                            <p:strVal val="#ppt_x"/>
                                          </p:val>
                                        </p:tav>
                                      </p:tavLst>
                                    </p:anim>
                                    <p:anim calcmode="lin" valueType="num">
                                      <p:cBhvr>
                                        <p:cTn id="42" dur="900" decel="100000" fill="hold"/>
                                        <p:tgtEl>
                                          <p:spTgt spid="73"/>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73"/>
                                        </p:tgtEl>
                                        <p:attrNameLst>
                                          <p:attrName>ppt_y</p:attrName>
                                        </p:attrNameLst>
                                      </p:cBhvr>
                                      <p:tavLst>
                                        <p:tav tm="0">
                                          <p:val>
                                            <p:strVal val="#ppt_y-.03"/>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xit" presetSubtype="4" fill="hold" nodeType="clickEffect">
                                  <p:stCondLst>
                                    <p:cond delay="0"/>
                                  </p:stCondLst>
                                  <p:childTnLst>
                                    <p:anim calcmode="lin" valueType="num">
                                      <p:cBhvr additive="base">
                                        <p:cTn id="47" dur="500"/>
                                        <p:tgtEl>
                                          <p:spTgt spid="70"/>
                                        </p:tgtEl>
                                        <p:attrNameLst>
                                          <p:attrName>ppt_x</p:attrName>
                                        </p:attrNameLst>
                                      </p:cBhvr>
                                      <p:tavLst>
                                        <p:tav tm="0">
                                          <p:val>
                                            <p:strVal val="ppt_x"/>
                                          </p:val>
                                        </p:tav>
                                        <p:tav tm="100000">
                                          <p:val>
                                            <p:strVal val="ppt_x"/>
                                          </p:val>
                                        </p:tav>
                                      </p:tavLst>
                                    </p:anim>
                                    <p:anim calcmode="lin" valueType="num">
                                      <p:cBhvr additive="base">
                                        <p:cTn id="48" dur="500"/>
                                        <p:tgtEl>
                                          <p:spTgt spid="70"/>
                                        </p:tgtEl>
                                        <p:attrNameLst>
                                          <p:attrName>ppt_y</p:attrName>
                                        </p:attrNameLst>
                                      </p:cBhvr>
                                      <p:tavLst>
                                        <p:tav tm="0">
                                          <p:val>
                                            <p:strVal val="ppt_y"/>
                                          </p:val>
                                        </p:tav>
                                        <p:tav tm="100000">
                                          <p:val>
                                            <p:strVal val="1+ppt_h/2"/>
                                          </p:val>
                                        </p:tav>
                                      </p:tavLst>
                                    </p:anim>
                                    <p:set>
                                      <p:cBhvr>
                                        <p:cTn id="49" dur="1" fill="hold">
                                          <p:stCondLst>
                                            <p:cond delay="499"/>
                                          </p:stCondLst>
                                        </p:cTn>
                                        <p:tgtEl>
                                          <p:spTgt spid="70"/>
                                        </p:tgtEl>
                                        <p:attrNameLst>
                                          <p:attrName>style.visibility</p:attrName>
                                        </p:attrNameLst>
                                      </p:cBhvr>
                                      <p:to>
                                        <p:strVal val="hidden"/>
                                      </p:to>
                                    </p:set>
                                  </p:childTnLst>
                                </p:cTn>
                              </p:par>
                              <p:par>
                                <p:cTn id="50" presetID="37" presetClass="entr" presetSubtype="0" fill="hold" nodeType="withEffect">
                                  <p:stCondLst>
                                    <p:cond delay="0"/>
                                  </p:stCondLst>
                                  <p:childTnLst>
                                    <p:set>
                                      <p:cBhvr>
                                        <p:cTn id="51" dur="1" fill="hold">
                                          <p:stCondLst>
                                            <p:cond delay="0"/>
                                          </p:stCondLst>
                                        </p:cTn>
                                        <p:tgtEl>
                                          <p:spTgt spid="76"/>
                                        </p:tgtEl>
                                        <p:attrNameLst>
                                          <p:attrName>style.visibility</p:attrName>
                                        </p:attrNameLst>
                                      </p:cBhvr>
                                      <p:to>
                                        <p:strVal val="visible"/>
                                      </p:to>
                                    </p:set>
                                    <p:animEffect transition="in" filter="fade">
                                      <p:cBhvr>
                                        <p:cTn id="52" dur="1000"/>
                                        <p:tgtEl>
                                          <p:spTgt spid="76"/>
                                        </p:tgtEl>
                                      </p:cBhvr>
                                    </p:animEffect>
                                    <p:anim calcmode="lin" valueType="num">
                                      <p:cBhvr>
                                        <p:cTn id="53" dur="1000" fill="hold"/>
                                        <p:tgtEl>
                                          <p:spTgt spid="76"/>
                                        </p:tgtEl>
                                        <p:attrNameLst>
                                          <p:attrName>ppt_x</p:attrName>
                                        </p:attrNameLst>
                                      </p:cBhvr>
                                      <p:tavLst>
                                        <p:tav tm="0">
                                          <p:val>
                                            <p:strVal val="#ppt_x"/>
                                          </p:val>
                                        </p:tav>
                                        <p:tav tm="100000">
                                          <p:val>
                                            <p:strVal val="#ppt_x"/>
                                          </p:val>
                                        </p:tav>
                                      </p:tavLst>
                                    </p:anim>
                                    <p:anim calcmode="lin" valueType="num">
                                      <p:cBhvr>
                                        <p:cTn id="54" dur="900" decel="100000" fill="hold"/>
                                        <p:tgtEl>
                                          <p:spTgt spid="76"/>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7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Power factor formulations</a:t>
            </a:r>
          </a:p>
        </p:txBody>
      </p:sp>
      <p:sp>
        <p:nvSpPr>
          <p:cNvPr id="4" name="TextBox 3"/>
          <p:cNvSpPr txBox="1"/>
          <p:nvPr/>
        </p:nvSpPr>
        <p:spPr>
          <a:xfrm>
            <a:off x="2166911" y="920170"/>
            <a:ext cx="5353975" cy="2246769"/>
          </a:xfrm>
          <a:prstGeom prst="rect">
            <a:avLst/>
          </a:prstGeom>
          <a:noFill/>
        </p:spPr>
        <p:txBody>
          <a:bodyPr wrap="none" rtlCol="0">
            <a:spAutoFit/>
          </a:bodyPr>
          <a:lstStyle/>
          <a:p>
            <a:pPr>
              <a:spcBef>
                <a:spcPts val="1200"/>
              </a:spcBef>
            </a:pPr>
            <a:r>
              <a:rPr lang="en-ZA" sz="2000" dirty="0">
                <a:latin typeface="Calibri"/>
                <a:cs typeface="Calibri"/>
              </a:rPr>
              <a:t>Different apparent powers have been formulated:</a:t>
            </a:r>
          </a:p>
          <a:p>
            <a:pPr>
              <a:spcBef>
                <a:spcPts val="1200"/>
              </a:spcBef>
              <a:buFont typeface="Arial"/>
              <a:buChar char="•"/>
            </a:pPr>
            <a:r>
              <a:rPr lang="en-ZA" sz="2000" dirty="0">
                <a:latin typeface="Calibri"/>
                <a:cs typeface="Calibri"/>
              </a:rPr>
              <a:t>  Arithmetic apparent power, S</a:t>
            </a:r>
            <a:r>
              <a:rPr lang="en-ZA" sz="2000" baseline="-25000" dirty="0">
                <a:latin typeface="Calibri"/>
                <a:cs typeface="Calibri"/>
              </a:rPr>
              <a:t>A</a:t>
            </a:r>
            <a:endParaRPr lang="en-ZA" sz="2000" dirty="0">
              <a:latin typeface="Calibri"/>
              <a:cs typeface="Calibri"/>
            </a:endParaRPr>
          </a:p>
          <a:p>
            <a:pPr>
              <a:spcBef>
                <a:spcPts val="1200"/>
              </a:spcBef>
              <a:buFont typeface="Arial"/>
              <a:buChar char="•"/>
            </a:pPr>
            <a:r>
              <a:rPr lang="en-ZA" sz="2000" dirty="0">
                <a:latin typeface="Calibri"/>
                <a:cs typeface="Calibri"/>
              </a:rPr>
              <a:t>  Vector apparent power, </a:t>
            </a:r>
            <a:r>
              <a:rPr lang="en-ZA" sz="2000" dirty="0" err="1">
                <a:latin typeface="Calibri"/>
                <a:cs typeface="Calibri"/>
              </a:rPr>
              <a:t>S</a:t>
            </a:r>
            <a:r>
              <a:rPr lang="en-ZA" sz="2000" baseline="-25000" dirty="0" err="1">
                <a:latin typeface="Calibri"/>
                <a:cs typeface="Calibri"/>
              </a:rPr>
              <a:t>v</a:t>
            </a:r>
            <a:endParaRPr lang="en-ZA" sz="2000" dirty="0">
              <a:latin typeface="Calibri"/>
              <a:cs typeface="Calibri"/>
            </a:endParaRPr>
          </a:p>
          <a:p>
            <a:pPr>
              <a:spcBef>
                <a:spcPts val="1200"/>
              </a:spcBef>
              <a:buFont typeface="Arial"/>
              <a:buChar char="•"/>
            </a:pPr>
            <a:r>
              <a:rPr lang="en-ZA" sz="2000" dirty="0">
                <a:latin typeface="Calibri"/>
                <a:cs typeface="Calibri"/>
              </a:rPr>
              <a:t>  Three-phase effective apparent power, S</a:t>
            </a:r>
            <a:r>
              <a:rPr lang="en-ZA" sz="2000" baseline="-25000" dirty="0">
                <a:latin typeface="Calibri"/>
                <a:cs typeface="Calibri"/>
              </a:rPr>
              <a:t>e</a:t>
            </a:r>
            <a:endParaRPr lang="en-ZA" sz="2000" dirty="0">
              <a:latin typeface="Calibri"/>
              <a:cs typeface="Calibri"/>
            </a:endParaRPr>
          </a:p>
          <a:p>
            <a:pPr>
              <a:spcBef>
                <a:spcPts val="1200"/>
              </a:spcBef>
              <a:buFont typeface="Arial"/>
              <a:buChar char="•"/>
            </a:pPr>
            <a:r>
              <a:rPr lang="en-ZA" sz="2000" dirty="0">
                <a:latin typeface="Calibri"/>
                <a:cs typeface="Calibri"/>
              </a:rPr>
              <a:t>  Positive sequence apparent power, S</a:t>
            </a:r>
            <a:r>
              <a:rPr lang="en-ZA" sz="2000" baseline="-25000" dirty="0">
                <a:latin typeface="Calibri"/>
                <a:cs typeface="Calibri"/>
              </a:rPr>
              <a:t>1</a:t>
            </a:r>
            <a:r>
              <a:rPr lang="en-ZA" sz="2000" baseline="30000" dirty="0">
                <a:latin typeface="Calibri"/>
                <a:cs typeface="Calibri"/>
              </a:rPr>
              <a:t>+</a:t>
            </a:r>
          </a:p>
        </p:txBody>
      </p:sp>
      <p:graphicFrame>
        <p:nvGraphicFramePr>
          <p:cNvPr id="712706" name="Object 2"/>
          <p:cNvGraphicFramePr>
            <a:graphicFrameLocks noChangeAspect="1"/>
          </p:cNvGraphicFramePr>
          <p:nvPr/>
        </p:nvGraphicFramePr>
        <p:xfrm>
          <a:off x="8024827" y="5719962"/>
          <a:ext cx="1484471" cy="780873"/>
        </p:xfrm>
        <a:graphic>
          <a:graphicData uri="http://schemas.openxmlformats.org/presentationml/2006/ole">
            <mc:AlternateContent xmlns:mc="http://schemas.openxmlformats.org/markup-compatibility/2006">
              <mc:Choice xmlns:v="urn:schemas-microsoft-com:vml" Requires="v">
                <p:oleObj spid="_x0000_s33845" name="Equation" r:id="rId4" imgW="698400" imgH="457200" progId="Equation.DSMT4">
                  <p:embed/>
                </p:oleObj>
              </mc:Choice>
              <mc:Fallback>
                <p:oleObj name="Equation" r:id="rId4" imgW="698400" imgH="457200" progId="Equation.DSMT4">
                  <p:embed/>
                  <p:pic>
                    <p:nvPicPr>
                      <p:cNvPr id="712706"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24827" y="5719962"/>
                        <a:ext cx="1484471" cy="78087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nvGraphicFramePr>
        <p:xfrm>
          <a:off x="8096264" y="3786190"/>
          <a:ext cx="1049568" cy="686256"/>
        </p:xfrm>
        <a:graphic>
          <a:graphicData uri="http://schemas.openxmlformats.org/presentationml/2006/ole">
            <mc:AlternateContent xmlns:mc="http://schemas.openxmlformats.org/markup-compatibility/2006">
              <mc:Choice xmlns:v="urn:schemas-microsoft-com:vml" Requires="v">
                <p:oleObj spid="_x0000_s33846" name="Equation" r:id="rId6" imgW="660240" imgH="431640" progId="Equation.DSMT4">
                  <p:embed/>
                </p:oleObj>
              </mc:Choice>
              <mc:Fallback>
                <p:oleObj name="Equation" r:id="rId6" imgW="660240" imgH="431640" progId="Equation.DSMT4">
                  <p:embed/>
                  <p:pic>
                    <p:nvPicPr>
                      <p:cNvPr id="7"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96264" y="3786190"/>
                        <a:ext cx="1049568" cy="686256"/>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nvGraphicFramePr>
        <p:xfrm>
          <a:off x="8096264" y="4448690"/>
          <a:ext cx="1062670" cy="694823"/>
        </p:xfrm>
        <a:graphic>
          <a:graphicData uri="http://schemas.openxmlformats.org/presentationml/2006/ole">
            <mc:AlternateContent xmlns:mc="http://schemas.openxmlformats.org/markup-compatibility/2006">
              <mc:Choice xmlns:v="urn:schemas-microsoft-com:vml" Requires="v">
                <p:oleObj spid="_x0000_s33847" name="Equation" r:id="rId8" imgW="660240" imgH="431640" progId="Equation.DSMT4">
                  <p:embed/>
                </p:oleObj>
              </mc:Choice>
              <mc:Fallback>
                <p:oleObj name="Equation" r:id="rId8" imgW="660240" imgH="431640" progId="Equation.DSMT4">
                  <p:embed/>
                  <p:pic>
                    <p:nvPicPr>
                      <p:cNvPr id="8"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96264" y="4448690"/>
                        <a:ext cx="1062670" cy="69482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nvGraphicFramePr>
        <p:xfrm>
          <a:off x="8064500" y="5014914"/>
          <a:ext cx="2592388" cy="803275"/>
        </p:xfrm>
        <a:graphic>
          <a:graphicData uri="http://schemas.openxmlformats.org/presentationml/2006/ole">
            <mc:AlternateContent xmlns:mc="http://schemas.openxmlformats.org/markup-compatibility/2006">
              <mc:Choice xmlns:v="urn:schemas-microsoft-com:vml" Requires="v">
                <p:oleObj spid="_x0000_s33848" name="Equation" r:id="rId10" imgW="1600200" imgH="495300" progId="Equation.DSMT4">
                  <p:embed/>
                </p:oleObj>
              </mc:Choice>
              <mc:Fallback>
                <p:oleObj name="Equation" r:id="rId10" imgW="1600200" imgH="495300" progId="Equation.DSMT4">
                  <p:embed/>
                  <p:pic>
                    <p:nvPicPr>
                      <p:cNvPr id="9" name="Objec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064500" y="5014914"/>
                        <a:ext cx="2592388" cy="8032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0" name="TextBox 9"/>
          <p:cNvSpPr txBox="1"/>
          <p:nvPr/>
        </p:nvSpPr>
        <p:spPr>
          <a:xfrm>
            <a:off x="2128806" y="3286125"/>
            <a:ext cx="6038897" cy="2968505"/>
          </a:xfrm>
          <a:prstGeom prst="rect">
            <a:avLst/>
          </a:prstGeom>
          <a:noFill/>
        </p:spPr>
        <p:txBody>
          <a:bodyPr wrap="none" rtlCol="0">
            <a:spAutoFit/>
          </a:bodyPr>
          <a:lstStyle/>
          <a:p>
            <a:pPr>
              <a:lnSpc>
                <a:spcPct val="150000"/>
              </a:lnSpc>
              <a:spcBef>
                <a:spcPts val="1200"/>
              </a:spcBef>
            </a:pPr>
            <a:r>
              <a:rPr lang="en-ZA" sz="2000" dirty="0">
                <a:latin typeface="Calibri"/>
                <a:cs typeface="Calibri"/>
              </a:rPr>
              <a:t>Different apparent power factors have been formulated:</a:t>
            </a:r>
          </a:p>
          <a:p>
            <a:pPr>
              <a:lnSpc>
                <a:spcPct val="150000"/>
              </a:lnSpc>
              <a:spcBef>
                <a:spcPts val="1200"/>
              </a:spcBef>
              <a:buFont typeface="Arial"/>
              <a:buChar char="•"/>
            </a:pPr>
            <a:r>
              <a:rPr lang="en-ZA" sz="2000" dirty="0">
                <a:latin typeface="Calibri"/>
                <a:cs typeface="Calibri"/>
              </a:rPr>
              <a:t>  Arithmetic apparent power factor</a:t>
            </a:r>
          </a:p>
          <a:p>
            <a:pPr>
              <a:lnSpc>
                <a:spcPct val="150000"/>
              </a:lnSpc>
              <a:spcBef>
                <a:spcPts val="1200"/>
              </a:spcBef>
              <a:buFont typeface="Arial"/>
              <a:buChar char="•"/>
            </a:pPr>
            <a:r>
              <a:rPr lang="en-ZA" sz="2000" dirty="0">
                <a:latin typeface="Calibri"/>
                <a:cs typeface="Calibri"/>
              </a:rPr>
              <a:t>  Vector apparent power factor</a:t>
            </a:r>
          </a:p>
          <a:p>
            <a:pPr>
              <a:lnSpc>
                <a:spcPct val="150000"/>
              </a:lnSpc>
              <a:spcBef>
                <a:spcPts val="1200"/>
              </a:spcBef>
              <a:buFont typeface="Arial"/>
              <a:buChar char="•"/>
            </a:pPr>
            <a:r>
              <a:rPr lang="en-ZA" sz="2000" dirty="0">
                <a:latin typeface="Calibri"/>
                <a:cs typeface="Calibri"/>
              </a:rPr>
              <a:t>  Three-phase effective apparent power factor</a:t>
            </a:r>
          </a:p>
          <a:p>
            <a:pPr>
              <a:lnSpc>
                <a:spcPct val="150000"/>
              </a:lnSpc>
              <a:spcBef>
                <a:spcPts val="1200"/>
              </a:spcBef>
              <a:buFont typeface="Arial"/>
              <a:buChar char="•"/>
            </a:pPr>
            <a:r>
              <a:rPr lang="en-ZA" sz="2000" dirty="0">
                <a:latin typeface="Calibri"/>
                <a:cs typeface="Calibri"/>
              </a:rPr>
              <a:t>  Positive sequence apparent power factor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trips(down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strips(downLeft)">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strips(downLeft)">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strips(downLeft)">
                                      <p:cBhvr>
                                        <p:cTn id="27" dur="500"/>
                                        <p:tgtEl>
                                          <p:spTgt spid="4">
                                            <p:txEl>
                                              <p:pRg st="4" end="4"/>
                                            </p:txEl>
                                          </p:spTgt>
                                        </p:tgtEl>
                                      </p:cBhvr>
                                    </p:animEffect>
                                  </p:childTnLst>
                                </p:cTn>
                              </p:par>
                            </p:childTnLst>
                          </p:cTn>
                        </p:par>
                        <p:par>
                          <p:cTn id="28" fill="hold">
                            <p:stCondLst>
                              <p:cond delay="2500"/>
                            </p:stCondLst>
                            <p:childTnLst>
                              <p:par>
                                <p:cTn id="29" presetID="18" presetClass="entr" presetSubtype="12" fill="hold" nodeType="after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animEffect transition="in" filter="strips(downLeft)">
                                      <p:cBhvr>
                                        <p:cTn id="31" dur="500"/>
                                        <p:tgtEl>
                                          <p:spTgt spid="10">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8" presetClass="entr" presetSubtype="12" fill="hold" nodeType="clickEffect">
                                  <p:stCondLst>
                                    <p:cond delay="0"/>
                                  </p:stCondLst>
                                  <p:childTnLst>
                                    <p:set>
                                      <p:cBhvr>
                                        <p:cTn id="35" dur="1" fill="hold">
                                          <p:stCondLst>
                                            <p:cond delay="0"/>
                                          </p:stCondLst>
                                        </p:cTn>
                                        <p:tgtEl>
                                          <p:spTgt spid="10">
                                            <p:txEl>
                                              <p:pRg st="1" end="1"/>
                                            </p:txEl>
                                          </p:spTgt>
                                        </p:tgtEl>
                                        <p:attrNameLst>
                                          <p:attrName>style.visibility</p:attrName>
                                        </p:attrNameLst>
                                      </p:cBhvr>
                                      <p:to>
                                        <p:strVal val="visible"/>
                                      </p:to>
                                    </p:set>
                                    <p:animEffect transition="in" filter="strips(downLeft)">
                                      <p:cBhvr>
                                        <p:cTn id="36" dur="500"/>
                                        <p:tgtEl>
                                          <p:spTgt spid="10">
                                            <p:txEl>
                                              <p:pRg st="1" end="1"/>
                                            </p:txEl>
                                          </p:spTgt>
                                        </p:tgtEl>
                                      </p:cBhvr>
                                    </p:animEffect>
                                  </p:childTnLst>
                                </p:cTn>
                              </p:par>
                            </p:childTnLst>
                          </p:cTn>
                        </p:par>
                        <p:par>
                          <p:cTn id="37" fill="hold">
                            <p:stCondLst>
                              <p:cond delay="500"/>
                            </p:stCondLst>
                            <p:childTnLst>
                              <p:par>
                                <p:cTn id="38" presetID="18" presetClass="entr" presetSubtype="12"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strips(downLeft)">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18" presetClass="entr" presetSubtype="12" fill="hold" nodeType="clickEffect">
                                  <p:stCondLst>
                                    <p:cond delay="0"/>
                                  </p:stCondLst>
                                  <p:childTnLst>
                                    <p:set>
                                      <p:cBhvr>
                                        <p:cTn id="44" dur="1" fill="hold">
                                          <p:stCondLst>
                                            <p:cond delay="0"/>
                                          </p:stCondLst>
                                        </p:cTn>
                                        <p:tgtEl>
                                          <p:spTgt spid="10">
                                            <p:txEl>
                                              <p:pRg st="2" end="2"/>
                                            </p:txEl>
                                          </p:spTgt>
                                        </p:tgtEl>
                                        <p:attrNameLst>
                                          <p:attrName>style.visibility</p:attrName>
                                        </p:attrNameLst>
                                      </p:cBhvr>
                                      <p:to>
                                        <p:strVal val="visible"/>
                                      </p:to>
                                    </p:set>
                                    <p:animEffect transition="in" filter="strips(downLeft)">
                                      <p:cBhvr>
                                        <p:cTn id="45" dur="500"/>
                                        <p:tgtEl>
                                          <p:spTgt spid="10">
                                            <p:txEl>
                                              <p:pRg st="2" end="2"/>
                                            </p:txEl>
                                          </p:spTgt>
                                        </p:tgtEl>
                                      </p:cBhvr>
                                    </p:animEffect>
                                  </p:childTnLst>
                                </p:cTn>
                              </p:par>
                            </p:childTnLst>
                          </p:cTn>
                        </p:par>
                        <p:par>
                          <p:cTn id="46" fill="hold">
                            <p:stCondLst>
                              <p:cond delay="500"/>
                            </p:stCondLst>
                            <p:childTnLst>
                              <p:par>
                                <p:cTn id="47" presetID="18" presetClass="entr" presetSubtype="12" fill="hold"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strips(downLeft)">
                                      <p:cBhvr>
                                        <p:cTn id="49" dur="500"/>
                                        <p:tgtEl>
                                          <p:spTgt spid="8"/>
                                        </p:tgtEl>
                                      </p:cBhvr>
                                    </p:animEffect>
                                  </p:childTnLst>
                                </p:cTn>
                              </p:par>
                            </p:childTnLst>
                          </p:cTn>
                        </p:par>
                      </p:childTnLst>
                    </p:cTn>
                  </p:par>
                  <p:par>
                    <p:cTn id="50" fill="hold">
                      <p:stCondLst>
                        <p:cond delay="indefinite"/>
                      </p:stCondLst>
                      <p:childTnLst>
                        <p:par>
                          <p:cTn id="51" fill="hold">
                            <p:stCondLst>
                              <p:cond delay="0"/>
                            </p:stCondLst>
                            <p:childTnLst>
                              <p:par>
                                <p:cTn id="52" presetID="18" presetClass="entr" presetSubtype="12" fill="hold" nodeType="clickEffect">
                                  <p:stCondLst>
                                    <p:cond delay="0"/>
                                  </p:stCondLst>
                                  <p:childTnLst>
                                    <p:set>
                                      <p:cBhvr>
                                        <p:cTn id="53" dur="1" fill="hold">
                                          <p:stCondLst>
                                            <p:cond delay="0"/>
                                          </p:stCondLst>
                                        </p:cTn>
                                        <p:tgtEl>
                                          <p:spTgt spid="10">
                                            <p:txEl>
                                              <p:pRg st="3" end="3"/>
                                            </p:txEl>
                                          </p:spTgt>
                                        </p:tgtEl>
                                        <p:attrNameLst>
                                          <p:attrName>style.visibility</p:attrName>
                                        </p:attrNameLst>
                                      </p:cBhvr>
                                      <p:to>
                                        <p:strVal val="visible"/>
                                      </p:to>
                                    </p:set>
                                    <p:animEffect transition="in" filter="strips(downLeft)">
                                      <p:cBhvr>
                                        <p:cTn id="54" dur="500"/>
                                        <p:tgtEl>
                                          <p:spTgt spid="10">
                                            <p:txEl>
                                              <p:pRg st="3" end="3"/>
                                            </p:txEl>
                                          </p:spTgt>
                                        </p:tgtEl>
                                      </p:cBhvr>
                                    </p:animEffect>
                                  </p:childTnLst>
                                </p:cTn>
                              </p:par>
                            </p:childTnLst>
                          </p:cTn>
                        </p:par>
                        <p:par>
                          <p:cTn id="55" fill="hold">
                            <p:stCondLst>
                              <p:cond delay="500"/>
                            </p:stCondLst>
                            <p:childTnLst>
                              <p:par>
                                <p:cTn id="56" presetID="18" presetClass="entr" presetSubtype="12" fill="hold"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strips(downLeft)">
                                      <p:cBhvr>
                                        <p:cTn id="58" dur="500"/>
                                        <p:tgtEl>
                                          <p:spTgt spid="9"/>
                                        </p:tgtEl>
                                      </p:cBhvr>
                                    </p:animEffect>
                                  </p:childTnLst>
                                </p:cTn>
                              </p:par>
                            </p:childTnLst>
                          </p:cTn>
                        </p:par>
                      </p:childTnLst>
                    </p:cTn>
                  </p:par>
                  <p:par>
                    <p:cTn id="59" fill="hold">
                      <p:stCondLst>
                        <p:cond delay="indefinite"/>
                      </p:stCondLst>
                      <p:childTnLst>
                        <p:par>
                          <p:cTn id="60" fill="hold">
                            <p:stCondLst>
                              <p:cond delay="0"/>
                            </p:stCondLst>
                            <p:childTnLst>
                              <p:par>
                                <p:cTn id="61" presetID="18" presetClass="entr" presetSubtype="12" fill="hold" nodeType="clickEffect">
                                  <p:stCondLst>
                                    <p:cond delay="0"/>
                                  </p:stCondLst>
                                  <p:childTnLst>
                                    <p:set>
                                      <p:cBhvr>
                                        <p:cTn id="62" dur="1" fill="hold">
                                          <p:stCondLst>
                                            <p:cond delay="0"/>
                                          </p:stCondLst>
                                        </p:cTn>
                                        <p:tgtEl>
                                          <p:spTgt spid="10">
                                            <p:txEl>
                                              <p:pRg st="4" end="4"/>
                                            </p:txEl>
                                          </p:spTgt>
                                        </p:tgtEl>
                                        <p:attrNameLst>
                                          <p:attrName>style.visibility</p:attrName>
                                        </p:attrNameLst>
                                      </p:cBhvr>
                                      <p:to>
                                        <p:strVal val="visible"/>
                                      </p:to>
                                    </p:set>
                                    <p:animEffect transition="in" filter="strips(downLeft)">
                                      <p:cBhvr>
                                        <p:cTn id="63" dur="500"/>
                                        <p:tgtEl>
                                          <p:spTgt spid="10">
                                            <p:txEl>
                                              <p:pRg st="4" end="4"/>
                                            </p:txEl>
                                          </p:spTgt>
                                        </p:tgtEl>
                                      </p:cBhvr>
                                    </p:animEffect>
                                  </p:childTnLst>
                                </p:cTn>
                              </p:par>
                            </p:childTnLst>
                          </p:cTn>
                        </p:par>
                        <p:par>
                          <p:cTn id="64" fill="hold">
                            <p:stCondLst>
                              <p:cond delay="500"/>
                            </p:stCondLst>
                            <p:childTnLst>
                              <p:par>
                                <p:cTn id="65" presetID="18" presetClass="entr" presetSubtype="12" fill="hold" nodeType="afterEffect">
                                  <p:stCondLst>
                                    <p:cond delay="0"/>
                                  </p:stCondLst>
                                  <p:childTnLst>
                                    <p:set>
                                      <p:cBhvr>
                                        <p:cTn id="66" dur="1" fill="hold">
                                          <p:stCondLst>
                                            <p:cond delay="0"/>
                                          </p:stCondLst>
                                        </p:cTn>
                                        <p:tgtEl>
                                          <p:spTgt spid="712706"/>
                                        </p:tgtEl>
                                        <p:attrNameLst>
                                          <p:attrName>style.visibility</p:attrName>
                                        </p:attrNameLst>
                                      </p:cBhvr>
                                      <p:to>
                                        <p:strVal val="visible"/>
                                      </p:to>
                                    </p:set>
                                    <p:animEffect transition="in" filter="strips(downLeft)">
                                      <p:cBhvr>
                                        <p:cTn id="67" dur="500"/>
                                        <p:tgtEl>
                                          <p:spTgt spid="712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Which power factor should be used?</a:t>
            </a:r>
          </a:p>
        </p:txBody>
      </p:sp>
      <p:sp>
        <p:nvSpPr>
          <p:cNvPr id="4" name="TextBox 3"/>
          <p:cNvSpPr txBox="1"/>
          <p:nvPr/>
        </p:nvSpPr>
        <p:spPr>
          <a:xfrm>
            <a:off x="1981200" y="1219201"/>
            <a:ext cx="8001000" cy="719667"/>
          </a:xfrm>
          <a:prstGeom prst="rect">
            <a:avLst/>
          </a:prstGeom>
          <a:noFill/>
        </p:spPr>
        <p:txBody>
          <a:bodyPr wrap="square" rtlCol="0">
            <a:spAutoFit/>
          </a:bodyPr>
          <a:lstStyle/>
          <a:p>
            <a:r>
              <a:rPr lang="en-ZA" sz="2000" dirty="0">
                <a:latin typeface="Calibri"/>
                <a:cs typeface="Calibri"/>
              </a:rPr>
              <a:t>If the waveforms are sinusoidal, the loading in perfect balance and the supply voltages in perfect symmetry, then:</a:t>
            </a:r>
          </a:p>
        </p:txBody>
      </p:sp>
      <p:graphicFrame>
        <p:nvGraphicFramePr>
          <p:cNvPr id="713730" name="Object 2"/>
          <p:cNvGraphicFramePr>
            <a:graphicFrameLocks noChangeAspect="1"/>
          </p:cNvGraphicFramePr>
          <p:nvPr/>
        </p:nvGraphicFramePr>
        <p:xfrm>
          <a:off x="4495801" y="2133601"/>
          <a:ext cx="2563813" cy="423863"/>
        </p:xfrm>
        <a:graphic>
          <a:graphicData uri="http://schemas.openxmlformats.org/presentationml/2006/ole">
            <mc:AlternateContent xmlns:mc="http://schemas.openxmlformats.org/markup-compatibility/2006">
              <mc:Choice xmlns:v="urn:schemas-microsoft-com:vml" Requires="v">
                <p:oleObj spid="_x0000_s34843" name="Equation" r:id="rId4" imgW="1549080" imgH="241200" progId="Equation.DSMT4">
                  <p:embed/>
                </p:oleObj>
              </mc:Choice>
              <mc:Fallback>
                <p:oleObj name="Equation" r:id="rId4" imgW="1549080" imgH="241200" progId="Equation.DSMT4">
                  <p:embed/>
                  <p:pic>
                    <p:nvPicPr>
                      <p:cNvPr id="71373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5801" y="2133601"/>
                        <a:ext cx="2563813" cy="4238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6" name="TextBox 5"/>
          <p:cNvSpPr txBox="1"/>
          <p:nvPr/>
        </p:nvSpPr>
        <p:spPr>
          <a:xfrm>
            <a:off x="1981200" y="2743200"/>
            <a:ext cx="8001000" cy="707886"/>
          </a:xfrm>
          <a:prstGeom prst="rect">
            <a:avLst/>
          </a:prstGeom>
          <a:noFill/>
        </p:spPr>
        <p:txBody>
          <a:bodyPr wrap="square" rtlCol="0">
            <a:spAutoFit/>
          </a:bodyPr>
          <a:lstStyle/>
          <a:p>
            <a:r>
              <a:rPr lang="en-ZA" sz="2000" dirty="0">
                <a:latin typeface="Calibri"/>
                <a:cs typeface="Calibri"/>
              </a:rPr>
              <a:t>In a practical power system with distorted waveforms, unbalanced loading and asymmetrical supply voltages:</a:t>
            </a:r>
          </a:p>
        </p:txBody>
      </p:sp>
      <p:graphicFrame>
        <p:nvGraphicFramePr>
          <p:cNvPr id="713731" name="Object 3"/>
          <p:cNvGraphicFramePr>
            <a:graphicFrameLocks noChangeAspect="1"/>
          </p:cNvGraphicFramePr>
          <p:nvPr/>
        </p:nvGraphicFramePr>
        <p:xfrm>
          <a:off x="4865688" y="3743326"/>
          <a:ext cx="1822450" cy="403225"/>
        </p:xfrm>
        <a:graphic>
          <a:graphicData uri="http://schemas.openxmlformats.org/presentationml/2006/ole">
            <mc:AlternateContent xmlns:mc="http://schemas.openxmlformats.org/markup-compatibility/2006">
              <mc:Choice xmlns:v="urn:schemas-microsoft-com:vml" Requires="v">
                <p:oleObj spid="_x0000_s34844" name="Equation" r:id="rId6" imgW="1104840" imgH="228600" progId="Equation.DSMT4">
                  <p:embed/>
                </p:oleObj>
              </mc:Choice>
              <mc:Fallback>
                <p:oleObj name="Equation" r:id="rId6" imgW="1104840" imgH="228600" progId="Equation.DSMT4">
                  <p:embed/>
                  <p:pic>
                    <p:nvPicPr>
                      <p:cNvPr id="713731"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65688" y="3743326"/>
                        <a:ext cx="1822450" cy="4032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8" name="TextBox 7"/>
          <p:cNvSpPr txBox="1"/>
          <p:nvPr/>
        </p:nvSpPr>
        <p:spPr>
          <a:xfrm>
            <a:off x="1981200" y="4267201"/>
            <a:ext cx="8001000" cy="1169551"/>
          </a:xfrm>
          <a:prstGeom prst="rect">
            <a:avLst/>
          </a:prstGeom>
          <a:noFill/>
        </p:spPr>
        <p:txBody>
          <a:bodyPr wrap="square" rtlCol="0">
            <a:spAutoFit/>
          </a:bodyPr>
          <a:lstStyle/>
          <a:p>
            <a:pPr>
              <a:spcBef>
                <a:spcPts val="1200"/>
              </a:spcBef>
              <a:buFont typeface="Arial"/>
              <a:buChar char="•"/>
            </a:pPr>
            <a:r>
              <a:rPr lang="en-US" sz="2000" i="1" dirty="0">
                <a:latin typeface="Calibri"/>
                <a:cs typeface="Calibri"/>
              </a:rPr>
              <a:t> </a:t>
            </a:r>
            <a:r>
              <a:rPr lang="en-GB" sz="2000" i="1" dirty="0" err="1">
                <a:latin typeface="Calibri"/>
                <a:cs typeface="Calibri"/>
              </a:rPr>
              <a:t>PF</a:t>
            </a:r>
            <a:r>
              <a:rPr lang="en-GB" sz="2000" i="1" baseline="-25000" dirty="0" err="1">
                <a:latin typeface="Calibri"/>
                <a:cs typeface="Calibri"/>
              </a:rPr>
              <a:t>e</a:t>
            </a:r>
            <a:r>
              <a:rPr lang="en-ZA" sz="2000" dirty="0">
                <a:latin typeface="Calibri"/>
                <a:cs typeface="Calibri"/>
              </a:rPr>
              <a:t> reflects the impact of harmonics and asymmetrical waveforms the best.</a:t>
            </a:r>
          </a:p>
          <a:p>
            <a:pPr>
              <a:spcBef>
                <a:spcPts val="1200"/>
              </a:spcBef>
              <a:buSzPct val="150000"/>
              <a:buFont typeface="Lucida Grande"/>
              <a:buChar char="☞"/>
            </a:pPr>
            <a:r>
              <a:rPr lang="en-ZA" sz="2000" dirty="0">
                <a:latin typeface="Calibri"/>
                <a:cs typeface="Calibri"/>
              </a:rPr>
              <a:t> The smallest numerical value – regulatory application</a:t>
            </a:r>
          </a:p>
        </p:txBody>
      </p:sp>
      <p:sp>
        <p:nvSpPr>
          <p:cNvPr id="9" name="TextBox 8"/>
          <p:cNvSpPr txBox="1"/>
          <p:nvPr/>
        </p:nvSpPr>
        <p:spPr>
          <a:xfrm>
            <a:off x="2209800" y="5638800"/>
            <a:ext cx="8001000" cy="400110"/>
          </a:xfrm>
          <a:prstGeom prst="rect">
            <a:avLst/>
          </a:prstGeom>
          <a:noFill/>
        </p:spPr>
        <p:txBody>
          <a:bodyPr wrap="square" rtlCol="0">
            <a:spAutoFit/>
          </a:bodyPr>
          <a:lstStyle/>
          <a:p>
            <a:pPr>
              <a:buSzPct val="150000"/>
              <a:buFont typeface="Lucida Grande"/>
              <a:buChar char="☝"/>
            </a:pPr>
            <a:r>
              <a:rPr lang="en-ZA" sz="2000" dirty="0">
                <a:latin typeface="Calibri"/>
                <a:cs typeface="Calibri"/>
              </a:rPr>
              <a:t>  What power factor formulation does your instrument use?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713730"/>
                                        </p:tgtEl>
                                        <p:attrNameLst>
                                          <p:attrName>style.visibility</p:attrName>
                                        </p:attrNameLst>
                                      </p:cBhvr>
                                      <p:to>
                                        <p:strVal val="visible"/>
                                      </p:to>
                                    </p:set>
                                    <p:animEffect transition="in" filter="strips(downLeft)">
                                      <p:cBhvr>
                                        <p:cTn id="13" dur="500"/>
                                        <p:tgtEl>
                                          <p:spTgt spid="71373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8" presetClass="entr" presetSubtype="12" fill="hold" nodeType="clickEffect">
                                  <p:stCondLst>
                                    <p:cond delay="0"/>
                                  </p:stCondLst>
                                  <p:childTnLst>
                                    <p:set>
                                      <p:cBhvr>
                                        <p:cTn id="23" dur="1" fill="hold">
                                          <p:stCondLst>
                                            <p:cond delay="0"/>
                                          </p:stCondLst>
                                        </p:cTn>
                                        <p:tgtEl>
                                          <p:spTgt spid="713731"/>
                                        </p:tgtEl>
                                        <p:attrNameLst>
                                          <p:attrName>style.visibility</p:attrName>
                                        </p:attrNameLst>
                                      </p:cBhvr>
                                      <p:to>
                                        <p:strVal val="visible"/>
                                      </p:to>
                                    </p:set>
                                    <p:animEffect transition="in" filter="strips(downLeft)">
                                      <p:cBhvr>
                                        <p:cTn id="24" dur="500"/>
                                        <p:tgtEl>
                                          <p:spTgt spid="713731"/>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 calcmode="lin" valueType="num">
                                      <p:cBhvr additive="base">
                                        <p:cTn id="2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8" presetClass="entr" presetSubtype="12" fill="hold" nodeType="clickEffect">
                                  <p:stCondLst>
                                    <p:cond delay="0"/>
                                  </p:stCondLst>
                                  <p:childTnLst>
                                    <p:set>
                                      <p:cBhvr>
                                        <p:cTn id="34" dur="1" fill="hold">
                                          <p:stCondLst>
                                            <p:cond delay="0"/>
                                          </p:stCondLst>
                                        </p:cTn>
                                        <p:tgtEl>
                                          <p:spTgt spid="8">
                                            <p:txEl>
                                              <p:pRg st="1" end="1"/>
                                            </p:txEl>
                                          </p:spTgt>
                                        </p:tgtEl>
                                        <p:attrNameLst>
                                          <p:attrName>style.visibility</p:attrName>
                                        </p:attrNameLst>
                                      </p:cBhvr>
                                      <p:to>
                                        <p:strVal val="visible"/>
                                      </p:to>
                                    </p:set>
                                    <p:animEffect transition="in" filter="strips(downLeft)">
                                      <p:cBhvr>
                                        <p:cTn id="35" dur="500"/>
                                        <p:tgtEl>
                                          <p:spTgt spid="8">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8" presetClass="entr" presetSubtype="12"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strips(downLeft)">
                                      <p:cBhvr>
                                        <p:cTn id="4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ubtitle 2"/>
          <p:cNvSpPr>
            <a:spLocks noGrp="1"/>
          </p:cNvSpPr>
          <p:nvPr>
            <p:ph type="subTitle" idx="1"/>
          </p:nvPr>
        </p:nvSpPr>
        <p:spPr>
          <a:xfrm>
            <a:off x="4656139" y="3644900"/>
            <a:ext cx="5654675" cy="1752600"/>
          </a:xfrm>
        </p:spPr>
        <p:txBody>
          <a:bodyPr/>
          <a:lstStyle/>
          <a:p>
            <a:pPr>
              <a:spcBef>
                <a:spcPts val="0"/>
              </a:spcBef>
              <a:defRPr/>
            </a:pPr>
            <a:r>
              <a:rPr lang="en-ZA" b="1" kern="1200" dirty="0">
                <a:solidFill>
                  <a:srgbClr val="008000"/>
                </a:solidFill>
                <a:latin typeface="Calibri" pitchFamily="34" charset="0"/>
              </a:rPr>
              <a:t>3. Case Study</a:t>
            </a:r>
          </a:p>
        </p:txBody>
      </p:sp>
      <p:sp>
        <p:nvSpPr>
          <p:cNvPr id="8195" name="Title 1"/>
          <p:cNvSpPr>
            <a:spLocks noGrp="1"/>
          </p:cNvSpPr>
          <p:nvPr>
            <p:ph type="ctrTitle"/>
          </p:nvPr>
        </p:nvSpPr>
        <p:spPr>
          <a:xfrm>
            <a:off x="4524376" y="214313"/>
            <a:ext cx="5857875" cy="1428750"/>
          </a:xfrm>
        </p:spPr>
        <p:txBody>
          <a:bodyPr/>
          <a:lstStyle/>
          <a:p>
            <a:pPr algn="ctr"/>
            <a:r>
              <a:rPr lang="en-US" sz="3600" dirty="0"/>
              <a:t>Modern Power Theory</a:t>
            </a:r>
          </a:p>
        </p:txBody>
      </p:sp>
      <p:sp>
        <p:nvSpPr>
          <p:cNvPr id="4" name="Action Button: Beginning 3">
            <a:hlinkClick r:id="rId3" action="ppaction://hlinksldjump" highlightClick="1"/>
          </p:cNvPr>
          <p:cNvSpPr/>
          <p:nvPr/>
        </p:nvSpPr>
        <p:spPr>
          <a:xfrm>
            <a:off x="4310050" y="6500834"/>
            <a:ext cx="357190" cy="328036"/>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276226"/>
            <a:ext cx="8991601" cy="561975"/>
          </a:xfrm>
        </p:spPr>
        <p:txBody>
          <a:bodyPr/>
          <a:lstStyle/>
          <a:p>
            <a:pPr algn="ctr"/>
            <a:r>
              <a:rPr lang="en-ZA" sz="3000" dirty="0"/>
              <a:t>Application of IEEE 1459-2000 - practical power system</a:t>
            </a:r>
          </a:p>
        </p:txBody>
      </p:sp>
      <p:grpSp>
        <p:nvGrpSpPr>
          <p:cNvPr id="95" name="Group 94"/>
          <p:cNvGrpSpPr/>
          <p:nvPr/>
        </p:nvGrpSpPr>
        <p:grpSpPr>
          <a:xfrm>
            <a:off x="2590800" y="1828800"/>
            <a:ext cx="7315200" cy="3810000"/>
            <a:chOff x="533400" y="914400"/>
            <a:chExt cx="7315200" cy="3810000"/>
          </a:xfrm>
        </p:grpSpPr>
        <p:sp>
          <p:nvSpPr>
            <p:cNvPr id="4" name="Oval 3"/>
            <p:cNvSpPr/>
            <p:nvPr/>
          </p:nvSpPr>
          <p:spPr>
            <a:xfrm>
              <a:off x="533400" y="2133600"/>
              <a:ext cx="1219200" cy="1143000"/>
            </a:xfrm>
            <a:prstGeom prst="ellipse">
              <a:avLst/>
            </a:prstGeom>
            <a:no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latin typeface="Calibri" pitchFamily="34" charset="0"/>
              </a:endParaRPr>
            </a:p>
          </p:txBody>
        </p:sp>
        <p:cxnSp>
          <p:nvCxnSpPr>
            <p:cNvPr id="6" name="Straight Connector 5"/>
            <p:cNvCxnSpPr>
              <a:stCxn id="4" idx="4"/>
            </p:cNvCxnSpPr>
            <p:nvPr/>
          </p:nvCxnSpPr>
          <p:spPr>
            <a:xfrm rot="5400000">
              <a:off x="685403" y="3733403"/>
              <a:ext cx="914400" cy="79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14" name="Group 13"/>
            <p:cNvGrpSpPr/>
            <p:nvPr/>
          </p:nvGrpSpPr>
          <p:grpSpPr>
            <a:xfrm>
              <a:off x="762000" y="4191000"/>
              <a:ext cx="609600" cy="228600"/>
              <a:chOff x="1143000" y="3352800"/>
              <a:chExt cx="609600" cy="228600"/>
            </a:xfrm>
          </p:grpSpPr>
          <p:cxnSp>
            <p:nvCxnSpPr>
              <p:cNvPr id="8" name="Straight Connector 7"/>
              <p:cNvCxnSpPr/>
              <p:nvPr/>
            </p:nvCxnSpPr>
            <p:spPr>
              <a:xfrm>
                <a:off x="1295400" y="3353594"/>
                <a:ext cx="45720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a:off x="1106091" y="3392091"/>
                <a:ext cx="226218" cy="1524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5400000">
                <a:off x="1258491" y="3389709"/>
                <a:ext cx="226218" cy="1524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5400000">
                <a:off x="1410891" y="3389709"/>
                <a:ext cx="226218" cy="1524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a:off x="1563291" y="3389709"/>
                <a:ext cx="226218" cy="1524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5" name="Freeform 14"/>
            <p:cNvSpPr/>
            <p:nvPr/>
          </p:nvSpPr>
          <p:spPr>
            <a:xfrm>
              <a:off x="974460" y="2514600"/>
              <a:ext cx="338667" cy="513645"/>
            </a:xfrm>
            <a:custGeom>
              <a:avLst/>
              <a:gdLst>
                <a:gd name="connsiteX0" fmla="*/ 0 w 804334"/>
                <a:gd name="connsiteY0" fmla="*/ 539045 h 1049868"/>
                <a:gd name="connsiteX1" fmla="*/ 194734 w 804334"/>
                <a:gd name="connsiteY1" fmla="*/ 73378 h 1049868"/>
                <a:gd name="connsiteX2" fmla="*/ 584200 w 804334"/>
                <a:gd name="connsiteY2" fmla="*/ 979312 h 1049868"/>
                <a:gd name="connsiteX3" fmla="*/ 804334 w 804334"/>
                <a:gd name="connsiteY3" fmla="*/ 496712 h 1049868"/>
              </a:gdLst>
              <a:ahLst/>
              <a:cxnLst>
                <a:cxn ang="0">
                  <a:pos x="connsiteX0" y="connsiteY0"/>
                </a:cxn>
                <a:cxn ang="0">
                  <a:pos x="connsiteX1" y="connsiteY1"/>
                </a:cxn>
                <a:cxn ang="0">
                  <a:pos x="connsiteX2" y="connsiteY2"/>
                </a:cxn>
                <a:cxn ang="0">
                  <a:pos x="connsiteX3" y="connsiteY3"/>
                </a:cxn>
              </a:cxnLst>
              <a:rect l="l" t="t" r="r" b="b"/>
              <a:pathLst>
                <a:path w="804334" h="1049868">
                  <a:moveTo>
                    <a:pt x="0" y="539045"/>
                  </a:moveTo>
                  <a:cubicBezTo>
                    <a:pt x="48683" y="269522"/>
                    <a:pt x="97367" y="0"/>
                    <a:pt x="194734" y="73378"/>
                  </a:cubicBezTo>
                  <a:cubicBezTo>
                    <a:pt x="292101" y="146756"/>
                    <a:pt x="482600" y="908756"/>
                    <a:pt x="584200" y="979312"/>
                  </a:cubicBezTo>
                  <a:cubicBezTo>
                    <a:pt x="685800" y="1049868"/>
                    <a:pt x="804334" y="496712"/>
                    <a:pt x="804334" y="496712"/>
                  </a:cubicBezTo>
                </a:path>
              </a:pathLst>
            </a:cu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ZA">
                <a:latin typeface="Calibri" pitchFamily="34" charset="0"/>
              </a:endParaRPr>
            </a:p>
          </p:txBody>
        </p:sp>
        <p:cxnSp>
          <p:nvCxnSpPr>
            <p:cNvPr id="16" name="Straight Connector 15"/>
            <p:cNvCxnSpPr/>
            <p:nvPr/>
          </p:nvCxnSpPr>
          <p:spPr>
            <a:xfrm rot="5400000">
              <a:off x="915988" y="1904206"/>
              <a:ext cx="45720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142206" y="1676400"/>
              <a:ext cx="229394" cy="317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371600" y="1524000"/>
              <a:ext cx="1066800" cy="369332"/>
            </a:xfrm>
            <a:prstGeom prst="rect">
              <a:avLst/>
            </a:prstGeom>
            <a:noFill/>
            <a:ln w="25400">
              <a:solidFill>
                <a:schemeClr val="tx1"/>
              </a:solidFill>
            </a:ln>
          </p:spPr>
          <p:txBody>
            <a:bodyPr wrap="square" rtlCol="0">
              <a:spAutoFit/>
            </a:bodyPr>
            <a:lstStyle/>
            <a:p>
              <a:r>
                <a:rPr lang="en-ZA" i="1" dirty="0">
                  <a:latin typeface="Calibri" pitchFamily="34" charset="0"/>
                  <a:cs typeface="Calibri"/>
                </a:rPr>
                <a:t>R</a:t>
              </a:r>
              <a:r>
                <a:rPr lang="en-ZA" i="1" baseline="-25000" dirty="0">
                  <a:latin typeface="Calibri" pitchFamily="34" charset="0"/>
                  <a:cs typeface="Calibri"/>
                </a:rPr>
                <a:t>s</a:t>
              </a:r>
              <a:r>
                <a:rPr lang="en-ZA" i="1" dirty="0">
                  <a:latin typeface="Calibri" pitchFamily="34" charset="0"/>
                  <a:cs typeface="Calibri"/>
                </a:rPr>
                <a:t> + ωL</a:t>
              </a:r>
              <a:r>
                <a:rPr lang="en-ZA" i="1" baseline="-25000" dirty="0">
                  <a:latin typeface="Calibri" pitchFamily="34" charset="0"/>
                  <a:cs typeface="Calibri"/>
                </a:rPr>
                <a:t>s</a:t>
              </a:r>
              <a:endParaRPr lang="en-ZA" i="1" dirty="0">
                <a:latin typeface="Calibri" pitchFamily="34" charset="0"/>
                <a:cs typeface="Calibri"/>
              </a:endParaRPr>
            </a:p>
          </p:txBody>
        </p:sp>
        <p:cxnSp>
          <p:nvCxnSpPr>
            <p:cNvPr id="21" name="Straight Connector 20"/>
            <p:cNvCxnSpPr/>
            <p:nvPr/>
          </p:nvCxnSpPr>
          <p:spPr>
            <a:xfrm>
              <a:off x="2438400" y="1679576"/>
              <a:ext cx="38100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4114800" y="2286000"/>
              <a:ext cx="1828800" cy="369332"/>
            </a:xfrm>
            <a:prstGeom prst="rect">
              <a:avLst/>
            </a:prstGeom>
            <a:noFill/>
          </p:spPr>
          <p:txBody>
            <a:bodyPr wrap="square" rtlCol="0">
              <a:spAutoFit/>
            </a:bodyPr>
            <a:lstStyle/>
            <a:p>
              <a:r>
                <a:rPr lang="en-ZA" dirty="0">
                  <a:latin typeface="Calibri" pitchFamily="34" charset="0"/>
                  <a:cs typeface="Calibri"/>
                </a:rPr>
                <a:t>6-pulse controller</a:t>
              </a:r>
            </a:p>
          </p:txBody>
        </p:sp>
        <p:sp>
          <p:nvSpPr>
            <p:cNvPr id="31" name="Rectangle 30"/>
            <p:cNvSpPr/>
            <p:nvPr/>
          </p:nvSpPr>
          <p:spPr>
            <a:xfrm>
              <a:off x="4267200" y="1371600"/>
              <a:ext cx="1143000" cy="762000"/>
            </a:xfrm>
            <a:prstGeom prst="rect">
              <a:avLst/>
            </a:prstGeom>
            <a:no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latin typeface="Calibri" pitchFamily="34" charset="0"/>
              </a:endParaRPr>
            </a:p>
          </p:txBody>
        </p:sp>
        <p:cxnSp>
          <p:nvCxnSpPr>
            <p:cNvPr id="32" name="Straight Connector 31"/>
            <p:cNvCxnSpPr>
              <a:stCxn id="31" idx="3"/>
            </p:cNvCxnSpPr>
            <p:nvPr/>
          </p:nvCxnSpPr>
          <p:spPr>
            <a:xfrm>
              <a:off x="5410200" y="1752600"/>
              <a:ext cx="160020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4" name="Rectangle 33"/>
            <p:cNvSpPr/>
            <p:nvPr/>
          </p:nvSpPr>
          <p:spPr>
            <a:xfrm>
              <a:off x="6248400" y="2286000"/>
              <a:ext cx="1447800" cy="1676400"/>
            </a:xfrm>
            <a:prstGeom prst="rect">
              <a:avLst/>
            </a:prstGeom>
            <a:no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latin typeface="Calibri" pitchFamily="34" charset="0"/>
              </a:endParaRPr>
            </a:p>
          </p:txBody>
        </p:sp>
        <p:sp>
          <p:nvSpPr>
            <p:cNvPr id="35" name="TextBox 34"/>
            <p:cNvSpPr txBox="1"/>
            <p:nvPr/>
          </p:nvSpPr>
          <p:spPr>
            <a:xfrm>
              <a:off x="6324600" y="3471446"/>
              <a:ext cx="1524000" cy="369332"/>
            </a:xfrm>
            <a:prstGeom prst="rect">
              <a:avLst/>
            </a:prstGeom>
            <a:noFill/>
          </p:spPr>
          <p:txBody>
            <a:bodyPr wrap="square" rtlCol="0">
              <a:spAutoFit/>
            </a:bodyPr>
            <a:lstStyle/>
            <a:p>
              <a:r>
                <a:rPr lang="en-ZA" dirty="0">
                  <a:latin typeface="Calibri" pitchFamily="34" charset="0"/>
                </a:rPr>
                <a:t>Heating load</a:t>
              </a:r>
            </a:p>
          </p:txBody>
        </p:sp>
        <p:grpSp>
          <p:nvGrpSpPr>
            <p:cNvPr id="56" name="Group 55"/>
            <p:cNvGrpSpPr/>
            <p:nvPr/>
          </p:nvGrpSpPr>
          <p:grpSpPr>
            <a:xfrm>
              <a:off x="6513512" y="2514600"/>
              <a:ext cx="192088" cy="837406"/>
              <a:chOff x="3561556" y="2647245"/>
              <a:chExt cx="364332" cy="1467555"/>
            </a:xfrm>
          </p:grpSpPr>
          <p:grpSp>
            <p:nvGrpSpPr>
              <p:cNvPr id="57" name="Group 50"/>
              <p:cNvGrpSpPr/>
              <p:nvPr/>
            </p:nvGrpSpPr>
            <p:grpSpPr>
              <a:xfrm>
                <a:off x="3561556" y="3028253"/>
                <a:ext cx="364348" cy="705560"/>
                <a:chOff x="3561556" y="3028242"/>
                <a:chExt cx="364348" cy="797777"/>
              </a:xfrm>
            </p:grpSpPr>
            <p:grpSp>
              <p:nvGrpSpPr>
                <p:cNvPr id="60" name="Group 42"/>
                <p:cNvGrpSpPr/>
                <p:nvPr/>
              </p:nvGrpSpPr>
              <p:grpSpPr>
                <a:xfrm>
                  <a:off x="3581414" y="3028242"/>
                  <a:ext cx="344490" cy="531848"/>
                  <a:chOff x="3581400" y="3028244"/>
                  <a:chExt cx="533402" cy="2173118"/>
                </a:xfrm>
              </p:grpSpPr>
              <p:cxnSp>
                <p:nvCxnSpPr>
                  <p:cNvPr id="63" name="Straight Connector 62"/>
                  <p:cNvCxnSpPr/>
                  <p:nvPr/>
                </p:nvCxnSpPr>
                <p:spPr>
                  <a:xfrm rot="16200000" flipH="1">
                    <a:off x="3571523" y="3038122"/>
                    <a:ext cx="553155" cy="5334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rot="5400000" flipH="1" flipV="1">
                    <a:off x="3581399" y="3581401"/>
                    <a:ext cx="533403" cy="53340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rot="16200000" flipH="1">
                    <a:off x="3571524" y="4124681"/>
                    <a:ext cx="553155" cy="5334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rot="5400000" flipH="1" flipV="1">
                    <a:off x="3581399" y="4667960"/>
                    <a:ext cx="533403" cy="53340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61" name="Straight Connector 60"/>
                <p:cNvCxnSpPr/>
                <p:nvPr/>
              </p:nvCxnSpPr>
              <p:spPr>
                <a:xfrm rot="16200000" flipH="1">
                  <a:off x="3666110" y="3455540"/>
                  <a:ext cx="135379" cy="3444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rot="5400000" flipH="1" flipV="1">
                  <a:off x="3668527" y="3588503"/>
                  <a:ext cx="130545" cy="3444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58" name="Straight Connector 57"/>
              <p:cNvCxnSpPr/>
              <p:nvPr/>
            </p:nvCxnSpPr>
            <p:spPr>
              <a:xfrm rot="16200000" flipH="1">
                <a:off x="3380978" y="3914378"/>
                <a:ext cx="381000" cy="1984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rot="16200000" flipH="1">
                <a:off x="3400822" y="2827823"/>
                <a:ext cx="381000" cy="1984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67" name="Group 66"/>
            <p:cNvGrpSpPr/>
            <p:nvPr/>
          </p:nvGrpSpPr>
          <p:grpSpPr>
            <a:xfrm>
              <a:off x="6858000" y="2514599"/>
              <a:ext cx="192088" cy="837406"/>
              <a:chOff x="3561556" y="2647245"/>
              <a:chExt cx="364332" cy="1467555"/>
            </a:xfrm>
          </p:grpSpPr>
          <p:grpSp>
            <p:nvGrpSpPr>
              <p:cNvPr id="68" name="Group 50"/>
              <p:cNvGrpSpPr/>
              <p:nvPr/>
            </p:nvGrpSpPr>
            <p:grpSpPr>
              <a:xfrm>
                <a:off x="3561556" y="3028253"/>
                <a:ext cx="364348" cy="705560"/>
                <a:chOff x="3561556" y="3028242"/>
                <a:chExt cx="364348" cy="797777"/>
              </a:xfrm>
            </p:grpSpPr>
            <p:grpSp>
              <p:nvGrpSpPr>
                <p:cNvPr id="71" name="Group 42"/>
                <p:cNvGrpSpPr/>
                <p:nvPr/>
              </p:nvGrpSpPr>
              <p:grpSpPr>
                <a:xfrm>
                  <a:off x="3581414" y="3028242"/>
                  <a:ext cx="344490" cy="531848"/>
                  <a:chOff x="3581400" y="3028244"/>
                  <a:chExt cx="533402" cy="2173118"/>
                </a:xfrm>
              </p:grpSpPr>
              <p:cxnSp>
                <p:nvCxnSpPr>
                  <p:cNvPr id="74" name="Straight Connector 73"/>
                  <p:cNvCxnSpPr/>
                  <p:nvPr/>
                </p:nvCxnSpPr>
                <p:spPr>
                  <a:xfrm rot="16200000" flipH="1">
                    <a:off x="3571523" y="3038122"/>
                    <a:ext cx="553155" cy="5334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rot="5400000" flipH="1" flipV="1">
                    <a:off x="3581399" y="3581401"/>
                    <a:ext cx="533403" cy="53340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rot="16200000" flipH="1">
                    <a:off x="3571524" y="4124681"/>
                    <a:ext cx="553155" cy="5334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rot="5400000" flipH="1" flipV="1">
                    <a:off x="3581399" y="4667960"/>
                    <a:ext cx="533403" cy="53340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72" name="Straight Connector 71"/>
                <p:cNvCxnSpPr/>
                <p:nvPr/>
              </p:nvCxnSpPr>
              <p:spPr>
                <a:xfrm rot="16200000" flipH="1">
                  <a:off x="3666110" y="3455540"/>
                  <a:ext cx="135379" cy="3444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rot="5400000" flipH="1" flipV="1">
                  <a:off x="3668527" y="3588503"/>
                  <a:ext cx="130545" cy="3444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69" name="Straight Connector 68"/>
              <p:cNvCxnSpPr/>
              <p:nvPr/>
            </p:nvCxnSpPr>
            <p:spPr>
              <a:xfrm rot="16200000" flipH="1">
                <a:off x="3380978" y="3914378"/>
                <a:ext cx="381000" cy="1984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rot="16200000" flipH="1">
                <a:off x="3400822" y="2827823"/>
                <a:ext cx="381000" cy="1984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78" name="Group 77"/>
            <p:cNvGrpSpPr/>
            <p:nvPr/>
          </p:nvGrpSpPr>
          <p:grpSpPr>
            <a:xfrm>
              <a:off x="7162800" y="2514598"/>
              <a:ext cx="192088" cy="837406"/>
              <a:chOff x="3561556" y="2647245"/>
              <a:chExt cx="364332" cy="1467555"/>
            </a:xfrm>
          </p:grpSpPr>
          <p:grpSp>
            <p:nvGrpSpPr>
              <p:cNvPr id="79" name="Group 50"/>
              <p:cNvGrpSpPr/>
              <p:nvPr/>
            </p:nvGrpSpPr>
            <p:grpSpPr>
              <a:xfrm>
                <a:off x="3561556" y="3028253"/>
                <a:ext cx="364348" cy="705560"/>
                <a:chOff x="3561556" y="3028242"/>
                <a:chExt cx="364348" cy="797777"/>
              </a:xfrm>
            </p:grpSpPr>
            <p:grpSp>
              <p:nvGrpSpPr>
                <p:cNvPr id="82" name="Group 42"/>
                <p:cNvGrpSpPr/>
                <p:nvPr/>
              </p:nvGrpSpPr>
              <p:grpSpPr>
                <a:xfrm>
                  <a:off x="3581414" y="3028242"/>
                  <a:ext cx="344490" cy="531848"/>
                  <a:chOff x="3581400" y="3028244"/>
                  <a:chExt cx="533402" cy="2173118"/>
                </a:xfrm>
              </p:grpSpPr>
              <p:cxnSp>
                <p:nvCxnSpPr>
                  <p:cNvPr id="85" name="Straight Connector 84"/>
                  <p:cNvCxnSpPr/>
                  <p:nvPr/>
                </p:nvCxnSpPr>
                <p:spPr>
                  <a:xfrm rot="16200000" flipH="1">
                    <a:off x="3571523" y="3038122"/>
                    <a:ext cx="553155" cy="5334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rot="5400000" flipH="1" flipV="1">
                    <a:off x="3581399" y="3581401"/>
                    <a:ext cx="533403" cy="53340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7" name="Straight Connector 86"/>
                  <p:cNvCxnSpPr/>
                  <p:nvPr/>
                </p:nvCxnSpPr>
                <p:spPr>
                  <a:xfrm rot="16200000" flipH="1">
                    <a:off x="3571524" y="4124681"/>
                    <a:ext cx="553155" cy="5334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8" name="Straight Connector 87"/>
                  <p:cNvCxnSpPr/>
                  <p:nvPr/>
                </p:nvCxnSpPr>
                <p:spPr>
                  <a:xfrm rot="5400000" flipH="1" flipV="1">
                    <a:off x="3581399" y="4667960"/>
                    <a:ext cx="533403" cy="53340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83" name="Straight Connector 82"/>
                <p:cNvCxnSpPr/>
                <p:nvPr/>
              </p:nvCxnSpPr>
              <p:spPr>
                <a:xfrm rot="16200000" flipH="1">
                  <a:off x="3666110" y="3455540"/>
                  <a:ext cx="135379" cy="3444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rot="5400000" flipH="1" flipV="1">
                  <a:off x="3668527" y="3588503"/>
                  <a:ext cx="130545" cy="3444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80" name="Straight Connector 79"/>
              <p:cNvCxnSpPr/>
              <p:nvPr/>
            </p:nvCxnSpPr>
            <p:spPr>
              <a:xfrm rot="16200000" flipH="1">
                <a:off x="3380978" y="3914378"/>
                <a:ext cx="381000" cy="1984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rot="16200000" flipH="1">
                <a:off x="3400822" y="2827823"/>
                <a:ext cx="381000" cy="1984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90" name="TextBox 89"/>
            <p:cNvSpPr txBox="1"/>
            <p:nvPr/>
          </p:nvSpPr>
          <p:spPr>
            <a:xfrm>
              <a:off x="2819400" y="1524000"/>
              <a:ext cx="1066800" cy="369332"/>
            </a:xfrm>
            <a:prstGeom prst="rect">
              <a:avLst/>
            </a:prstGeom>
            <a:noFill/>
            <a:ln w="25400">
              <a:solidFill>
                <a:schemeClr val="tx1"/>
              </a:solidFill>
            </a:ln>
          </p:spPr>
          <p:txBody>
            <a:bodyPr wrap="square" rtlCol="0">
              <a:spAutoFit/>
            </a:bodyPr>
            <a:lstStyle/>
            <a:p>
              <a:r>
                <a:rPr lang="en-ZA" i="1" dirty="0">
                  <a:latin typeface="Calibri" pitchFamily="34" charset="0"/>
                </a:rPr>
                <a:t>R</a:t>
              </a:r>
              <a:r>
                <a:rPr lang="en-ZA" i="1" baseline="-25000" dirty="0">
                  <a:latin typeface="Calibri" pitchFamily="34" charset="0"/>
                </a:rPr>
                <a:t>L</a:t>
              </a:r>
              <a:r>
                <a:rPr lang="en-ZA" i="1" dirty="0">
                  <a:latin typeface="Calibri" pitchFamily="34" charset="0"/>
                </a:rPr>
                <a:t> + </a:t>
              </a:r>
              <a:r>
                <a:rPr lang="en-ZA" i="1" dirty="0">
                  <a:latin typeface="Calibri" pitchFamily="34" charset="0"/>
                  <a:cs typeface="Calibri"/>
                </a:rPr>
                <a:t>ωL</a:t>
              </a:r>
              <a:r>
                <a:rPr lang="en-ZA" i="1" baseline="-25000" dirty="0">
                  <a:latin typeface="Calibri" pitchFamily="34" charset="0"/>
                  <a:cs typeface="Calibri"/>
                </a:rPr>
                <a:t>L</a:t>
              </a:r>
              <a:endParaRPr lang="en-ZA" i="1" dirty="0">
                <a:latin typeface="Calibri" pitchFamily="34" charset="0"/>
                <a:cs typeface="Calibri"/>
              </a:endParaRPr>
            </a:p>
          </p:txBody>
        </p:sp>
        <p:grpSp>
          <p:nvGrpSpPr>
            <p:cNvPr id="97" name="Group 96"/>
            <p:cNvGrpSpPr/>
            <p:nvPr/>
          </p:nvGrpSpPr>
          <p:grpSpPr>
            <a:xfrm>
              <a:off x="4611688" y="1524000"/>
              <a:ext cx="569912" cy="405824"/>
              <a:chOff x="4611688" y="1524000"/>
              <a:chExt cx="569912" cy="376654"/>
            </a:xfrm>
          </p:grpSpPr>
          <p:grpSp>
            <p:nvGrpSpPr>
              <p:cNvPr id="29" name="Group 28"/>
              <p:cNvGrpSpPr/>
              <p:nvPr/>
            </p:nvGrpSpPr>
            <p:grpSpPr>
              <a:xfrm>
                <a:off x="4611688" y="1524000"/>
                <a:ext cx="417512" cy="376654"/>
                <a:chOff x="4000500" y="1181100"/>
                <a:chExt cx="569912" cy="529054"/>
              </a:xfrm>
            </p:grpSpPr>
            <p:sp>
              <p:nvSpPr>
                <p:cNvPr id="24" name="Isosceles Triangle 23"/>
                <p:cNvSpPr/>
                <p:nvPr/>
              </p:nvSpPr>
              <p:spPr>
                <a:xfrm rot="5400000">
                  <a:off x="3907423" y="1274177"/>
                  <a:ext cx="529054" cy="342900"/>
                </a:xfrm>
                <a:prstGeom prst="triangle">
                  <a:avLst/>
                </a:prstGeom>
                <a:no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latin typeface="Calibri" pitchFamily="34" charset="0"/>
                  </a:endParaRPr>
                </a:p>
              </p:txBody>
            </p:sp>
            <p:cxnSp>
              <p:nvCxnSpPr>
                <p:cNvPr id="25" name="Straight Connector 24"/>
                <p:cNvCxnSpPr/>
                <p:nvPr/>
              </p:nvCxnSpPr>
              <p:spPr>
                <a:xfrm rot="5400000">
                  <a:off x="4117182" y="1447006"/>
                  <a:ext cx="45720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5400000">
                  <a:off x="4323556" y="1200944"/>
                  <a:ext cx="266700" cy="22701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94" name="Straight Connector 93"/>
              <p:cNvCxnSpPr>
                <a:stCxn id="24" idx="0"/>
              </p:cNvCxnSpPr>
              <p:nvPr/>
            </p:nvCxnSpPr>
            <p:spPr>
              <a:xfrm>
                <a:off x="4862894" y="1712327"/>
                <a:ext cx="318706" cy="154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99" name="Straight Connector 98"/>
            <p:cNvCxnSpPr/>
            <p:nvPr/>
          </p:nvCxnSpPr>
          <p:spPr>
            <a:xfrm>
              <a:off x="3886200" y="1725324"/>
              <a:ext cx="38100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rot="16200000" flipH="1">
              <a:off x="6744494" y="2020095"/>
              <a:ext cx="531814"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110" name="Group 109"/>
            <p:cNvGrpSpPr/>
            <p:nvPr/>
          </p:nvGrpSpPr>
          <p:grpSpPr>
            <a:xfrm>
              <a:off x="6629400" y="4495800"/>
              <a:ext cx="609600" cy="228600"/>
              <a:chOff x="1143000" y="3352800"/>
              <a:chExt cx="609600" cy="228600"/>
            </a:xfrm>
          </p:grpSpPr>
          <p:cxnSp>
            <p:nvCxnSpPr>
              <p:cNvPr id="111" name="Straight Connector 110"/>
              <p:cNvCxnSpPr/>
              <p:nvPr/>
            </p:nvCxnSpPr>
            <p:spPr>
              <a:xfrm>
                <a:off x="1295400" y="3353594"/>
                <a:ext cx="45720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2" name="Straight Connector 111"/>
              <p:cNvCxnSpPr/>
              <p:nvPr/>
            </p:nvCxnSpPr>
            <p:spPr>
              <a:xfrm rot="5400000">
                <a:off x="1106091" y="3392091"/>
                <a:ext cx="226218" cy="1524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3" name="Straight Connector 112"/>
              <p:cNvCxnSpPr/>
              <p:nvPr/>
            </p:nvCxnSpPr>
            <p:spPr>
              <a:xfrm rot="5400000">
                <a:off x="1258491" y="3389709"/>
                <a:ext cx="226218" cy="1524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4" name="Straight Connector 113"/>
              <p:cNvCxnSpPr/>
              <p:nvPr/>
            </p:nvCxnSpPr>
            <p:spPr>
              <a:xfrm rot="5400000">
                <a:off x="1410891" y="3389709"/>
                <a:ext cx="226218" cy="1524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5" name="Straight Connector 114"/>
              <p:cNvCxnSpPr/>
              <p:nvPr/>
            </p:nvCxnSpPr>
            <p:spPr>
              <a:xfrm rot="5400000">
                <a:off x="1563291" y="3389709"/>
                <a:ext cx="226218" cy="1524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19" name="Straight Connector 118"/>
            <p:cNvCxnSpPr/>
            <p:nvPr/>
          </p:nvCxnSpPr>
          <p:spPr>
            <a:xfrm rot="5400000">
              <a:off x="6737278" y="4225060"/>
              <a:ext cx="535782" cy="1046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21" name="TextBox 120"/>
            <p:cNvSpPr txBox="1"/>
            <p:nvPr/>
          </p:nvSpPr>
          <p:spPr>
            <a:xfrm>
              <a:off x="1752600" y="2562730"/>
              <a:ext cx="1828800" cy="923330"/>
            </a:xfrm>
            <a:prstGeom prst="rect">
              <a:avLst/>
            </a:prstGeom>
            <a:noFill/>
          </p:spPr>
          <p:txBody>
            <a:bodyPr wrap="square" rtlCol="0">
              <a:spAutoFit/>
            </a:bodyPr>
            <a:lstStyle/>
            <a:p>
              <a:r>
                <a:rPr lang="en-ZA" dirty="0">
                  <a:latin typeface="Calibri" pitchFamily="34" charset="0"/>
                  <a:cs typeface="Calibri"/>
                </a:rPr>
                <a:t>11kV/400 V</a:t>
              </a:r>
            </a:p>
            <a:p>
              <a:r>
                <a:rPr lang="en-ZA" dirty="0">
                  <a:latin typeface="Calibri" pitchFamily="34" charset="0"/>
                  <a:cs typeface="Calibri"/>
                </a:rPr>
                <a:t>1 MVA</a:t>
              </a:r>
            </a:p>
            <a:p>
              <a:r>
                <a:rPr lang="en-ZA" dirty="0">
                  <a:latin typeface="Calibri" pitchFamily="34" charset="0"/>
                  <a:cs typeface="Calibri"/>
                </a:rPr>
                <a:t>0.01+</a:t>
              </a:r>
              <a:r>
                <a:rPr lang="en-ZA" i="1" dirty="0">
                  <a:latin typeface="Calibri" pitchFamily="34" charset="0"/>
                  <a:cs typeface="Calibri"/>
                </a:rPr>
                <a:t>j</a:t>
              </a:r>
              <a:r>
                <a:rPr lang="en-ZA" dirty="0">
                  <a:latin typeface="Calibri" pitchFamily="34" charset="0"/>
                  <a:cs typeface="Calibri"/>
                </a:rPr>
                <a:t>0.043 p.e.</a:t>
              </a:r>
            </a:p>
          </p:txBody>
        </p:sp>
        <p:sp>
          <p:nvSpPr>
            <p:cNvPr id="89" name="TextBox 88"/>
            <p:cNvSpPr txBox="1"/>
            <p:nvPr/>
          </p:nvSpPr>
          <p:spPr>
            <a:xfrm>
              <a:off x="1752600" y="914400"/>
              <a:ext cx="2057400" cy="646331"/>
            </a:xfrm>
            <a:prstGeom prst="rect">
              <a:avLst/>
            </a:prstGeom>
            <a:noFill/>
          </p:spPr>
          <p:txBody>
            <a:bodyPr wrap="square" rtlCol="0">
              <a:spAutoFit/>
            </a:bodyPr>
            <a:lstStyle/>
            <a:p>
              <a:r>
                <a:rPr lang="en-ZA" dirty="0">
                  <a:latin typeface="Calibri" pitchFamily="34" charset="0"/>
                  <a:cs typeface="Calibri"/>
                </a:rPr>
                <a:t>V and I measurements</a:t>
              </a:r>
            </a:p>
          </p:txBody>
        </p:sp>
        <p:cxnSp>
          <p:nvCxnSpPr>
            <p:cNvPr id="93" name="Straight Arrow Connector 92"/>
            <p:cNvCxnSpPr/>
            <p:nvPr/>
          </p:nvCxnSpPr>
          <p:spPr>
            <a:xfrm rot="5400000">
              <a:off x="2376695" y="1467059"/>
              <a:ext cx="428210"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sp>
        <p:nvSpPr>
          <p:cNvPr id="91" name="TextBox 90"/>
          <p:cNvSpPr txBox="1"/>
          <p:nvPr/>
        </p:nvSpPr>
        <p:spPr>
          <a:xfrm>
            <a:off x="4267994" y="1143000"/>
            <a:ext cx="762000" cy="369332"/>
          </a:xfrm>
          <a:prstGeom prst="rect">
            <a:avLst/>
          </a:prstGeom>
          <a:noFill/>
        </p:spPr>
        <p:txBody>
          <a:bodyPr wrap="square" rtlCol="0">
            <a:spAutoFit/>
          </a:bodyPr>
          <a:lstStyle/>
          <a:p>
            <a:r>
              <a:rPr lang="en-ZA" dirty="0">
                <a:latin typeface="Calibri" pitchFamily="34" charset="0"/>
                <a:cs typeface="Calibri"/>
              </a:rPr>
              <a:t>PCC</a:t>
            </a:r>
          </a:p>
        </p:txBody>
      </p:sp>
      <p:cxnSp>
        <p:nvCxnSpPr>
          <p:cNvPr id="92" name="Straight Arrow Connector 91"/>
          <p:cNvCxnSpPr/>
          <p:nvPr/>
        </p:nvCxnSpPr>
        <p:spPr>
          <a:xfrm rot="5400000">
            <a:off x="4282489" y="1690101"/>
            <a:ext cx="428210"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checkerboard(across)">
                                      <p:cBhvr>
                                        <p:cTn id="7"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3389" y="1"/>
            <a:ext cx="8713787" cy="561975"/>
          </a:xfrm>
        </p:spPr>
        <p:txBody>
          <a:bodyPr/>
          <a:lstStyle/>
          <a:p>
            <a:pPr algn="ctr"/>
            <a:r>
              <a:rPr lang="en-ZA" dirty="0"/>
              <a:t>Voltage and Current waveforms</a:t>
            </a:r>
          </a:p>
        </p:txBody>
      </p:sp>
      <p:graphicFrame>
        <p:nvGraphicFramePr>
          <p:cNvPr id="5" name="Object 2"/>
          <p:cNvGraphicFramePr>
            <a:graphicFrameLocks noChangeAspect="1"/>
          </p:cNvGraphicFramePr>
          <p:nvPr/>
        </p:nvGraphicFramePr>
        <p:xfrm>
          <a:off x="3309918" y="1512898"/>
          <a:ext cx="5786447" cy="34163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nvGraphicFramePr>
        <p:xfrm>
          <a:off x="3309918" y="1512898"/>
          <a:ext cx="5786447" cy="3714776"/>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452927" y="5429264"/>
            <a:ext cx="2510559" cy="707886"/>
          </a:xfrm>
          <a:prstGeom prst="rect">
            <a:avLst/>
          </a:prstGeom>
          <a:noFill/>
        </p:spPr>
        <p:txBody>
          <a:bodyPr wrap="none" rtlCol="0">
            <a:spAutoFit/>
          </a:bodyPr>
          <a:lstStyle/>
          <a:p>
            <a:pPr>
              <a:buFont typeface="Arial" pitchFamily="34" charset="0"/>
              <a:buChar char="•"/>
            </a:pPr>
            <a:r>
              <a:rPr lang="en-US" sz="2000" dirty="0">
                <a:latin typeface="Calibri" pitchFamily="34" charset="0"/>
              </a:rPr>
              <a:t> Line-neutral voltages</a:t>
            </a:r>
          </a:p>
          <a:p>
            <a:pPr>
              <a:buFont typeface="Arial" pitchFamily="34" charset="0"/>
              <a:buChar char="•"/>
            </a:pPr>
            <a:r>
              <a:rPr lang="en-US" sz="2000" dirty="0">
                <a:latin typeface="Calibri" pitchFamily="34" charset="0"/>
              </a:rPr>
              <a:t> Line Currents</a:t>
            </a:r>
          </a:p>
        </p:txBody>
      </p:sp>
      <p:sp>
        <p:nvSpPr>
          <p:cNvPr id="9" name="Action Button: Forward or Next 8">
            <a:hlinkClick r:id="" action="ppaction://noaction" highlightClick="1"/>
          </p:cNvPr>
          <p:cNvSpPr/>
          <p:nvPr/>
        </p:nvSpPr>
        <p:spPr>
          <a:xfrm>
            <a:off x="7178352" y="5429264"/>
            <a:ext cx="357190" cy="33453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itchFamily="34" charset="0"/>
            </a:endParaRPr>
          </a:p>
        </p:txBody>
      </p:sp>
      <p:sp>
        <p:nvSpPr>
          <p:cNvPr id="10" name="Action Button: Forward or Next 9">
            <a:hlinkClick r:id="" action="ppaction://noaction" highlightClick="1"/>
          </p:cNvPr>
          <p:cNvSpPr/>
          <p:nvPr/>
        </p:nvSpPr>
        <p:spPr>
          <a:xfrm>
            <a:off x="6381752" y="5802620"/>
            <a:ext cx="346408" cy="33453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ppt_x"/>
                                          </p:val>
                                        </p:tav>
                                        <p:tav tm="100000">
                                          <p:val>
                                            <p:strVal val="#ppt_x"/>
                                          </p:val>
                                        </p:tav>
                                      </p:tavLst>
                                    </p:anim>
                                    <p:anim calcmode="lin" valueType="num">
                                      <p:cBhvr additive="base">
                                        <p:cTn id="11" dur="500" fill="hold"/>
                                        <p:tgtEl>
                                          <p:spTgt spid="7"/>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ppt_x"/>
                                          </p:val>
                                        </p:tav>
                                        <p:tav tm="100000">
                                          <p:val>
                                            <p:strVal val="#ppt_x"/>
                                          </p:val>
                                        </p:tav>
                                      </p:tavLst>
                                    </p:anim>
                                    <p:anim calcmode="lin" valueType="num">
                                      <p:cBhvr additive="base">
                                        <p:cTn id="15" dur="500" fill="hold"/>
                                        <p:tgtEl>
                                          <p:spTgt spid="9"/>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20" restart="whenNotActive" fill="hold" evtFilter="cancelBubble" nodeType="interactiveSeq">
                <p:stCondLst>
                  <p:cond evt="onClick" delay="0">
                    <p:tgtEl>
                      <p:spTgt spid="10"/>
                    </p:tgtEl>
                  </p:cond>
                </p:stCondLst>
                <p:endSync evt="end" delay="0">
                  <p:rtn val="all"/>
                </p:endSync>
                <p:childTnLst>
                  <p:par>
                    <p:cTn id="21" fill="hold">
                      <p:stCondLst>
                        <p:cond delay="0"/>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dissolve">
                                      <p:cBhvr>
                                        <p:cTn id="25" dur="500"/>
                                        <p:tgtEl>
                                          <p:spTgt spid="8"/>
                                        </p:tgtEl>
                                      </p:cBhvr>
                                    </p:animEffect>
                                  </p:childTnLst>
                                </p:cTn>
                              </p:par>
                              <p:par>
                                <p:cTn id="26" presetID="9" presetClass="exit" presetSubtype="0" fill="hold" grpId="1" nodeType="withEffect">
                                  <p:stCondLst>
                                    <p:cond delay="0"/>
                                  </p:stCondLst>
                                  <p:childTnLst>
                                    <p:animEffect transition="out" filter="dissolve">
                                      <p:cBhvr>
                                        <p:cTn id="27" dur="500"/>
                                        <p:tgtEl>
                                          <p:spTgt spid="5"/>
                                        </p:tgtEl>
                                      </p:cBhvr>
                                    </p:animEffect>
                                    <p:set>
                                      <p:cBhvr>
                                        <p:cTn id="28" dur="1" fill="hold">
                                          <p:stCondLst>
                                            <p:cond delay="4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10"/>
                  </p:tgtEl>
                </p:cond>
              </p:nextCondLst>
            </p:seq>
            <p:seq concurrent="1" nextAc="seek">
              <p:cTn id="29" restart="whenNotActive" fill="hold" evtFilter="cancelBubble" nodeType="interactiveSeq">
                <p:stCondLst>
                  <p:cond evt="onClick" delay="0">
                    <p:tgtEl>
                      <p:spTgt spid="9"/>
                    </p:tgtEl>
                  </p:cond>
                </p:stCondLst>
                <p:endSync evt="end" delay="0">
                  <p:rtn val="all"/>
                </p:endSync>
                <p:childTnLst>
                  <p:par>
                    <p:cTn id="30" fill="hold">
                      <p:stCondLst>
                        <p:cond delay="0"/>
                      </p:stCondLst>
                      <p:childTnLst>
                        <p:par>
                          <p:cTn id="31" fill="hold">
                            <p:stCondLst>
                              <p:cond delay="0"/>
                            </p:stCondLst>
                            <p:childTnLst>
                              <p:par>
                                <p:cTn id="32" presetID="9" presetClass="entr" presetSubtype="0" fill="hold" grpId="2"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dissolve">
                                      <p:cBhvr>
                                        <p:cTn id="34" dur="500"/>
                                        <p:tgtEl>
                                          <p:spTgt spid="5"/>
                                        </p:tgtEl>
                                      </p:cBhvr>
                                    </p:animEffect>
                                  </p:childTnLst>
                                </p:cTn>
                              </p:par>
                            </p:childTnLst>
                          </p:cTn>
                        </p:par>
                        <p:par>
                          <p:cTn id="35" fill="hold">
                            <p:stCondLst>
                              <p:cond delay="500"/>
                            </p:stCondLst>
                            <p:childTnLst>
                              <p:par>
                                <p:cTn id="36" presetID="9" presetClass="exit" presetSubtype="0" fill="hold" grpId="1" nodeType="afterEffect">
                                  <p:stCondLst>
                                    <p:cond delay="0"/>
                                  </p:stCondLst>
                                  <p:childTnLst>
                                    <p:animEffect transition="out" filter="dissolve">
                                      <p:cBhvr>
                                        <p:cTn id="37" dur="500"/>
                                        <p:tgtEl>
                                          <p:spTgt spid="8"/>
                                        </p:tgtEl>
                                      </p:cBhvr>
                                    </p:animEffect>
                                    <p:set>
                                      <p:cBhvr>
                                        <p:cTn id="38" dur="1" fill="hold">
                                          <p:stCondLst>
                                            <p:cond delay="499"/>
                                          </p:stCondLst>
                                        </p:cTn>
                                        <p:tgtEl>
                                          <p:spTgt spid="8"/>
                                        </p:tgtEl>
                                        <p:attrNameLst>
                                          <p:attrName>style.visibility</p:attrName>
                                        </p:attrNameLst>
                                      </p:cBhvr>
                                      <p:to>
                                        <p:strVal val="hidden"/>
                                      </p:to>
                                    </p:set>
                                  </p:childTnLst>
                                </p:cTn>
                              </p:par>
                            </p:childTnLst>
                          </p:cTn>
                        </p:par>
                      </p:childTnLst>
                    </p:cTn>
                  </p:par>
                </p:childTnLst>
              </p:cTn>
              <p:nextCondLst>
                <p:cond evt="onClick" delay="0">
                  <p:tgtEl>
                    <p:spTgt spid="9"/>
                  </p:tgtEl>
                </p:cond>
              </p:nextCondLst>
            </p:seq>
          </p:childTnLst>
        </p:cTn>
      </p:par>
    </p:tnLst>
    <p:bldLst>
      <p:bldGraphic spid="5" grpId="0">
        <p:bldAsOne/>
      </p:bldGraphic>
      <p:bldGraphic spid="5" grpId="1">
        <p:bldAsOne/>
      </p:bldGraphic>
      <p:bldGraphic spid="5" grpId="2">
        <p:bldAsOne/>
      </p:bldGraphic>
      <p:bldGraphic spid="8" grpId="0">
        <p:bldAsOne/>
      </p:bldGraphic>
      <p:bldGraphic spid="8" grpId="1">
        <p:bldAsOne/>
      </p:bldGraphic>
      <p:bldP spid="7" grpId="0"/>
      <p:bldP spid="9" grpId="0" animBg="1"/>
      <p:bldP spid="10"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Waveform analysis: Fourier transform</a:t>
            </a:r>
          </a:p>
        </p:txBody>
      </p:sp>
      <p:sp>
        <p:nvSpPr>
          <p:cNvPr id="6" name="TextBox 5"/>
          <p:cNvSpPr txBox="1"/>
          <p:nvPr/>
        </p:nvSpPr>
        <p:spPr>
          <a:xfrm>
            <a:off x="1703388" y="990600"/>
            <a:ext cx="8507412" cy="707886"/>
          </a:xfrm>
          <a:prstGeom prst="rect">
            <a:avLst/>
          </a:prstGeom>
          <a:noFill/>
        </p:spPr>
        <p:txBody>
          <a:bodyPr wrap="square" rtlCol="0">
            <a:spAutoFit/>
          </a:bodyPr>
          <a:lstStyle/>
          <a:p>
            <a:r>
              <a:rPr lang="en-ZA" sz="2000" dirty="0">
                <a:latin typeface="Calibri"/>
                <a:cs typeface="Calibri"/>
              </a:rPr>
              <a:t>The IEEE 1459 power definitions require translating time-domain waveforms to the frequency domain by means of the Fourier transform:</a:t>
            </a:r>
          </a:p>
        </p:txBody>
      </p:sp>
      <p:pic>
        <p:nvPicPr>
          <p:cNvPr id="9" name="Picture 8" descr="Picture 2.png"/>
          <p:cNvPicPr>
            <a:picLocks noChangeAspect="1"/>
          </p:cNvPicPr>
          <p:nvPr/>
        </p:nvPicPr>
        <p:blipFill>
          <a:blip r:embed="rId3"/>
          <a:srcRect l="1714" t="4703" r="4536" b="3038"/>
          <a:stretch>
            <a:fillRect/>
          </a:stretch>
        </p:blipFill>
        <p:spPr>
          <a:xfrm>
            <a:off x="1524000" y="1857365"/>
            <a:ext cx="4429124" cy="3116729"/>
          </a:xfrm>
          <a:prstGeom prst="rect">
            <a:avLst/>
          </a:prstGeom>
        </p:spPr>
      </p:pic>
      <p:pic>
        <p:nvPicPr>
          <p:cNvPr id="11" name="Picture 10" descr="Picture 4.png"/>
          <p:cNvPicPr>
            <a:picLocks noChangeAspect="1"/>
          </p:cNvPicPr>
          <p:nvPr/>
        </p:nvPicPr>
        <p:blipFill>
          <a:blip r:embed="rId4"/>
          <a:srcRect t="5264" r="2897"/>
          <a:stretch>
            <a:fillRect/>
          </a:stretch>
        </p:blipFill>
        <p:spPr>
          <a:xfrm>
            <a:off x="5877178" y="1857365"/>
            <a:ext cx="4790823" cy="3257109"/>
          </a:xfrm>
          <a:prstGeom prst="rect">
            <a:avLst/>
          </a:prstGeom>
        </p:spPr>
      </p:pic>
      <p:sp>
        <p:nvSpPr>
          <p:cNvPr id="12" name="TextBox 11"/>
          <p:cNvSpPr txBox="1"/>
          <p:nvPr/>
        </p:nvSpPr>
        <p:spPr>
          <a:xfrm>
            <a:off x="2666976" y="4974094"/>
            <a:ext cx="5943600" cy="1169551"/>
          </a:xfrm>
          <a:prstGeom prst="rect">
            <a:avLst/>
          </a:prstGeom>
          <a:noFill/>
        </p:spPr>
        <p:txBody>
          <a:bodyPr wrap="square" rtlCol="0">
            <a:spAutoFit/>
          </a:bodyPr>
          <a:lstStyle/>
          <a:p>
            <a:pPr>
              <a:spcBef>
                <a:spcPts val="600"/>
              </a:spcBef>
            </a:pPr>
            <a:r>
              <a:rPr lang="en-ZA" sz="2000" dirty="0">
                <a:latin typeface="Calibri"/>
                <a:cs typeface="Calibri"/>
              </a:rPr>
              <a:t>The level of distortion requires quantification:</a:t>
            </a:r>
          </a:p>
          <a:p>
            <a:pPr>
              <a:spcBef>
                <a:spcPts val="600"/>
              </a:spcBef>
              <a:buFont typeface="Arial"/>
              <a:buChar char="•"/>
            </a:pPr>
            <a:r>
              <a:rPr lang="en-ZA" sz="2000" i="1" dirty="0">
                <a:latin typeface="Calibri"/>
                <a:cs typeface="Calibri"/>
              </a:rPr>
              <a:t> </a:t>
            </a:r>
            <a:r>
              <a:rPr lang="en-ZA" sz="2000" i="1" dirty="0" err="1">
                <a:latin typeface="Calibri"/>
                <a:cs typeface="Calibri"/>
              </a:rPr>
              <a:t>ITHD</a:t>
            </a:r>
            <a:r>
              <a:rPr lang="en-ZA" sz="2000" i="1" baseline="-25000" dirty="0" err="1">
                <a:latin typeface="Calibri"/>
                <a:cs typeface="Calibri"/>
              </a:rPr>
              <a:t>e</a:t>
            </a:r>
            <a:r>
              <a:rPr lang="en-ZA" sz="2000" dirty="0">
                <a:latin typeface="Calibri"/>
                <a:cs typeface="Calibri"/>
              </a:rPr>
              <a:t>= 48.3%</a:t>
            </a:r>
          </a:p>
          <a:p>
            <a:pPr>
              <a:spcBef>
                <a:spcPts val="600"/>
              </a:spcBef>
              <a:buFont typeface="Arial"/>
              <a:buChar char="•"/>
            </a:pPr>
            <a:r>
              <a:rPr lang="en-ZA" sz="2000" i="1" dirty="0">
                <a:latin typeface="Calibri"/>
                <a:cs typeface="Calibri"/>
              </a:rPr>
              <a:t> </a:t>
            </a:r>
            <a:r>
              <a:rPr lang="en-ZA" sz="2000" i="1" dirty="0" err="1">
                <a:latin typeface="Calibri"/>
                <a:cs typeface="Calibri"/>
              </a:rPr>
              <a:t>VTHD</a:t>
            </a:r>
            <a:r>
              <a:rPr lang="en-ZA" sz="2000" i="1" baseline="-25000" dirty="0" err="1">
                <a:latin typeface="Calibri"/>
                <a:cs typeface="Calibri"/>
              </a:rPr>
              <a:t>e</a:t>
            </a:r>
            <a:r>
              <a:rPr lang="en-ZA" sz="2000" dirty="0">
                <a:latin typeface="Calibri"/>
                <a:cs typeface="Calibri"/>
              </a:rPr>
              <a:t>= 7.5%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checkerboard(across)">
                                      <p:cBhvr>
                                        <p:cTn id="13" dur="500"/>
                                        <p:tgtEl>
                                          <p:spTgt spid="9"/>
                                        </p:tgtEl>
                                      </p:cBhvr>
                                    </p:animEffect>
                                  </p:childTnLst>
                                </p:cTn>
                              </p:par>
                            </p:childTnLst>
                          </p:cTn>
                        </p:par>
                        <p:par>
                          <p:cTn id="14" fill="hold">
                            <p:stCondLst>
                              <p:cond delay="500"/>
                            </p:stCondLst>
                            <p:childTnLst>
                              <p:par>
                                <p:cTn id="15" presetID="5" presetClass="entr" presetSubtype="1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heckerboard(across)">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2">
                                            <p:txEl>
                                              <p:pRg st="0" end="0"/>
                                            </p:txEl>
                                          </p:spTgt>
                                        </p:tgtEl>
                                        <p:attrNameLst>
                                          <p:attrName>style.visibility</p:attrName>
                                        </p:attrNameLst>
                                      </p:cBhvr>
                                      <p:to>
                                        <p:strVal val="visible"/>
                                      </p:to>
                                    </p:set>
                                    <p:anim calcmode="lin" valueType="num">
                                      <p:cBhvr additive="base">
                                        <p:cTn id="22"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500"/>
                            </p:stCondLst>
                            <p:childTnLst>
                              <p:par>
                                <p:cTn id="25" presetID="18" presetClass="entr" presetSubtype="12" fill="hold" nodeType="after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animEffect transition="in" filter="strips(downLeft)">
                                      <p:cBhvr>
                                        <p:cTn id="27" dur="500"/>
                                        <p:tgtEl>
                                          <p:spTgt spid="12">
                                            <p:txEl>
                                              <p:pRg st="1" end="1"/>
                                            </p:txEl>
                                          </p:spTgt>
                                        </p:tgtEl>
                                      </p:cBhvr>
                                    </p:animEffect>
                                  </p:childTnLst>
                                </p:cTn>
                              </p:par>
                            </p:childTnLst>
                          </p:cTn>
                        </p:par>
                        <p:par>
                          <p:cTn id="28" fill="hold">
                            <p:stCondLst>
                              <p:cond delay="1000"/>
                            </p:stCondLst>
                            <p:childTnLst>
                              <p:par>
                                <p:cTn id="29" presetID="18" presetClass="entr" presetSubtype="12" fill="hold" nodeType="after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animEffect transition="in" filter="strips(downLeft)">
                                      <p:cBhvr>
                                        <p:cTn id="31" dur="500"/>
                                        <p:tgtEl>
                                          <p:spTgt spid="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Isolating the distortion components</a:t>
            </a:r>
          </a:p>
        </p:txBody>
      </p:sp>
      <p:sp>
        <p:nvSpPr>
          <p:cNvPr id="5" name="Rectangle 4"/>
          <p:cNvSpPr/>
          <p:nvPr/>
        </p:nvSpPr>
        <p:spPr>
          <a:xfrm>
            <a:off x="1600201" y="984985"/>
            <a:ext cx="3051175" cy="1323439"/>
          </a:xfrm>
          <a:prstGeom prst="rect">
            <a:avLst/>
          </a:prstGeom>
        </p:spPr>
        <p:txBody>
          <a:bodyPr wrap="square">
            <a:spAutoFit/>
          </a:bodyPr>
          <a:lstStyle/>
          <a:p>
            <a:pPr>
              <a:buFont typeface="Arial"/>
              <a:buChar char="•"/>
            </a:pPr>
            <a:r>
              <a:rPr lang="en-ZA" sz="2000" dirty="0">
                <a:latin typeface="Calibri"/>
                <a:cs typeface="Calibri"/>
              </a:rPr>
              <a:t>  The </a:t>
            </a:r>
            <a:r>
              <a:rPr lang="en-ZA" sz="2000" b="1" dirty="0">
                <a:latin typeface="Calibri"/>
                <a:cs typeface="Calibri"/>
              </a:rPr>
              <a:t>non-fundamental </a:t>
            </a:r>
            <a:r>
              <a:rPr lang="en-ZA" sz="2000" dirty="0">
                <a:latin typeface="Calibri"/>
                <a:cs typeface="Calibri"/>
              </a:rPr>
              <a:t>frequency components of the </a:t>
            </a:r>
            <a:r>
              <a:rPr lang="en-ZA" sz="2000" i="1" dirty="0">
                <a:latin typeface="Calibri"/>
                <a:cs typeface="Calibri"/>
              </a:rPr>
              <a:t>effective voltage </a:t>
            </a:r>
            <a:r>
              <a:rPr lang="en-ZA" sz="2000" dirty="0">
                <a:latin typeface="Calibri"/>
                <a:cs typeface="Calibri"/>
              </a:rPr>
              <a:t>and </a:t>
            </a:r>
            <a:r>
              <a:rPr lang="en-ZA" sz="2000" i="1" dirty="0">
                <a:latin typeface="Calibri"/>
                <a:cs typeface="Calibri"/>
              </a:rPr>
              <a:t>current</a:t>
            </a:r>
            <a:r>
              <a:rPr lang="en-ZA" sz="2000" dirty="0">
                <a:latin typeface="Calibri"/>
                <a:cs typeface="Calibri"/>
              </a:rPr>
              <a:t>:</a:t>
            </a:r>
          </a:p>
        </p:txBody>
      </p:sp>
      <p:graphicFrame>
        <p:nvGraphicFramePr>
          <p:cNvPr id="6" name="Object 5"/>
          <p:cNvGraphicFramePr>
            <a:graphicFrameLocks noChangeAspect="1"/>
          </p:cNvGraphicFramePr>
          <p:nvPr/>
        </p:nvGraphicFramePr>
        <p:xfrm>
          <a:off x="4953000" y="863600"/>
          <a:ext cx="5722938" cy="2547938"/>
        </p:xfrm>
        <a:graphic>
          <a:graphicData uri="http://schemas.openxmlformats.org/presentationml/2006/ole">
            <mc:AlternateContent xmlns:mc="http://schemas.openxmlformats.org/markup-compatibility/2006">
              <mc:Choice xmlns:v="urn:schemas-microsoft-com:vml" Requires="v">
                <p:oleObj spid="_x0000_s35867" name="Equation" r:id="rId4" imgW="3174840" imgH="1371600" progId="Equation.DSMT4">
                  <p:embed/>
                </p:oleObj>
              </mc:Choice>
              <mc:Fallback>
                <p:oleObj name="Equation" r:id="rId4" imgW="3174840" imgH="1371600" progId="Equation.DSMT4">
                  <p:embed/>
                  <p:pic>
                    <p:nvPicPr>
                      <p:cNvPr id="6"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863600"/>
                        <a:ext cx="5722938" cy="254793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8" name="Rectangle 7"/>
          <p:cNvSpPr/>
          <p:nvPr/>
        </p:nvSpPr>
        <p:spPr>
          <a:xfrm>
            <a:off x="1600201" y="3733801"/>
            <a:ext cx="2895600" cy="1323439"/>
          </a:xfrm>
          <a:prstGeom prst="rect">
            <a:avLst/>
          </a:prstGeom>
        </p:spPr>
        <p:txBody>
          <a:bodyPr wrap="square">
            <a:spAutoFit/>
          </a:bodyPr>
          <a:lstStyle/>
          <a:p>
            <a:pPr>
              <a:buFont typeface="Arial"/>
              <a:buChar char="•"/>
            </a:pPr>
            <a:r>
              <a:rPr lang="en-ZA" sz="2000" dirty="0">
                <a:latin typeface="Calibri"/>
                <a:cs typeface="Calibri"/>
              </a:rPr>
              <a:t>  The </a:t>
            </a:r>
            <a:r>
              <a:rPr lang="en-ZA" sz="2000" b="1" dirty="0">
                <a:latin typeface="Calibri"/>
                <a:cs typeface="Calibri"/>
              </a:rPr>
              <a:t>fundamental frequency </a:t>
            </a:r>
            <a:r>
              <a:rPr lang="en-ZA" sz="2000" dirty="0">
                <a:latin typeface="Calibri"/>
                <a:cs typeface="Calibri"/>
              </a:rPr>
              <a:t>components of the </a:t>
            </a:r>
            <a:r>
              <a:rPr lang="en-ZA" sz="2000" i="1" dirty="0">
                <a:latin typeface="Calibri"/>
                <a:cs typeface="Calibri"/>
              </a:rPr>
              <a:t>effective voltage </a:t>
            </a:r>
            <a:r>
              <a:rPr lang="en-ZA" sz="2000" dirty="0">
                <a:latin typeface="Calibri"/>
                <a:cs typeface="Calibri"/>
              </a:rPr>
              <a:t>and </a:t>
            </a:r>
            <a:r>
              <a:rPr lang="en-ZA" sz="2000" i="1" dirty="0">
                <a:latin typeface="Calibri"/>
                <a:cs typeface="Calibri"/>
              </a:rPr>
              <a:t>current</a:t>
            </a:r>
            <a:r>
              <a:rPr lang="en-ZA" sz="2000" dirty="0">
                <a:latin typeface="Calibri"/>
                <a:cs typeface="Calibri"/>
              </a:rPr>
              <a:t>:</a:t>
            </a:r>
          </a:p>
        </p:txBody>
      </p:sp>
      <p:graphicFrame>
        <p:nvGraphicFramePr>
          <p:cNvPr id="9" name="Object 5"/>
          <p:cNvGraphicFramePr>
            <a:graphicFrameLocks noChangeAspect="1"/>
          </p:cNvGraphicFramePr>
          <p:nvPr/>
        </p:nvGraphicFramePr>
        <p:xfrm>
          <a:off x="4953000" y="3730626"/>
          <a:ext cx="5562600" cy="2593975"/>
        </p:xfrm>
        <a:graphic>
          <a:graphicData uri="http://schemas.openxmlformats.org/presentationml/2006/ole">
            <mc:AlternateContent xmlns:mc="http://schemas.openxmlformats.org/markup-compatibility/2006">
              <mc:Choice xmlns:v="urn:schemas-microsoft-com:vml" Requires="v">
                <p:oleObj spid="_x0000_s35868" name="Equation" r:id="rId6" imgW="3060360" imgH="1396800" progId="Equation.DSMT4">
                  <p:embed/>
                </p:oleObj>
              </mc:Choice>
              <mc:Fallback>
                <p:oleObj name="Equation" r:id="rId6" imgW="3060360" imgH="1396800" progId="Equation.DSMT4">
                  <p:embed/>
                  <p:pic>
                    <p:nvPicPr>
                      <p:cNvPr id="9"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53000" y="3730626"/>
                        <a:ext cx="5562600" cy="25939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dissolve">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The three-phase effective voltage and current</a:t>
            </a:r>
          </a:p>
        </p:txBody>
      </p:sp>
      <p:sp>
        <p:nvSpPr>
          <p:cNvPr id="4" name="Rectangle 3"/>
          <p:cNvSpPr/>
          <p:nvPr/>
        </p:nvSpPr>
        <p:spPr>
          <a:xfrm>
            <a:off x="1600200" y="1304955"/>
            <a:ext cx="5029200" cy="400110"/>
          </a:xfrm>
          <a:prstGeom prst="rect">
            <a:avLst/>
          </a:prstGeom>
        </p:spPr>
        <p:txBody>
          <a:bodyPr wrap="square">
            <a:spAutoFit/>
          </a:bodyPr>
          <a:lstStyle/>
          <a:p>
            <a:r>
              <a:rPr lang="en-ZA" sz="2000" dirty="0">
                <a:latin typeface="Calibri"/>
                <a:cs typeface="Calibri"/>
              </a:rPr>
              <a:t>The </a:t>
            </a:r>
            <a:r>
              <a:rPr lang="en-ZA" sz="2000" i="1" dirty="0">
                <a:latin typeface="Calibri"/>
                <a:cs typeface="Calibri"/>
              </a:rPr>
              <a:t>effective voltage </a:t>
            </a:r>
            <a:r>
              <a:rPr lang="en-ZA" sz="2000" dirty="0">
                <a:latin typeface="Calibri"/>
                <a:cs typeface="Calibri"/>
              </a:rPr>
              <a:t>and </a:t>
            </a:r>
            <a:r>
              <a:rPr lang="en-ZA" sz="2000" i="1" dirty="0">
                <a:latin typeface="Calibri"/>
                <a:cs typeface="Calibri"/>
              </a:rPr>
              <a:t>current</a:t>
            </a:r>
            <a:r>
              <a:rPr lang="en-ZA" sz="2000" dirty="0">
                <a:latin typeface="Calibri"/>
                <a:cs typeface="Calibri"/>
              </a:rPr>
              <a:t> :</a:t>
            </a:r>
          </a:p>
        </p:txBody>
      </p:sp>
      <p:graphicFrame>
        <p:nvGraphicFramePr>
          <p:cNvPr id="752643" name="Object 3"/>
          <p:cNvGraphicFramePr>
            <a:graphicFrameLocks noChangeAspect="1"/>
          </p:cNvGraphicFramePr>
          <p:nvPr>
            <p:extLst>
              <p:ext uri="{D42A27DB-BD31-4B8C-83A1-F6EECF244321}">
                <p14:modId xmlns:p14="http://schemas.microsoft.com/office/powerpoint/2010/main" val="386597860"/>
              </p:ext>
            </p:extLst>
          </p:nvPr>
        </p:nvGraphicFramePr>
        <p:xfrm>
          <a:off x="6024563" y="884238"/>
          <a:ext cx="1833562" cy="1911350"/>
        </p:xfrm>
        <a:graphic>
          <a:graphicData uri="http://schemas.openxmlformats.org/presentationml/2006/ole">
            <mc:AlternateContent xmlns:mc="http://schemas.openxmlformats.org/markup-compatibility/2006">
              <mc:Choice xmlns:v="urn:schemas-microsoft-com:vml" Requires="v">
                <p:oleObj spid="_x0000_s36904" name="Equation" r:id="rId4" imgW="1028700" imgH="1028700" progId="Equation.3">
                  <p:embed/>
                </p:oleObj>
              </mc:Choice>
              <mc:Fallback>
                <p:oleObj name="Equation" r:id="rId4" imgW="1028700" imgH="1028700" progId="Equation.3">
                  <p:embed/>
                  <p:pic>
                    <p:nvPicPr>
                      <p:cNvPr id="752643" name="Object 3"/>
                      <p:cNvPicPr>
                        <a:picLocks noChangeAspect="1" noChangeArrowheads="1"/>
                      </p:cNvPicPr>
                      <p:nvPr/>
                    </p:nvPicPr>
                    <p:blipFill>
                      <a:blip r:embed="rId5"/>
                      <a:srcRect/>
                      <a:stretch>
                        <a:fillRect/>
                      </a:stretch>
                    </p:blipFill>
                    <p:spPr bwMode="auto">
                      <a:xfrm>
                        <a:off x="6024563" y="884238"/>
                        <a:ext cx="1833562" cy="19113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8" name="TextBox 7"/>
          <p:cNvSpPr txBox="1"/>
          <p:nvPr/>
        </p:nvSpPr>
        <p:spPr>
          <a:xfrm>
            <a:off x="2138370" y="3787914"/>
            <a:ext cx="5029200" cy="400110"/>
          </a:xfrm>
          <a:prstGeom prst="rect">
            <a:avLst/>
          </a:prstGeom>
          <a:noFill/>
        </p:spPr>
        <p:txBody>
          <a:bodyPr wrap="square" rtlCol="0">
            <a:spAutoFit/>
          </a:bodyPr>
          <a:lstStyle/>
          <a:p>
            <a:r>
              <a:rPr lang="en-ZA" sz="2000" dirty="0">
                <a:latin typeface="Calibri"/>
                <a:cs typeface="Calibri"/>
              </a:rPr>
              <a:t>The RMS line-neutral voltages per phase:</a:t>
            </a:r>
          </a:p>
        </p:txBody>
      </p:sp>
      <p:graphicFrame>
        <p:nvGraphicFramePr>
          <p:cNvPr id="752644" name="Object 28"/>
          <p:cNvGraphicFramePr>
            <a:graphicFrameLocks noChangeAspect="1"/>
          </p:cNvGraphicFramePr>
          <p:nvPr/>
        </p:nvGraphicFramePr>
        <p:xfrm>
          <a:off x="7596199" y="2928935"/>
          <a:ext cx="2409825" cy="1547813"/>
        </p:xfrm>
        <a:graphic>
          <a:graphicData uri="http://schemas.openxmlformats.org/presentationml/2006/ole">
            <mc:AlternateContent xmlns:mc="http://schemas.openxmlformats.org/markup-compatibility/2006">
              <mc:Choice xmlns:v="urn:schemas-microsoft-com:vml" Requires="v">
                <p:oleObj spid="_x0000_s36905" name="Equation" r:id="rId6" imgW="2743200" imgH="1676160" progId="Equation.DSMT4">
                  <p:embed/>
                </p:oleObj>
              </mc:Choice>
              <mc:Fallback>
                <p:oleObj name="Equation" r:id="rId6" imgW="2743200" imgH="1676160" progId="Equation.DSMT4">
                  <p:embed/>
                  <p:pic>
                    <p:nvPicPr>
                      <p:cNvPr id="752644" name="Object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96199" y="2928935"/>
                        <a:ext cx="2409825" cy="154781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752645" name="Object 30"/>
          <p:cNvGraphicFramePr>
            <a:graphicFrameLocks noChangeAspect="1"/>
          </p:cNvGraphicFramePr>
          <p:nvPr/>
        </p:nvGraphicFramePr>
        <p:xfrm>
          <a:off x="7596199" y="4572008"/>
          <a:ext cx="2382837" cy="1957388"/>
        </p:xfrm>
        <a:graphic>
          <a:graphicData uri="http://schemas.openxmlformats.org/presentationml/2006/ole">
            <mc:AlternateContent xmlns:mc="http://schemas.openxmlformats.org/markup-compatibility/2006">
              <mc:Choice xmlns:v="urn:schemas-microsoft-com:vml" Requires="v">
                <p:oleObj spid="_x0000_s36906" name="Equation" r:id="rId8" imgW="2666880" imgH="2095200" progId="Equation.DSMT4">
                  <p:embed/>
                </p:oleObj>
              </mc:Choice>
              <mc:Fallback>
                <p:oleObj name="Equation" r:id="rId8" imgW="2666880" imgH="2095200" progId="Equation.DSMT4">
                  <p:embed/>
                  <p:pic>
                    <p:nvPicPr>
                      <p:cNvPr id="752645" name="Object 3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96199" y="4572008"/>
                        <a:ext cx="2382837" cy="195738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2928942" y="4981545"/>
            <a:ext cx="3810000" cy="400110"/>
          </a:xfrm>
          <a:prstGeom prst="rect">
            <a:avLst/>
          </a:prstGeom>
          <a:noFill/>
        </p:spPr>
        <p:txBody>
          <a:bodyPr wrap="square" rtlCol="0">
            <a:spAutoFit/>
          </a:bodyPr>
          <a:lstStyle/>
          <a:p>
            <a:r>
              <a:rPr lang="en-ZA" sz="2000" dirty="0">
                <a:latin typeface="Calibri"/>
                <a:cs typeface="Calibri"/>
              </a:rPr>
              <a:t>The RMS line currents per phase:</a:t>
            </a:r>
          </a:p>
        </p:txBody>
      </p:sp>
      <p:sp>
        <p:nvSpPr>
          <p:cNvPr id="12" name="TextBox 11"/>
          <p:cNvSpPr txBox="1"/>
          <p:nvPr/>
        </p:nvSpPr>
        <p:spPr>
          <a:xfrm>
            <a:off x="3809985" y="6000768"/>
            <a:ext cx="2909765" cy="400110"/>
          </a:xfrm>
          <a:prstGeom prst="rect">
            <a:avLst/>
          </a:prstGeom>
          <a:noFill/>
        </p:spPr>
        <p:txBody>
          <a:bodyPr wrap="square" rtlCol="0">
            <a:spAutoFit/>
          </a:bodyPr>
          <a:lstStyle/>
          <a:p>
            <a:r>
              <a:rPr lang="en-ZA" sz="2000" dirty="0">
                <a:latin typeface="Calibri"/>
                <a:cs typeface="Calibri"/>
              </a:rPr>
              <a:t>The RMS neutral current: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752643"/>
                                        </p:tgtEl>
                                        <p:attrNameLst>
                                          <p:attrName>style.visibility</p:attrName>
                                        </p:attrNameLst>
                                      </p:cBhvr>
                                      <p:to>
                                        <p:strVal val="visible"/>
                                      </p:to>
                                    </p:set>
                                    <p:animEffect transition="in" filter="dissolve">
                                      <p:cBhvr>
                                        <p:cTn id="13" dur="500"/>
                                        <p:tgtEl>
                                          <p:spTgt spid="752643"/>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752644"/>
                                        </p:tgtEl>
                                        <p:attrNameLst>
                                          <p:attrName>style.visibility</p:attrName>
                                        </p:attrNameLst>
                                      </p:cBhvr>
                                      <p:to>
                                        <p:strVal val="visible"/>
                                      </p:to>
                                    </p:set>
                                    <p:animEffect transition="in" filter="dissolve">
                                      <p:cBhvr>
                                        <p:cTn id="24" dur="500"/>
                                        <p:tgtEl>
                                          <p:spTgt spid="752644"/>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752645"/>
                                        </p:tgtEl>
                                        <p:attrNameLst>
                                          <p:attrName>style.visibility</p:attrName>
                                        </p:attrNameLst>
                                      </p:cBhvr>
                                      <p:to>
                                        <p:strVal val="visible"/>
                                      </p:to>
                                    </p:set>
                                    <p:animEffect transition="in" filter="dissolve">
                                      <p:cBhvr>
                                        <p:cTn id="35" dur="500"/>
                                        <p:tgtEl>
                                          <p:spTgt spid="752645"/>
                                        </p:tgtEl>
                                      </p:cBhvr>
                                    </p:animEffect>
                                  </p:childTnLst>
                                </p:cTn>
                              </p:par>
                            </p:childTnLst>
                          </p:cTn>
                        </p:par>
                        <p:par>
                          <p:cTn id="36" fill="hold">
                            <p:stCondLst>
                              <p:cond delay="500"/>
                            </p:stCondLst>
                            <p:childTnLst>
                              <p:par>
                                <p:cTn id="37" presetID="2" presetClass="entr" presetSubtype="4"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ppt_x"/>
                                          </p:val>
                                        </p:tav>
                                        <p:tav tm="100000">
                                          <p:val>
                                            <p:strVal val="#ppt_x"/>
                                          </p:val>
                                        </p:tav>
                                      </p:tavLst>
                                    </p:anim>
                                    <p:anim calcmode="lin" valueType="num">
                                      <p:cBhvr additive="base">
                                        <p:cTn id="4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1" grpId="0"/>
      <p:bldP spid="1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8538" y="76201"/>
            <a:ext cx="8713787" cy="561975"/>
          </a:xfrm>
        </p:spPr>
        <p:txBody>
          <a:bodyPr/>
          <a:lstStyle/>
          <a:p>
            <a:pPr algn="ctr"/>
            <a:r>
              <a:rPr lang="en-ZA" dirty="0"/>
              <a:t>The powers</a:t>
            </a:r>
          </a:p>
        </p:txBody>
      </p:sp>
      <p:graphicFrame>
        <p:nvGraphicFramePr>
          <p:cNvPr id="753666" name="Object 2"/>
          <p:cNvGraphicFramePr>
            <a:graphicFrameLocks noChangeAspect="1"/>
          </p:cNvGraphicFramePr>
          <p:nvPr/>
        </p:nvGraphicFramePr>
        <p:xfrm>
          <a:off x="5803106" y="5840432"/>
          <a:ext cx="3883025" cy="446088"/>
        </p:xfrm>
        <a:graphic>
          <a:graphicData uri="http://schemas.openxmlformats.org/presentationml/2006/ole">
            <mc:AlternateContent xmlns:mc="http://schemas.openxmlformats.org/markup-compatibility/2006">
              <mc:Choice xmlns:v="urn:schemas-microsoft-com:vml" Requires="v">
                <p:oleObj spid="_x0000_s37993" name="Equation" r:id="rId4" imgW="2209680" imgH="228600" progId="Equation.DSMT4">
                  <p:embed/>
                </p:oleObj>
              </mc:Choice>
              <mc:Fallback>
                <p:oleObj name="Equation" r:id="rId4" imgW="2209680" imgH="228600" progId="Equation.DSMT4">
                  <p:embed/>
                  <p:pic>
                    <p:nvPicPr>
                      <p:cNvPr id="753666"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03106" y="5840432"/>
                        <a:ext cx="3883025" cy="44608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5" name="TextBox 4"/>
          <p:cNvSpPr txBox="1"/>
          <p:nvPr/>
        </p:nvSpPr>
        <p:spPr>
          <a:xfrm>
            <a:off x="2531797" y="4881819"/>
            <a:ext cx="3062682" cy="1323439"/>
          </a:xfrm>
          <a:prstGeom prst="rect">
            <a:avLst/>
          </a:prstGeom>
          <a:noFill/>
        </p:spPr>
        <p:txBody>
          <a:bodyPr wrap="none" rtlCol="0">
            <a:spAutoFit/>
          </a:bodyPr>
          <a:lstStyle/>
          <a:p>
            <a:pPr>
              <a:spcBef>
                <a:spcPts val="1200"/>
              </a:spcBef>
            </a:pPr>
            <a:r>
              <a:rPr lang="en-ZA" sz="2000" dirty="0">
                <a:latin typeface="Calibri" pitchFamily="34" charset="0"/>
                <a:cs typeface="Calibri"/>
              </a:rPr>
              <a:t>Current distortion power:</a:t>
            </a:r>
          </a:p>
          <a:p>
            <a:pPr>
              <a:spcBef>
                <a:spcPts val="1200"/>
              </a:spcBef>
            </a:pPr>
            <a:r>
              <a:rPr lang="en-ZA" sz="2000" dirty="0">
                <a:latin typeface="Calibri" pitchFamily="34" charset="0"/>
                <a:cs typeface="Calibri"/>
              </a:rPr>
              <a:t>Voltage distortion power:</a:t>
            </a:r>
          </a:p>
          <a:p>
            <a:pPr>
              <a:spcBef>
                <a:spcPts val="1200"/>
              </a:spcBef>
            </a:pPr>
            <a:r>
              <a:rPr lang="en-ZA" sz="2000" dirty="0">
                <a:latin typeface="Calibri" pitchFamily="34" charset="0"/>
                <a:cs typeface="Calibri"/>
              </a:rPr>
              <a:t>Harmonic distortion power:</a:t>
            </a:r>
          </a:p>
        </p:txBody>
      </p:sp>
      <p:sp>
        <p:nvSpPr>
          <p:cNvPr id="6" name="TextBox 5"/>
          <p:cNvSpPr txBox="1"/>
          <p:nvPr/>
        </p:nvSpPr>
        <p:spPr>
          <a:xfrm>
            <a:off x="3586187" y="842963"/>
            <a:ext cx="3084724" cy="1169551"/>
          </a:xfrm>
          <a:prstGeom prst="rect">
            <a:avLst/>
          </a:prstGeom>
          <a:noFill/>
        </p:spPr>
        <p:txBody>
          <a:bodyPr wrap="none" rtlCol="0">
            <a:spAutoFit/>
          </a:bodyPr>
          <a:lstStyle/>
          <a:p>
            <a:pPr>
              <a:spcBef>
                <a:spcPts val="600"/>
              </a:spcBef>
            </a:pPr>
            <a:r>
              <a:rPr lang="en-ZA" sz="2000" dirty="0">
                <a:latin typeface="Calibri" pitchFamily="34" charset="0"/>
                <a:cs typeface="Calibri"/>
              </a:rPr>
              <a:t>Effective apparent power:</a:t>
            </a:r>
          </a:p>
          <a:p>
            <a:pPr>
              <a:spcBef>
                <a:spcPts val="600"/>
              </a:spcBef>
            </a:pPr>
            <a:r>
              <a:rPr lang="en-ZA" sz="2000" dirty="0">
                <a:latin typeface="Calibri" pitchFamily="34" charset="0"/>
                <a:cs typeface="Calibri"/>
              </a:rPr>
              <a:t>Arithmetic apparent power:</a:t>
            </a:r>
          </a:p>
          <a:p>
            <a:pPr>
              <a:spcBef>
                <a:spcPts val="600"/>
              </a:spcBef>
            </a:pPr>
            <a:r>
              <a:rPr lang="en-ZA" sz="2000" dirty="0">
                <a:latin typeface="Calibri" pitchFamily="34" charset="0"/>
                <a:cs typeface="Calibri"/>
              </a:rPr>
              <a:t>Vector apparent power:</a:t>
            </a:r>
          </a:p>
        </p:txBody>
      </p:sp>
      <p:graphicFrame>
        <p:nvGraphicFramePr>
          <p:cNvPr id="753667" name="Object 3"/>
          <p:cNvGraphicFramePr>
            <a:graphicFrameLocks noChangeAspect="1"/>
          </p:cNvGraphicFramePr>
          <p:nvPr/>
        </p:nvGraphicFramePr>
        <p:xfrm>
          <a:off x="6791325" y="1663690"/>
          <a:ext cx="1828800" cy="407988"/>
        </p:xfrm>
        <a:graphic>
          <a:graphicData uri="http://schemas.openxmlformats.org/presentationml/2006/ole">
            <mc:AlternateContent xmlns:mc="http://schemas.openxmlformats.org/markup-compatibility/2006">
              <mc:Choice xmlns:v="urn:schemas-microsoft-com:vml" Requires="v">
                <p:oleObj spid="_x0000_s37994" name="Equation" r:id="rId6" imgW="1130040" imgH="228600" progId="Equation.DSMT4">
                  <p:embed/>
                </p:oleObj>
              </mc:Choice>
              <mc:Fallback>
                <p:oleObj name="Equation" r:id="rId6" imgW="1130040" imgH="228600" progId="Equation.DSMT4">
                  <p:embed/>
                  <p:pic>
                    <p:nvPicPr>
                      <p:cNvPr id="753667"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91325" y="1663690"/>
                        <a:ext cx="1828800" cy="40798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8" name="TextBox 7"/>
          <p:cNvSpPr txBox="1"/>
          <p:nvPr/>
        </p:nvSpPr>
        <p:spPr>
          <a:xfrm>
            <a:off x="1508573" y="3243204"/>
            <a:ext cx="3619976" cy="400110"/>
          </a:xfrm>
          <a:prstGeom prst="rect">
            <a:avLst/>
          </a:prstGeom>
          <a:noFill/>
        </p:spPr>
        <p:txBody>
          <a:bodyPr wrap="none" rtlCol="0">
            <a:spAutoFit/>
          </a:bodyPr>
          <a:lstStyle/>
          <a:p>
            <a:pPr>
              <a:spcBef>
                <a:spcPts val="600"/>
              </a:spcBef>
            </a:pPr>
            <a:r>
              <a:rPr lang="en-ZA" sz="2000" dirty="0">
                <a:latin typeface="Calibri" pitchFamily="34" charset="0"/>
                <a:cs typeface="Calibri"/>
              </a:rPr>
              <a:t>Joint (three-phase) active power:</a:t>
            </a:r>
          </a:p>
        </p:txBody>
      </p:sp>
      <p:graphicFrame>
        <p:nvGraphicFramePr>
          <p:cNvPr id="10" name="Object 9"/>
          <p:cNvGraphicFramePr>
            <a:graphicFrameLocks noChangeAspect="1"/>
          </p:cNvGraphicFramePr>
          <p:nvPr/>
        </p:nvGraphicFramePr>
        <p:xfrm>
          <a:off x="3238481" y="2544762"/>
          <a:ext cx="5857875" cy="741362"/>
        </p:xfrm>
        <a:graphic>
          <a:graphicData uri="http://schemas.openxmlformats.org/presentationml/2006/ole">
            <mc:AlternateContent xmlns:mc="http://schemas.openxmlformats.org/markup-compatibility/2006">
              <mc:Choice xmlns:v="urn:schemas-microsoft-com:vml" Requires="v">
                <p:oleObj spid="_x0000_s37995" name="Equation" r:id="rId8" imgW="3377880" imgH="393480" progId="Equation.DSMT4">
                  <p:embed/>
                </p:oleObj>
              </mc:Choice>
              <mc:Fallback>
                <p:oleObj name="Equation" r:id="rId8" imgW="3377880" imgH="393480" progId="Equation.DSMT4">
                  <p:embed/>
                  <p:pic>
                    <p:nvPicPr>
                      <p:cNvPr id="1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38481" y="2544762"/>
                        <a:ext cx="5857875" cy="74136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2" name="Object 9"/>
          <p:cNvGraphicFramePr>
            <a:graphicFrameLocks noChangeAspect="1"/>
          </p:cNvGraphicFramePr>
          <p:nvPr/>
        </p:nvGraphicFramePr>
        <p:xfrm>
          <a:off x="3238530" y="3795720"/>
          <a:ext cx="7072312" cy="704850"/>
        </p:xfrm>
        <a:graphic>
          <a:graphicData uri="http://schemas.openxmlformats.org/presentationml/2006/ole">
            <mc:AlternateContent xmlns:mc="http://schemas.openxmlformats.org/markup-compatibility/2006">
              <mc:Choice xmlns:v="urn:schemas-microsoft-com:vml" Requires="v">
                <p:oleObj spid="_x0000_s37996" name="Equation" r:id="rId10" imgW="4317840" imgH="393480" progId="Equation.DSMT4">
                  <p:embed/>
                </p:oleObj>
              </mc:Choice>
              <mc:Fallback>
                <p:oleObj name="Equation" r:id="rId10" imgW="4317840" imgH="393480" progId="Equation.DSMT4">
                  <p:embed/>
                  <p:pic>
                    <p:nvPicPr>
                      <p:cNvPr id="12"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38530" y="3795720"/>
                        <a:ext cx="7072312" cy="7048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3" name="Rectangle 12"/>
          <p:cNvSpPr/>
          <p:nvPr/>
        </p:nvSpPr>
        <p:spPr>
          <a:xfrm>
            <a:off x="1531474" y="2143116"/>
            <a:ext cx="3192926" cy="400110"/>
          </a:xfrm>
          <a:prstGeom prst="rect">
            <a:avLst/>
          </a:prstGeom>
        </p:spPr>
        <p:txBody>
          <a:bodyPr wrap="none">
            <a:spAutoFit/>
          </a:bodyPr>
          <a:lstStyle/>
          <a:p>
            <a:pPr>
              <a:spcBef>
                <a:spcPts val="600"/>
              </a:spcBef>
            </a:pPr>
            <a:r>
              <a:rPr lang="en-ZA" sz="2000" dirty="0">
                <a:latin typeface="Calibri" pitchFamily="34" charset="0"/>
                <a:cs typeface="Calibri"/>
              </a:rPr>
              <a:t>Joint harmonic active power:</a:t>
            </a:r>
          </a:p>
        </p:txBody>
      </p:sp>
      <p:sp>
        <p:nvSpPr>
          <p:cNvPr id="14" name="Oval 13"/>
          <p:cNvSpPr/>
          <p:nvPr/>
        </p:nvSpPr>
        <p:spPr>
          <a:xfrm>
            <a:off x="8167702" y="2476500"/>
            <a:ext cx="1295400" cy="809625"/>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latin typeface="Calibri" pitchFamily="34" charset="0"/>
            </a:endParaRPr>
          </a:p>
        </p:txBody>
      </p:sp>
      <p:graphicFrame>
        <p:nvGraphicFramePr>
          <p:cNvPr id="16" name="Object 15"/>
          <p:cNvGraphicFramePr>
            <a:graphicFrameLocks noChangeAspect="1"/>
          </p:cNvGraphicFramePr>
          <p:nvPr/>
        </p:nvGraphicFramePr>
        <p:xfrm>
          <a:off x="6810380" y="842962"/>
          <a:ext cx="2013620" cy="402724"/>
        </p:xfrm>
        <a:graphic>
          <a:graphicData uri="http://schemas.openxmlformats.org/presentationml/2006/ole">
            <mc:AlternateContent xmlns:mc="http://schemas.openxmlformats.org/markup-compatibility/2006">
              <mc:Choice xmlns:v="urn:schemas-microsoft-com:vml" Requires="v">
                <p:oleObj spid="_x0000_s37997" name="Equation" r:id="rId12" imgW="1143000" imgH="228600" progId="Equation.DSMT4">
                  <p:embed/>
                </p:oleObj>
              </mc:Choice>
              <mc:Fallback>
                <p:oleObj name="Equation" r:id="rId12" imgW="1143000" imgH="228600" progId="Equation.DSMT4">
                  <p:embed/>
                  <p:pic>
                    <p:nvPicPr>
                      <p:cNvPr id="16" name="Object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10380" y="842962"/>
                        <a:ext cx="2013620" cy="40272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7" name="Object 16"/>
          <p:cNvGraphicFramePr>
            <a:graphicFrameLocks noChangeAspect="1"/>
          </p:cNvGraphicFramePr>
          <p:nvPr/>
        </p:nvGraphicFramePr>
        <p:xfrm>
          <a:off x="6810381" y="1245686"/>
          <a:ext cx="1876443" cy="397364"/>
        </p:xfrm>
        <a:graphic>
          <a:graphicData uri="http://schemas.openxmlformats.org/presentationml/2006/ole">
            <mc:AlternateContent xmlns:mc="http://schemas.openxmlformats.org/markup-compatibility/2006">
              <mc:Choice xmlns:v="urn:schemas-microsoft-com:vml" Requires="v">
                <p:oleObj spid="_x0000_s37998" name="Equation" r:id="rId14" imgW="1079280" imgH="228600" progId="Equation.DSMT4">
                  <p:embed/>
                </p:oleObj>
              </mc:Choice>
              <mc:Fallback>
                <p:oleObj name="Equation" r:id="rId14" imgW="1079280" imgH="228600" progId="Equation.DSMT4">
                  <p:embed/>
                  <p:pic>
                    <p:nvPicPr>
                      <p:cNvPr id="17" name="Object 1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10381" y="1245686"/>
                        <a:ext cx="1876443" cy="39736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8" name="Object 17"/>
          <p:cNvGraphicFramePr>
            <a:graphicFrameLocks noChangeAspect="1"/>
          </p:cNvGraphicFramePr>
          <p:nvPr/>
        </p:nvGraphicFramePr>
        <p:xfrm>
          <a:off x="5887238" y="4857760"/>
          <a:ext cx="3889402" cy="500066"/>
        </p:xfrm>
        <a:graphic>
          <a:graphicData uri="http://schemas.openxmlformats.org/presentationml/2006/ole">
            <mc:AlternateContent xmlns:mc="http://schemas.openxmlformats.org/markup-compatibility/2006">
              <mc:Choice xmlns:v="urn:schemas-microsoft-com:vml" Requires="v">
                <p:oleObj spid="_x0000_s37999" name="Equation" r:id="rId16" imgW="1777680" imgH="228600" progId="Equation.DSMT4">
                  <p:embed/>
                </p:oleObj>
              </mc:Choice>
              <mc:Fallback>
                <p:oleObj name="Equation" r:id="rId16" imgW="1777680" imgH="228600" progId="Equation.DSMT4">
                  <p:embed/>
                  <p:pic>
                    <p:nvPicPr>
                      <p:cNvPr id="18" name="Object 1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887238" y="4857760"/>
                        <a:ext cx="3889402" cy="500066"/>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9" name="Object 18"/>
          <p:cNvGraphicFramePr>
            <a:graphicFrameLocks noChangeAspect="1"/>
          </p:cNvGraphicFramePr>
          <p:nvPr/>
        </p:nvGraphicFramePr>
        <p:xfrm>
          <a:off x="5838030" y="5357826"/>
          <a:ext cx="3972747" cy="500066"/>
        </p:xfrm>
        <a:graphic>
          <a:graphicData uri="http://schemas.openxmlformats.org/presentationml/2006/ole">
            <mc:AlternateContent xmlns:mc="http://schemas.openxmlformats.org/markup-compatibility/2006">
              <mc:Choice xmlns:v="urn:schemas-microsoft-com:vml" Requires="v">
                <p:oleObj spid="_x0000_s38000" name="Equation" r:id="rId18" imgW="1815840" imgH="228600" progId="Equation.DSMT4">
                  <p:embed/>
                </p:oleObj>
              </mc:Choice>
              <mc:Fallback>
                <p:oleObj name="Equation" r:id="rId18" imgW="1815840" imgH="228600" progId="Equation.DSMT4">
                  <p:embed/>
                  <p:pic>
                    <p:nvPicPr>
                      <p:cNvPr id="19" name="Object 18"/>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838030" y="5357826"/>
                        <a:ext cx="3972747" cy="500066"/>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trips(down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strips(down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strips(downLeft)">
                                      <p:cBhvr>
                                        <p:cTn id="17" dur="500"/>
                                        <p:tgtEl>
                                          <p:spTgt spid="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strips(downLeft)">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animEffect transition="in" filter="strips(downLeft)">
                                      <p:cBhvr>
                                        <p:cTn id="27" dur="500"/>
                                        <p:tgtEl>
                                          <p:spTgt spid="6">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nodeType="clickEffect">
                                  <p:stCondLst>
                                    <p:cond delay="0"/>
                                  </p:stCondLst>
                                  <p:childTnLst>
                                    <p:set>
                                      <p:cBhvr>
                                        <p:cTn id="31" dur="1" fill="hold">
                                          <p:stCondLst>
                                            <p:cond delay="0"/>
                                          </p:stCondLst>
                                        </p:cTn>
                                        <p:tgtEl>
                                          <p:spTgt spid="753667"/>
                                        </p:tgtEl>
                                        <p:attrNameLst>
                                          <p:attrName>style.visibility</p:attrName>
                                        </p:attrNameLst>
                                      </p:cBhvr>
                                      <p:to>
                                        <p:strVal val="visible"/>
                                      </p:to>
                                    </p:set>
                                    <p:animEffect transition="in" filter="strips(downLeft)">
                                      <p:cBhvr>
                                        <p:cTn id="32" dur="500"/>
                                        <p:tgtEl>
                                          <p:spTgt spid="753667"/>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8" presetClass="entr" presetSubtype="12"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strips(downLeft)">
                                      <p:cBhvr>
                                        <p:cTn id="43" dur="500"/>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37" presetClass="entr" presetSubtype="0"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900" decel="100000" fill="hold"/>
                                        <p:tgtEl>
                                          <p:spTgt spid="14"/>
                                        </p:tgtEl>
                                        <p:attrNameLst>
                                          <p:attrName>ppt_y</p:attrName>
                                        </p:attrNameLst>
                                      </p:cBhvr>
                                      <p:tavLst>
                                        <p:tav tm="0">
                                          <p:val>
                                            <p:strVal val="#ppt_y+1"/>
                                          </p:val>
                                        </p:tav>
                                        <p:tav tm="100000">
                                          <p:val>
                                            <p:strVal val="#ppt_y-.03"/>
                                          </p:val>
                                        </p:tav>
                                      </p:tavLst>
                                    </p:anim>
                                    <p:anim calcmode="lin" valueType="num">
                                      <p:cBhvr>
                                        <p:cTn id="51"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500" fill="hold"/>
                                        <p:tgtEl>
                                          <p:spTgt spid="8"/>
                                        </p:tgtEl>
                                        <p:attrNameLst>
                                          <p:attrName>ppt_x</p:attrName>
                                        </p:attrNameLst>
                                      </p:cBhvr>
                                      <p:tavLst>
                                        <p:tav tm="0">
                                          <p:val>
                                            <p:strVal val="#ppt_x"/>
                                          </p:val>
                                        </p:tav>
                                        <p:tav tm="100000">
                                          <p:val>
                                            <p:strVal val="#ppt_x"/>
                                          </p:val>
                                        </p:tav>
                                      </p:tavLst>
                                    </p:anim>
                                    <p:anim calcmode="lin" valueType="num">
                                      <p:cBhvr additive="base">
                                        <p:cTn id="5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8" presetClass="entr" presetSubtype="12" fill="hold"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strips(downLeft)">
                                      <p:cBhvr>
                                        <p:cTn id="62" dur="5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18" presetClass="entr" presetSubtype="12" fill="hold" nodeType="clickEffect">
                                  <p:stCondLst>
                                    <p:cond delay="0"/>
                                  </p:stCondLst>
                                  <p:childTnLst>
                                    <p:set>
                                      <p:cBhvr>
                                        <p:cTn id="66" dur="1" fill="hold">
                                          <p:stCondLst>
                                            <p:cond delay="0"/>
                                          </p:stCondLst>
                                        </p:cTn>
                                        <p:tgtEl>
                                          <p:spTgt spid="5">
                                            <p:txEl>
                                              <p:pRg st="0" end="0"/>
                                            </p:txEl>
                                          </p:spTgt>
                                        </p:tgtEl>
                                        <p:attrNameLst>
                                          <p:attrName>style.visibility</p:attrName>
                                        </p:attrNameLst>
                                      </p:cBhvr>
                                      <p:to>
                                        <p:strVal val="visible"/>
                                      </p:to>
                                    </p:set>
                                    <p:animEffect transition="in" filter="strips(downLeft)">
                                      <p:cBhvr>
                                        <p:cTn id="67" dur="500"/>
                                        <p:tgtEl>
                                          <p:spTgt spid="5">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8" presetClass="entr" presetSubtype="12" fill="hold" nodeType="click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strips(downLeft)">
                                      <p:cBhvr>
                                        <p:cTn id="72" dur="500"/>
                                        <p:tgtEl>
                                          <p:spTgt spid="18"/>
                                        </p:tgtEl>
                                      </p:cBhvr>
                                    </p:animEffect>
                                  </p:childTnLst>
                                </p:cTn>
                              </p:par>
                            </p:childTnLst>
                          </p:cTn>
                        </p:par>
                      </p:childTnLst>
                    </p:cTn>
                  </p:par>
                  <p:par>
                    <p:cTn id="73" fill="hold">
                      <p:stCondLst>
                        <p:cond delay="indefinite"/>
                      </p:stCondLst>
                      <p:childTnLst>
                        <p:par>
                          <p:cTn id="74" fill="hold">
                            <p:stCondLst>
                              <p:cond delay="0"/>
                            </p:stCondLst>
                            <p:childTnLst>
                              <p:par>
                                <p:cTn id="75" presetID="18" presetClass="entr" presetSubtype="12" fill="hold" nodeType="clickEffect">
                                  <p:stCondLst>
                                    <p:cond delay="0"/>
                                  </p:stCondLst>
                                  <p:childTnLst>
                                    <p:set>
                                      <p:cBhvr>
                                        <p:cTn id="76" dur="1" fill="hold">
                                          <p:stCondLst>
                                            <p:cond delay="0"/>
                                          </p:stCondLst>
                                        </p:cTn>
                                        <p:tgtEl>
                                          <p:spTgt spid="5">
                                            <p:txEl>
                                              <p:pRg st="1" end="1"/>
                                            </p:txEl>
                                          </p:spTgt>
                                        </p:tgtEl>
                                        <p:attrNameLst>
                                          <p:attrName>style.visibility</p:attrName>
                                        </p:attrNameLst>
                                      </p:cBhvr>
                                      <p:to>
                                        <p:strVal val="visible"/>
                                      </p:to>
                                    </p:set>
                                    <p:animEffect transition="in" filter="strips(downLeft)">
                                      <p:cBhvr>
                                        <p:cTn id="77" dur="500"/>
                                        <p:tgtEl>
                                          <p:spTgt spid="5">
                                            <p:txEl>
                                              <p:pRg st="1" end="1"/>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8" presetClass="entr" presetSubtype="12" fill="hold" nodeType="click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strips(downLeft)">
                                      <p:cBhvr>
                                        <p:cTn id="82" dur="500"/>
                                        <p:tgtEl>
                                          <p:spTgt spid="19"/>
                                        </p:tgtEl>
                                      </p:cBhvr>
                                    </p:animEffect>
                                  </p:childTnLst>
                                </p:cTn>
                              </p:par>
                            </p:childTnLst>
                          </p:cTn>
                        </p:par>
                      </p:childTnLst>
                    </p:cTn>
                  </p:par>
                  <p:par>
                    <p:cTn id="83" fill="hold">
                      <p:stCondLst>
                        <p:cond delay="indefinite"/>
                      </p:stCondLst>
                      <p:childTnLst>
                        <p:par>
                          <p:cTn id="84" fill="hold">
                            <p:stCondLst>
                              <p:cond delay="0"/>
                            </p:stCondLst>
                            <p:childTnLst>
                              <p:par>
                                <p:cTn id="85" presetID="18" presetClass="entr" presetSubtype="12" fill="hold" nodeType="clickEffect">
                                  <p:stCondLst>
                                    <p:cond delay="0"/>
                                  </p:stCondLst>
                                  <p:childTnLst>
                                    <p:set>
                                      <p:cBhvr>
                                        <p:cTn id="86" dur="1" fill="hold">
                                          <p:stCondLst>
                                            <p:cond delay="0"/>
                                          </p:stCondLst>
                                        </p:cTn>
                                        <p:tgtEl>
                                          <p:spTgt spid="5">
                                            <p:txEl>
                                              <p:pRg st="2" end="2"/>
                                            </p:txEl>
                                          </p:spTgt>
                                        </p:tgtEl>
                                        <p:attrNameLst>
                                          <p:attrName>style.visibility</p:attrName>
                                        </p:attrNameLst>
                                      </p:cBhvr>
                                      <p:to>
                                        <p:strVal val="visible"/>
                                      </p:to>
                                    </p:set>
                                    <p:animEffect transition="in" filter="strips(downLeft)">
                                      <p:cBhvr>
                                        <p:cTn id="87" dur="500"/>
                                        <p:tgtEl>
                                          <p:spTgt spid="5">
                                            <p:txEl>
                                              <p:pRg st="2" end="2"/>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8" presetClass="entr" presetSubtype="12" fill="hold" nodeType="clickEffect">
                                  <p:stCondLst>
                                    <p:cond delay="0"/>
                                  </p:stCondLst>
                                  <p:childTnLst>
                                    <p:set>
                                      <p:cBhvr>
                                        <p:cTn id="91" dur="1" fill="hold">
                                          <p:stCondLst>
                                            <p:cond delay="0"/>
                                          </p:stCondLst>
                                        </p:cTn>
                                        <p:tgtEl>
                                          <p:spTgt spid="753666"/>
                                        </p:tgtEl>
                                        <p:attrNameLst>
                                          <p:attrName>style.visibility</p:attrName>
                                        </p:attrNameLst>
                                      </p:cBhvr>
                                      <p:to>
                                        <p:strVal val="visible"/>
                                      </p:to>
                                    </p:set>
                                    <p:animEffect transition="in" filter="strips(downLeft)">
                                      <p:cBhvr>
                                        <p:cTn id="92" dur="500"/>
                                        <p:tgtEl>
                                          <p:spTgt spid="7536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P spid="14"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1"/>
            <a:ext cx="8713787" cy="561975"/>
          </a:xfrm>
        </p:spPr>
        <p:txBody>
          <a:bodyPr/>
          <a:lstStyle/>
          <a:p>
            <a:pPr algn="ctr"/>
            <a:r>
              <a:rPr lang="en-ZA" dirty="0"/>
              <a:t>And the power factors….</a:t>
            </a:r>
          </a:p>
        </p:txBody>
      </p:sp>
      <p:sp>
        <p:nvSpPr>
          <p:cNvPr id="4" name="TextBox 3"/>
          <p:cNvSpPr txBox="1"/>
          <p:nvPr/>
        </p:nvSpPr>
        <p:spPr>
          <a:xfrm>
            <a:off x="3578908" y="685801"/>
            <a:ext cx="4269693" cy="1169551"/>
          </a:xfrm>
          <a:prstGeom prst="rect">
            <a:avLst/>
          </a:prstGeom>
          <a:noFill/>
        </p:spPr>
        <p:txBody>
          <a:bodyPr wrap="none" rtlCol="0">
            <a:spAutoFit/>
          </a:bodyPr>
          <a:lstStyle/>
          <a:p>
            <a:pPr>
              <a:spcBef>
                <a:spcPts val="600"/>
              </a:spcBef>
            </a:pPr>
            <a:r>
              <a:rPr lang="en-ZA" sz="2000" dirty="0">
                <a:latin typeface="Calibri" pitchFamily="34" charset="0"/>
                <a:cs typeface="Calibri"/>
              </a:rPr>
              <a:t>The arithmetic power factor: 0.465 p.u.</a:t>
            </a:r>
          </a:p>
          <a:p>
            <a:pPr>
              <a:spcBef>
                <a:spcPts val="600"/>
              </a:spcBef>
            </a:pPr>
            <a:r>
              <a:rPr lang="en-ZA" sz="2000" dirty="0">
                <a:latin typeface="Calibri" pitchFamily="34" charset="0"/>
                <a:cs typeface="Calibri"/>
              </a:rPr>
              <a:t>The vector power factor: 0.465 p.u.</a:t>
            </a:r>
          </a:p>
          <a:p>
            <a:pPr>
              <a:spcBef>
                <a:spcPts val="600"/>
              </a:spcBef>
            </a:pPr>
            <a:r>
              <a:rPr lang="en-ZA" sz="2000" dirty="0">
                <a:latin typeface="Calibri" pitchFamily="34" charset="0"/>
                <a:cs typeface="Calibri"/>
              </a:rPr>
              <a:t>The effective power factor: 0.405 p.u</a:t>
            </a:r>
          </a:p>
        </p:txBody>
      </p:sp>
      <p:graphicFrame>
        <p:nvGraphicFramePr>
          <p:cNvPr id="754690" name="Object 2"/>
          <p:cNvGraphicFramePr>
            <a:graphicFrameLocks noChangeAspect="1"/>
          </p:cNvGraphicFramePr>
          <p:nvPr/>
        </p:nvGraphicFramePr>
        <p:xfrm>
          <a:off x="4616450" y="2738438"/>
          <a:ext cx="5822950" cy="1147762"/>
        </p:xfrm>
        <a:graphic>
          <a:graphicData uri="http://schemas.openxmlformats.org/presentationml/2006/ole">
            <mc:AlternateContent xmlns:mc="http://schemas.openxmlformats.org/markup-compatibility/2006">
              <mc:Choice xmlns:v="urn:schemas-microsoft-com:vml" Requires="v">
                <p:oleObj spid="_x0000_s38952" name="Equation" r:id="rId4" imgW="3695400" imgH="660240" progId="Equation.DSMT4">
                  <p:embed/>
                </p:oleObj>
              </mc:Choice>
              <mc:Fallback>
                <p:oleObj name="Equation" r:id="rId4" imgW="3695400" imgH="660240" progId="Equation.DSMT4">
                  <p:embed/>
                  <p:pic>
                    <p:nvPicPr>
                      <p:cNvPr id="75469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6450" y="2738438"/>
                        <a:ext cx="5822950" cy="114776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7" name="Title 1"/>
          <p:cNvSpPr txBox="1">
            <a:spLocks/>
          </p:cNvSpPr>
          <p:nvPr/>
        </p:nvSpPr>
        <p:spPr bwMode="auto">
          <a:xfrm>
            <a:off x="1524001" y="1876426"/>
            <a:ext cx="8713787"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eaLnBrk="0" fontAlgn="base" hangingPunct="0">
              <a:spcBef>
                <a:spcPct val="0"/>
              </a:spcBef>
              <a:spcAft>
                <a:spcPct val="0"/>
              </a:spcAft>
              <a:defRPr/>
            </a:pPr>
            <a:r>
              <a:rPr lang="en-ZA" sz="3200" b="1" kern="0" dirty="0">
                <a:solidFill>
                  <a:srgbClr val="A80056"/>
                </a:solidFill>
                <a:latin typeface="Calibri" pitchFamily="34" charset="0"/>
                <a:ea typeface="+mj-ea"/>
                <a:cs typeface="+mj-cs"/>
              </a:rPr>
              <a:t>And the “pollution” factors….</a:t>
            </a:r>
          </a:p>
        </p:txBody>
      </p:sp>
      <p:sp>
        <p:nvSpPr>
          <p:cNvPr id="8" name="TextBox 7"/>
          <p:cNvSpPr txBox="1"/>
          <p:nvPr/>
        </p:nvSpPr>
        <p:spPr>
          <a:xfrm>
            <a:off x="2032000" y="2819400"/>
            <a:ext cx="2260930" cy="400110"/>
          </a:xfrm>
          <a:prstGeom prst="rect">
            <a:avLst/>
          </a:prstGeom>
          <a:noFill/>
        </p:spPr>
        <p:txBody>
          <a:bodyPr wrap="none" rtlCol="0">
            <a:spAutoFit/>
          </a:bodyPr>
          <a:lstStyle/>
          <a:p>
            <a:r>
              <a:rPr lang="en-ZA" sz="2000" dirty="0">
                <a:latin typeface="Calibri" pitchFamily="34" charset="0"/>
                <a:cs typeface="Calibri"/>
              </a:rPr>
              <a:t>Harmonic pollution:</a:t>
            </a:r>
          </a:p>
        </p:txBody>
      </p:sp>
      <p:sp>
        <p:nvSpPr>
          <p:cNvPr id="10" name="TextBox 9"/>
          <p:cNvSpPr txBox="1"/>
          <p:nvPr/>
        </p:nvSpPr>
        <p:spPr>
          <a:xfrm>
            <a:off x="1981201" y="4186029"/>
            <a:ext cx="2356109" cy="400110"/>
          </a:xfrm>
          <a:prstGeom prst="rect">
            <a:avLst/>
          </a:prstGeom>
          <a:noFill/>
        </p:spPr>
        <p:txBody>
          <a:bodyPr wrap="none" rtlCol="0">
            <a:spAutoFit/>
          </a:bodyPr>
          <a:lstStyle/>
          <a:p>
            <a:r>
              <a:rPr lang="en-ZA" sz="2000" dirty="0">
                <a:latin typeface="Calibri" pitchFamily="34" charset="0"/>
                <a:cs typeface="Calibri"/>
              </a:rPr>
              <a:t>Unbalance pollution:</a:t>
            </a:r>
          </a:p>
        </p:txBody>
      </p:sp>
      <p:graphicFrame>
        <p:nvGraphicFramePr>
          <p:cNvPr id="754693" name="Object 5"/>
          <p:cNvGraphicFramePr>
            <a:graphicFrameLocks noChangeAspect="1"/>
          </p:cNvGraphicFramePr>
          <p:nvPr/>
        </p:nvGraphicFramePr>
        <p:xfrm>
          <a:off x="4513264" y="3962401"/>
          <a:ext cx="4554537" cy="1393825"/>
        </p:xfrm>
        <a:graphic>
          <a:graphicData uri="http://schemas.openxmlformats.org/presentationml/2006/ole">
            <mc:AlternateContent xmlns:mc="http://schemas.openxmlformats.org/markup-compatibility/2006">
              <mc:Choice xmlns:v="urn:schemas-microsoft-com:vml" Requires="v">
                <p:oleObj spid="_x0000_s38953" name="Equation" r:id="rId6" imgW="2806560" imgH="812520" progId="Equation.DSMT4">
                  <p:embed/>
                </p:oleObj>
              </mc:Choice>
              <mc:Fallback>
                <p:oleObj name="Equation" r:id="rId6" imgW="2806560" imgH="812520" progId="Equation.DSMT4">
                  <p:embed/>
                  <p:pic>
                    <p:nvPicPr>
                      <p:cNvPr id="754693"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13264" y="3962401"/>
                        <a:ext cx="4554537" cy="13938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13" name="Oval 12"/>
          <p:cNvSpPr/>
          <p:nvPr/>
        </p:nvSpPr>
        <p:spPr>
          <a:xfrm>
            <a:off x="6400800" y="4052739"/>
            <a:ext cx="1295400" cy="53340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latin typeface="Calibri" pitchFamily="34" charset="0"/>
            </a:endParaRPr>
          </a:p>
        </p:txBody>
      </p:sp>
      <p:sp>
        <p:nvSpPr>
          <p:cNvPr id="14" name="TextBox 13"/>
          <p:cNvSpPr txBox="1"/>
          <p:nvPr/>
        </p:nvSpPr>
        <p:spPr>
          <a:xfrm>
            <a:off x="2166911" y="5529220"/>
            <a:ext cx="2129309" cy="400110"/>
          </a:xfrm>
          <a:prstGeom prst="rect">
            <a:avLst/>
          </a:prstGeom>
          <a:noFill/>
        </p:spPr>
        <p:txBody>
          <a:bodyPr wrap="none" rtlCol="0">
            <a:spAutoFit/>
          </a:bodyPr>
          <a:lstStyle/>
          <a:p>
            <a:r>
              <a:rPr lang="en-ZA" sz="2000" dirty="0">
                <a:latin typeface="Calibri" pitchFamily="34" charset="0"/>
                <a:cs typeface="Calibri"/>
              </a:rPr>
              <a:t>Unbalance factors:</a:t>
            </a:r>
          </a:p>
        </p:txBody>
      </p:sp>
      <p:graphicFrame>
        <p:nvGraphicFramePr>
          <p:cNvPr id="754694" name="Object 6"/>
          <p:cNvGraphicFramePr>
            <a:graphicFrameLocks noChangeAspect="1"/>
          </p:cNvGraphicFramePr>
          <p:nvPr/>
        </p:nvGraphicFramePr>
        <p:xfrm>
          <a:off x="4545014" y="5297488"/>
          <a:ext cx="1703387" cy="1560512"/>
        </p:xfrm>
        <a:graphic>
          <a:graphicData uri="http://schemas.openxmlformats.org/presentationml/2006/ole">
            <mc:AlternateContent xmlns:mc="http://schemas.openxmlformats.org/markup-compatibility/2006">
              <mc:Choice xmlns:v="urn:schemas-microsoft-com:vml" Requires="v">
                <p:oleObj spid="_x0000_s38954" name="Equation" r:id="rId8" imgW="1054080" imgH="888840" progId="Equation.DSMT4">
                  <p:embed/>
                </p:oleObj>
              </mc:Choice>
              <mc:Fallback>
                <p:oleObj name="Equation" r:id="rId8" imgW="1054080" imgH="888840" progId="Equation.DSMT4">
                  <p:embed/>
                  <p:pic>
                    <p:nvPicPr>
                      <p:cNvPr id="754694"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45014" y="5297488"/>
                        <a:ext cx="1703387" cy="15605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 calcmode="lin" valueType="num">
                                      <p:cBhvr additive="base">
                                        <p:cTn id="12"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 calcmode="lin" valueType="num">
                                      <p:cBhvr additive="base">
                                        <p:cTn id="1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slide(fromBottom)">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slide(fromBottom)">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nodeType="clickEffect">
                                  <p:stCondLst>
                                    <p:cond delay="0"/>
                                  </p:stCondLst>
                                  <p:childTnLst>
                                    <p:set>
                                      <p:cBhvr>
                                        <p:cTn id="32" dur="1" fill="hold">
                                          <p:stCondLst>
                                            <p:cond delay="0"/>
                                          </p:stCondLst>
                                        </p:cTn>
                                        <p:tgtEl>
                                          <p:spTgt spid="754690"/>
                                        </p:tgtEl>
                                        <p:attrNameLst>
                                          <p:attrName>style.visibility</p:attrName>
                                        </p:attrNameLst>
                                      </p:cBhvr>
                                      <p:to>
                                        <p:strVal val="visible"/>
                                      </p:to>
                                    </p:set>
                                    <p:animEffect transition="in" filter="fade">
                                      <p:cBhvr>
                                        <p:cTn id="33" dur="1000"/>
                                        <p:tgtEl>
                                          <p:spTgt spid="754690"/>
                                        </p:tgtEl>
                                      </p:cBhvr>
                                    </p:animEffect>
                                    <p:anim calcmode="lin" valueType="num">
                                      <p:cBhvr>
                                        <p:cTn id="34" dur="1000" fill="hold"/>
                                        <p:tgtEl>
                                          <p:spTgt spid="754690"/>
                                        </p:tgtEl>
                                        <p:attrNameLst>
                                          <p:attrName>ppt_x</p:attrName>
                                        </p:attrNameLst>
                                      </p:cBhvr>
                                      <p:tavLst>
                                        <p:tav tm="0">
                                          <p:val>
                                            <p:strVal val="#ppt_x"/>
                                          </p:val>
                                        </p:tav>
                                        <p:tav tm="100000">
                                          <p:val>
                                            <p:strVal val="#ppt_x"/>
                                          </p:val>
                                        </p:tav>
                                      </p:tavLst>
                                    </p:anim>
                                    <p:anim calcmode="lin" valueType="num">
                                      <p:cBhvr>
                                        <p:cTn id="35" dur="900" decel="100000" fill="hold"/>
                                        <p:tgtEl>
                                          <p:spTgt spid="754690"/>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754690"/>
                                        </p:tgtEl>
                                        <p:attrNameLst>
                                          <p:attrName>ppt_y</p:attrName>
                                        </p:attrNameLst>
                                      </p:cBhvr>
                                      <p:tavLst>
                                        <p:tav tm="0">
                                          <p:val>
                                            <p:strVal val="#ppt_y-.03"/>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slide(fromBottom)">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37" presetClass="entr" presetSubtype="0" fill="hold" nodeType="clickEffect">
                                  <p:stCondLst>
                                    <p:cond delay="0"/>
                                  </p:stCondLst>
                                  <p:childTnLst>
                                    <p:set>
                                      <p:cBhvr>
                                        <p:cTn id="45" dur="1" fill="hold">
                                          <p:stCondLst>
                                            <p:cond delay="0"/>
                                          </p:stCondLst>
                                        </p:cTn>
                                        <p:tgtEl>
                                          <p:spTgt spid="754693"/>
                                        </p:tgtEl>
                                        <p:attrNameLst>
                                          <p:attrName>style.visibility</p:attrName>
                                        </p:attrNameLst>
                                      </p:cBhvr>
                                      <p:to>
                                        <p:strVal val="visible"/>
                                      </p:to>
                                    </p:set>
                                    <p:animEffect transition="in" filter="fade">
                                      <p:cBhvr>
                                        <p:cTn id="46" dur="1000"/>
                                        <p:tgtEl>
                                          <p:spTgt spid="754693"/>
                                        </p:tgtEl>
                                      </p:cBhvr>
                                    </p:animEffect>
                                    <p:anim calcmode="lin" valueType="num">
                                      <p:cBhvr>
                                        <p:cTn id="47" dur="1000" fill="hold"/>
                                        <p:tgtEl>
                                          <p:spTgt spid="754693"/>
                                        </p:tgtEl>
                                        <p:attrNameLst>
                                          <p:attrName>ppt_x</p:attrName>
                                        </p:attrNameLst>
                                      </p:cBhvr>
                                      <p:tavLst>
                                        <p:tav tm="0">
                                          <p:val>
                                            <p:strVal val="#ppt_x"/>
                                          </p:val>
                                        </p:tav>
                                        <p:tav tm="100000">
                                          <p:val>
                                            <p:strVal val="#ppt_x"/>
                                          </p:val>
                                        </p:tav>
                                      </p:tavLst>
                                    </p:anim>
                                    <p:anim calcmode="lin" valueType="num">
                                      <p:cBhvr>
                                        <p:cTn id="48" dur="900" decel="100000" fill="hold"/>
                                        <p:tgtEl>
                                          <p:spTgt spid="754693"/>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754693"/>
                                        </p:tgtEl>
                                        <p:attrNameLst>
                                          <p:attrName>ppt_y</p:attrName>
                                        </p:attrNameLst>
                                      </p:cBhvr>
                                      <p:tavLst>
                                        <p:tav tm="0">
                                          <p:val>
                                            <p:strVal val="#ppt_y-.03"/>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37" presetClass="entr" presetSubtype="0" fill="hold" grpId="0" nodeType="click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900" decel="100000" fill="hold"/>
                                        <p:tgtEl>
                                          <p:spTgt spid="13"/>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2" presetClass="entr" presetSubtype="4"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slide(fromBottom)">
                                      <p:cBhvr>
                                        <p:cTn id="62" dur="500"/>
                                        <p:tgtEl>
                                          <p:spTgt spid="14"/>
                                        </p:tgtEl>
                                      </p:cBhvr>
                                    </p:animEffect>
                                  </p:childTnLst>
                                </p:cTn>
                              </p:par>
                            </p:childTnLst>
                          </p:cTn>
                        </p:par>
                      </p:childTnLst>
                    </p:cTn>
                  </p:par>
                  <p:par>
                    <p:cTn id="63" fill="hold">
                      <p:stCondLst>
                        <p:cond delay="indefinite"/>
                      </p:stCondLst>
                      <p:childTnLst>
                        <p:par>
                          <p:cTn id="64" fill="hold">
                            <p:stCondLst>
                              <p:cond delay="0"/>
                            </p:stCondLst>
                            <p:childTnLst>
                              <p:par>
                                <p:cTn id="65" presetID="37" presetClass="entr" presetSubtype="0" fill="hold" nodeType="clickEffect">
                                  <p:stCondLst>
                                    <p:cond delay="0"/>
                                  </p:stCondLst>
                                  <p:childTnLst>
                                    <p:set>
                                      <p:cBhvr>
                                        <p:cTn id="66" dur="1" fill="hold">
                                          <p:stCondLst>
                                            <p:cond delay="0"/>
                                          </p:stCondLst>
                                        </p:cTn>
                                        <p:tgtEl>
                                          <p:spTgt spid="754694"/>
                                        </p:tgtEl>
                                        <p:attrNameLst>
                                          <p:attrName>style.visibility</p:attrName>
                                        </p:attrNameLst>
                                      </p:cBhvr>
                                      <p:to>
                                        <p:strVal val="visible"/>
                                      </p:to>
                                    </p:set>
                                    <p:animEffect transition="in" filter="fade">
                                      <p:cBhvr>
                                        <p:cTn id="67" dur="1000"/>
                                        <p:tgtEl>
                                          <p:spTgt spid="754694"/>
                                        </p:tgtEl>
                                      </p:cBhvr>
                                    </p:animEffect>
                                    <p:anim calcmode="lin" valueType="num">
                                      <p:cBhvr>
                                        <p:cTn id="68" dur="1000" fill="hold"/>
                                        <p:tgtEl>
                                          <p:spTgt spid="754694"/>
                                        </p:tgtEl>
                                        <p:attrNameLst>
                                          <p:attrName>ppt_x</p:attrName>
                                        </p:attrNameLst>
                                      </p:cBhvr>
                                      <p:tavLst>
                                        <p:tav tm="0">
                                          <p:val>
                                            <p:strVal val="#ppt_x"/>
                                          </p:val>
                                        </p:tav>
                                        <p:tav tm="100000">
                                          <p:val>
                                            <p:strVal val="#ppt_x"/>
                                          </p:val>
                                        </p:tav>
                                      </p:tavLst>
                                    </p:anim>
                                    <p:anim calcmode="lin" valueType="num">
                                      <p:cBhvr>
                                        <p:cTn id="69" dur="900" decel="100000" fill="hold"/>
                                        <p:tgtEl>
                                          <p:spTgt spid="754694"/>
                                        </p:tgtEl>
                                        <p:attrNameLst>
                                          <p:attrName>ppt_y</p:attrName>
                                        </p:attrNameLst>
                                      </p:cBhvr>
                                      <p:tavLst>
                                        <p:tav tm="0">
                                          <p:val>
                                            <p:strVal val="#ppt_y+1"/>
                                          </p:val>
                                        </p:tav>
                                        <p:tav tm="100000">
                                          <p:val>
                                            <p:strVal val="#ppt_y-.03"/>
                                          </p:val>
                                        </p:tav>
                                      </p:tavLst>
                                    </p:anim>
                                    <p:anim calcmode="lin" valueType="num">
                                      <p:cBhvr>
                                        <p:cTn id="70" dur="100" accel="100000" fill="hold">
                                          <p:stCondLst>
                                            <p:cond delay="900"/>
                                          </p:stCondLst>
                                        </p:cTn>
                                        <p:tgtEl>
                                          <p:spTgt spid="75469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3" grpId="0" animBg="1"/>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682E6B1-8099-B349-B170-E8DBEC05B0FB}"/>
              </a:ext>
            </a:extLst>
          </p:cNvPr>
          <p:cNvGrpSpPr/>
          <p:nvPr/>
        </p:nvGrpSpPr>
        <p:grpSpPr>
          <a:xfrm>
            <a:off x="3444751" y="2148600"/>
            <a:ext cx="2380208" cy="427160"/>
            <a:chOff x="2214422" y="1401773"/>
            <a:chExt cx="4257556" cy="450273"/>
          </a:xfrm>
        </p:grpSpPr>
        <p:sp>
          <p:nvSpPr>
            <p:cNvPr id="38" name="Freeform 12">
              <a:extLst>
                <a:ext uri="{FF2B5EF4-FFF2-40B4-BE49-F238E27FC236}">
                  <a16:creationId xmlns:a16="http://schemas.microsoft.com/office/drawing/2014/main" id="{5BFF50B9-2132-784F-A274-3DA2F7A59AC4}"/>
                </a:ext>
              </a:extLst>
            </p:cNvPr>
            <p:cNvSpPr>
              <a:spLocks noChangeAspect="1"/>
            </p:cNvSpPr>
            <p:nvPr/>
          </p:nvSpPr>
          <p:spPr bwMode="auto">
            <a:xfrm rot="16200000">
              <a:off x="3017986" y="622456"/>
              <a:ext cx="401782" cy="2008910"/>
            </a:xfrm>
            <a:custGeom>
              <a:avLst/>
              <a:gdLst>
                <a:gd name="T0" fmla="*/ 60483750 w 192"/>
                <a:gd name="T1" fmla="*/ 0 h 960"/>
                <a:gd name="T2" fmla="*/ 60483750 w 192"/>
                <a:gd name="T3" fmla="*/ 120967500 h 960"/>
                <a:gd name="T4" fmla="*/ 120967500 w 192"/>
                <a:gd name="T5" fmla="*/ 151209375 h 960"/>
                <a:gd name="T6" fmla="*/ 0 w 192"/>
                <a:gd name="T7" fmla="*/ 211693125 h 960"/>
                <a:gd name="T8" fmla="*/ 120967500 w 192"/>
                <a:gd name="T9" fmla="*/ 272176875 h 960"/>
                <a:gd name="T10" fmla="*/ 0 w 192"/>
                <a:gd name="T11" fmla="*/ 332660625 h 960"/>
                <a:gd name="T12" fmla="*/ 120967500 w 192"/>
                <a:gd name="T13" fmla="*/ 393144375 h 960"/>
                <a:gd name="T14" fmla="*/ 0 w 192"/>
                <a:gd name="T15" fmla="*/ 453628125 h 960"/>
                <a:gd name="T16" fmla="*/ 60483750 w 192"/>
                <a:gd name="T17" fmla="*/ 483870000 h 960"/>
                <a:gd name="T18" fmla="*/ 60483750 w 192"/>
                <a:gd name="T19" fmla="*/ 604837500 h 9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2"/>
                <a:gd name="T31" fmla="*/ 0 h 960"/>
                <a:gd name="T32" fmla="*/ 192 w 192"/>
                <a:gd name="T33" fmla="*/ 960 h 9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2" h="960">
                  <a:moveTo>
                    <a:pt x="96" y="0"/>
                  </a:moveTo>
                  <a:lnTo>
                    <a:pt x="96" y="192"/>
                  </a:lnTo>
                  <a:lnTo>
                    <a:pt x="192" y="240"/>
                  </a:lnTo>
                  <a:lnTo>
                    <a:pt x="0" y="336"/>
                  </a:lnTo>
                  <a:lnTo>
                    <a:pt x="192" y="432"/>
                  </a:lnTo>
                  <a:lnTo>
                    <a:pt x="0" y="528"/>
                  </a:lnTo>
                  <a:lnTo>
                    <a:pt x="192" y="624"/>
                  </a:lnTo>
                  <a:lnTo>
                    <a:pt x="0" y="720"/>
                  </a:lnTo>
                  <a:lnTo>
                    <a:pt x="96" y="768"/>
                  </a:lnTo>
                  <a:lnTo>
                    <a:pt x="96" y="960"/>
                  </a:lnTo>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39" name="Group 209">
              <a:extLst>
                <a:ext uri="{FF2B5EF4-FFF2-40B4-BE49-F238E27FC236}">
                  <a16:creationId xmlns:a16="http://schemas.microsoft.com/office/drawing/2014/main" id="{FE35765D-5793-0D47-A7D6-FF97592E2026}"/>
                </a:ext>
              </a:extLst>
            </p:cNvPr>
            <p:cNvGrpSpPr>
              <a:grpSpLocks/>
            </p:cNvGrpSpPr>
            <p:nvPr/>
          </p:nvGrpSpPr>
          <p:grpSpPr bwMode="auto">
            <a:xfrm rot="16200000">
              <a:off x="5122519" y="502587"/>
              <a:ext cx="450273" cy="2248645"/>
              <a:chOff x="3935" y="1728"/>
              <a:chExt cx="96" cy="495"/>
            </a:xfrm>
          </p:grpSpPr>
          <p:sp>
            <p:nvSpPr>
              <p:cNvPr id="40" name="Arc 59">
                <a:extLst>
                  <a:ext uri="{FF2B5EF4-FFF2-40B4-BE49-F238E27FC236}">
                    <a16:creationId xmlns:a16="http://schemas.microsoft.com/office/drawing/2014/main" id="{41F4A612-5CAC-434C-A14F-8411D10ADCE2}"/>
                  </a:ext>
                </a:extLst>
              </p:cNvPr>
              <p:cNvSpPr>
                <a:spLocks noChangeAspect="1"/>
              </p:cNvSpPr>
              <p:nvPr/>
            </p:nvSpPr>
            <p:spPr bwMode="auto">
              <a:xfrm rot="5400000" flipV="1">
                <a:off x="3947" y="1895"/>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 name="Arc 60">
                <a:extLst>
                  <a:ext uri="{FF2B5EF4-FFF2-40B4-BE49-F238E27FC236}">
                    <a16:creationId xmlns:a16="http://schemas.microsoft.com/office/drawing/2014/main" id="{548C7055-A730-4243-9A01-A35E2F501B8E}"/>
                  </a:ext>
                </a:extLst>
              </p:cNvPr>
              <p:cNvSpPr>
                <a:spLocks noChangeAspect="1"/>
              </p:cNvSpPr>
              <p:nvPr/>
            </p:nvSpPr>
            <p:spPr bwMode="auto">
              <a:xfrm rot="5400000" flipV="1">
                <a:off x="3947" y="1943"/>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2" name="Arc 61">
                <a:extLst>
                  <a:ext uri="{FF2B5EF4-FFF2-40B4-BE49-F238E27FC236}">
                    <a16:creationId xmlns:a16="http://schemas.microsoft.com/office/drawing/2014/main" id="{EA7A0457-6688-C640-A58E-D8BCF7009671}"/>
                  </a:ext>
                </a:extLst>
              </p:cNvPr>
              <p:cNvSpPr>
                <a:spLocks noChangeAspect="1"/>
              </p:cNvSpPr>
              <p:nvPr/>
            </p:nvSpPr>
            <p:spPr bwMode="auto">
              <a:xfrm rot="5400000" flipV="1">
                <a:off x="3946" y="1991"/>
                <a:ext cx="25"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3" name="Arc 62">
                <a:extLst>
                  <a:ext uri="{FF2B5EF4-FFF2-40B4-BE49-F238E27FC236}">
                    <a16:creationId xmlns:a16="http://schemas.microsoft.com/office/drawing/2014/main" id="{0E53FD1B-2420-0946-9B32-82FB377B8614}"/>
                  </a:ext>
                </a:extLst>
              </p:cNvPr>
              <p:cNvSpPr>
                <a:spLocks noChangeAspect="1"/>
              </p:cNvSpPr>
              <p:nvPr/>
            </p:nvSpPr>
            <p:spPr bwMode="auto">
              <a:xfrm rot="5400000" flipV="1">
                <a:off x="3947" y="1847"/>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4" name="Line 63">
                <a:extLst>
                  <a:ext uri="{FF2B5EF4-FFF2-40B4-BE49-F238E27FC236}">
                    <a16:creationId xmlns:a16="http://schemas.microsoft.com/office/drawing/2014/main" id="{6E5756AE-4FEA-2946-8352-E3B53833E4BD}"/>
                  </a:ext>
                </a:extLst>
              </p:cNvPr>
              <p:cNvSpPr>
                <a:spLocks noChangeAspect="1" noChangeShapeType="1"/>
              </p:cNvSpPr>
              <p:nvPr/>
            </p:nvSpPr>
            <p:spPr bwMode="auto">
              <a:xfrm rot="5400000" flipH="1">
                <a:off x="3941" y="1770"/>
                <a:ext cx="83"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 name="Line 64">
                <a:extLst>
                  <a:ext uri="{FF2B5EF4-FFF2-40B4-BE49-F238E27FC236}">
                    <a16:creationId xmlns:a16="http://schemas.microsoft.com/office/drawing/2014/main" id="{DCB8770E-F200-954C-A689-0C719D485A83}"/>
                  </a:ext>
                </a:extLst>
              </p:cNvPr>
              <p:cNvSpPr>
                <a:spLocks noChangeAspect="1" noChangeShapeType="1"/>
              </p:cNvSpPr>
              <p:nvPr/>
            </p:nvSpPr>
            <p:spPr bwMode="auto">
              <a:xfrm rot="5400000" flipH="1">
                <a:off x="3933" y="2173"/>
                <a:ext cx="1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 name="Arc 65">
                <a:extLst>
                  <a:ext uri="{FF2B5EF4-FFF2-40B4-BE49-F238E27FC236}">
                    <a16:creationId xmlns:a16="http://schemas.microsoft.com/office/drawing/2014/main" id="{4B7CBF00-0A05-5845-A7C1-E9863E06F9B8}"/>
                  </a:ext>
                </a:extLst>
              </p:cNvPr>
              <p:cNvSpPr>
                <a:spLocks noChangeAspect="1"/>
              </p:cNvSpPr>
              <p:nvPr/>
            </p:nvSpPr>
            <p:spPr bwMode="auto">
              <a:xfrm rot="5400000">
                <a:off x="3970" y="1870"/>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7" name="Arc 66">
                <a:extLst>
                  <a:ext uri="{FF2B5EF4-FFF2-40B4-BE49-F238E27FC236}">
                    <a16:creationId xmlns:a16="http://schemas.microsoft.com/office/drawing/2014/main" id="{F0ECB285-7CA2-C646-8957-A39361532830}"/>
                  </a:ext>
                </a:extLst>
              </p:cNvPr>
              <p:cNvSpPr>
                <a:spLocks noChangeAspect="1"/>
              </p:cNvSpPr>
              <p:nvPr/>
            </p:nvSpPr>
            <p:spPr bwMode="auto">
              <a:xfrm rot="5400000">
                <a:off x="3970" y="1918"/>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8" name="Arc 67">
                <a:extLst>
                  <a:ext uri="{FF2B5EF4-FFF2-40B4-BE49-F238E27FC236}">
                    <a16:creationId xmlns:a16="http://schemas.microsoft.com/office/drawing/2014/main" id="{6850FF60-6F41-A247-88B1-2D519ECA3687}"/>
                  </a:ext>
                </a:extLst>
              </p:cNvPr>
              <p:cNvSpPr>
                <a:spLocks noChangeAspect="1"/>
              </p:cNvSpPr>
              <p:nvPr/>
            </p:nvSpPr>
            <p:spPr bwMode="auto">
              <a:xfrm rot="5400000" flipV="1">
                <a:off x="3947" y="2039"/>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 name="Arc 68">
                <a:extLst>
                  <a:ext uri="{FF2B5EF4-FFF2-40B4-BE49-F238E27FC236}">
                    <a16:creationId xmlns:a16="http://schemas.microsoft.com/office/drawing/2014/main" id="{371A2CF2-4247-9141-A516-5A9A74223C24}"/>
                  </a:ext>
                </a:extLst>
              </p:cNvPr>
              <p:cNvSpPr>
                <a:spLocks noChangeAspect="1"/>
              </p:cNvSpPr>
              <p:nvPr/>
            </p:nvSpPr>
            <p:spPr bwMode="auto">
              <a:xfrm rot="5400000">
                <a:off x="3970" y="1966"/>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 name="Arc 69">
                <a:extLst>
                  <a:ext uri="{FF2B5EF4-FFF2-40B4-BE49-F238E27FC236}">
                    <a16:creationId xmlns:a16="http://schemas.microsoft.com/office/drawing/2014/main" id="{3628AE94-CCDF-8143-B946-0E97E86C1329}"/>
                  </a:ext>
                </a:extLst>
              </p:cNvPr>
              <p:cNvSpPr>
                <a:spLocks noChangeAspect="1"/>
              </p:cNvSpPr>
              <p:nvPr/>
            </p:nvSpPr>
            <p:spPr bwMode="auto">
              <a:xfrm rot="5400000">
                <a:off x="3970" y="2014"/>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 name="Arc 70">
                <a:extLst>
                  <a:ext uri="{FF2B5EF4-FFF2-40B4-BE49-F238E27FC236}">
                    <a16:creationId xmlns:a16="http://schemas.microsoft.com/office/drawing/2014/main" id="{3E457AD0-E08B-A04E-9967-28D60ADA3C6E}"/>
                  </a:ext>
                </a:extLst>
              </p:cNvPr>
              <p:cNvSpPr>
                <a:spLocks noChangeAspect="1"/>
              </p:cNvSpPr>
              <p:nvPr/>
            </p:nvSpPr>
            <p:spPr bwMode="auto">
              <a:xfrm rot="5400000">
                <a:off x="3969" y="182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 name="Arc 71">
                <a:extLst>
                  <a:ext uri="{FF2B5EF4-FFF2-40B4-BE49-F238E27FC236}">
                    <a16:creationId xmlns:a16="http://schemas.microsoft.com/office/drawing/2014/main" id="{CE8FA05A-341E-9A4A-B346-C823EE2F2CD1}"/>
                  </a:ext>
                </a:extLst>
              </p:cNvPr>
              <p:cNvSpPr>
                <a:spLocks noChangeAspect="1"/>
              </p:cNvSpPr>
              <p:nvPr/>
            </p:nvSpPr>
            <p:spPr bwMode="auto">
              <a:xfrm rot="5400000">
                <a:off x="3969" y="206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grpSp>
        <p:nvGrpSpPr>
          <p:cNvPr id="6" name="Group 5">
            <a:extLst>
              <a:ext uri="{FF2B5EF4-FFF2-40B4-BE49-F238E27FC236}">
                <a16:creationId xmlns:a16="http://schemas.microsoft.com/office/drawing/2014/main" id="{F67E0580-6824-8D46-8BDE-0311E4540E6E}"/>
              </a:ext>
            </a:extLst>
          </p:cNvPr>
          <p:cNvGrpSpPr/>
          <p:nvPr/>
        </p:nvGrpSpPr>
        <p:grpSpPr>
          <a:xfrm rot="3458618">
            <a:off x="5456416" y="2879196"/>
            <a:ext cx="1596729" cy="332606"/>
            <a:chOff x="2214422" y="1401773"/>
            <a:chExt cx="4661859" cy="450273"/>
          </a:xfrm>
        </p:grpSpPr>
        <p:sp>
          <p:nvSpPr>
            <p:cNvPr id="23" name="Freeform 12">
              <a:extLst>
                <a:ext uri="{FF2B5EF4-FFF2-40B4-BE49-F238E27FC236}">
                  <a16:creationId xmlns:a16="http://schemas.microsoft.com/office/drawing/2014/main" id="{166204A2-09B7-A04B-856F-0B97E0B0D291}"/>
                </a:ext>
              </a:extLst>
            </p:cNvPr>
            <p:cNvSpPr>
              <a:spLocks noChangeAspect="1"/>
            </p:cNvSpPr>
            <p:nvPr/>
          </p:nvSpPr>
          <p:spPr bwMode="auto">
            <a:xfrm rot="16200000">
              <a:off x="3017986" y="622456"/>
              <a:ext cx="401782" cy="2008910"/>
            </a:xfrm>
            <a:custGeom>
              <a:avLst/>
              <a:gdLst>
                <a:gd name="T0" fmla="*/ 60483750 w 192"/>
                <a:gd name="T1" fmla="*/ 0 h 960"/>
                <a:gd name="T2" fmla="*/ 60483750 w 192"/>
                <a:gd name="T3" fmla="*/ 120967500 h 960"/>
                <a:gd name="T4" fmla="*/ 120967500 w 192"/>
                <a:gd name="T5" fmla="*/ 151209375 h 960"/>
                <a:gd name="T6" fmla="*/ 0 w 192"/>
                <a:gd name="T7" fmla="*/ 211693125 h 960"/>
                <a:gd name="T8" fmla="*/ 120967500 w 192"/>
                <a:gd name="T9" fmla="*/ 272176875 h 960"/>
                <a:gd name="T10" fmla="*/ 0 w 192"/>
                <a:gd name="T11" fmla="*/ 332660625 h 960"/>
                <a:gd name="T12" fmla="*/ 120967500 w 192"/>
                <a:gd name="T13" fmla="*/ 393144375 h 960"/>
                <a:gd name="T14" fmla="*/ 0 w 192"/>
                <a:gd name="T15" fmla="*/ 453628125 h 960"/>
                <a:gd name="T16" fmla="*/ 60483750 w 192"/>
                <a:gd name="T17" fmla="*/ 483870000 h 960"/>
                <a:gd name="T18" fmla="*/ 60483750 w 192"/>
                <a:gd name="T19" fmla="*/ 604837500 h 9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2"/>
                <a:gd name="T31" fmla="*/ 0 h 960"/>
                <a:gd name="T32" fmla="*/ 192 w 192"/>
                <a:gd name="T33" fmla="*/ 960 h 9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2" h="960">
                  <a:moveTo>
                    <a:pt x="96" y="0"/>
                  </a:moveTo>
                  <a:lnTo>
                    <a:pt x="96" y="192"/>
                  </a:lnTo>
                  <a:lnTo>
                    <a:pt x="192" y="240"/>
                  </a:lnTo>
                  <a:lnTo>
                    <a:pt x="0" y="336"/>
                  </a:lnTo>
                  <a:lnTo>
                    <a:pt x="192" y="432"/>
                  </a:lnTo>
                  <a:lnTo>
                    <a:pt x="0" y="528"/>
                  </a:lnTo>
                  <a:lnTo>
                    <a:pt x="192" y="624"/>
                  </a:lnTo>
                  <a:lnTo>
                    <a:pt x="0" y="720"/>
                  </a:lnTo>
                  <a:lnTo>
                    <a:pt x="96" y="768"/>
                  </a:lnTo>
                  <a:lnTo>
                    <a:pt x="96" y="960"/>
                  </a:lnTo>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24" name="Group 209">
              <a:extLst>
                <a:ext uri="{FF2B5EF4-FFF2-40B4-BE49-F238E27FC236}">
                  <a16:creationId xmlns:a16="http://schemas.microsoft.com/office/drawing/2014/main" id="{223FA79D-6D6F-B44C-B43E-A60C2F50F38D}"/>
                </a:ext>
              </a:extLst>
            </p:cNvPr>
            <p:cNvGrpSpPr>
              <a:grpSpLocks/>
            </p:cNvGrpSpPr>
            <p:nvPr/>
          </p:nvGrpSpPr>
          <p:grpSpPr bwMode="auto">
            <a:xfrm rot="16200000">
              <a:off x="5324671" y="300436"/>
              <a:ext cx="450273" cy="2652947"/>
              <a:chOff x="3935" y="1728"/>
              <a:chExt cx="96" cy="584"/>
            </a:xfrm>
          </p:grpSpPr>
          <p:sp>
            <p:nvSpPr>
              <p:cNvPr id="25" name="Arc 59">
                <a:extLst>
                  <a:ext uri="{FF2B5EF4-FFF2-40B4-BE49-F238E27FC236}">
                    <a16:creationId xmlns:a16="http://schemas.microsoft.com/office/drawing/2014/main" id="{65964C91-B5F4-2E45-AFC7-54AC3CACF396}"/>
                  </a:ext>
                </a:extLst>
              </p:cNvPr>
              <p:cNvSpPr>
                <a:spLocks noChangeAspect="1"/>
              </p:cNvSpPr>
              <p:nvPr/>
            </p:nvSpPr>
            <p:spPr bwMode="auto">
              <a:xfrm rot="5400000" flipV="1">
                <a:off x="3947" y="1895"/>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 name="Arc 60">
                <a:extLst>
                  <a:ext uri="{FF2B5EF4-FFF2-40B4-BE49-F238E27FC236}">
                    <a16:creationId xmlns:a16="http://schemas.microsoft.com/office/drawing/2014/main" id="{B77AD575-DDF7-9548-9EC4-2393B6BAEA38}"/>
                  </a:ext>
                </a:extLst>
              </p:cNvPr>
              <p:cNvSpPr>
                <a:spLocks noChangeAspect="1"/>
              </p:cNvSpPr>
              <p:nvPr/>
            </p:nvSpPr>
            <p:spPr bwMode="auto">
              <a:xfrm rot="5400000" flipV="1">
                <a:off x="3947" y="1943"/>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7" name="Arc 61">
                <a:extLst>
                  <a:ext uri="{FF2B5EF4-FFF2-40B4-BE49-F238E27FC236}">
                    <a16:creationId xmlns:a16="http://schemas.microsoft.com/office/drawing/2014/main" id="{29B9351B-1D9B-9143-A0A9-674E916581DA}"/>
                  </a:ext>
                </a:extLst>
              </p:cNvPr>
              <p:cNvSpPr>
                <a:spLocks noChangeAspect="1"/>
              </p:cNvSpPr>
              <p:nvPr/>
            </p:nvSpPr>
            <p:spPr bwMode="auto">
              <a:xfrm rot="5400000" flipV="1">
                <a:off x="3946" y="1991"/>
                <a:ext cx="25"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 name="Arc 62">
                <a:extLst>
                  <a:ext uri="{FF2B5EF4-FFF2-40B4-BE49-F238E27FC236}">
                    <a16:creationId xmlns:a16="http://schemas.microsoft.com/office/drawing/2014/main" id="{6AD70AAE-1028-C54B-9C0E-5AA1B7F3A4AE}"/>
                  </a:ext>
                </a:extLst>
              </p:cNvPr>
              <p:cNvSpPr>
                <a:spLocks noChangeAspect="1"/>
              </p:cNvSpPr>
              <p:nvPr/>
            </p:nvSpPr>
            <p:spPr bwMode="auto">
              <a:xfrm rot="5400000" flipV="1">
                <a:off x="3947" y="1847"/>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9" name="Line 63">
                <a:extLst>
                  <a:ext uri="{FF2B5EF4-FFF2-40B4-BE49-F238E27FC236}">
                    <a16:creationId xmlns:a16="http://schemas.microsoft.com/office/drawing/2014/main" id="{7D8AE5BB-E95A-3C4D-84A3-0F32BD33757E}"/>
                  </a:ext>
                </a:extLst>
              </p:cNvPr>
              <p:cNvSpPr>
                <a:spLocks noChangeAspect="1" noChangeShapeType="1"/>
              </p:cNvSpPr>
              <p:nvPr/>
            </p:nvSpPr>
            <p:spPr bwMode="auto">
              <a:xfrm rot="5400000" flipH="1">
                <a:off x="3941" y="1770"/>
                <a:ext cx="83"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Line 64">
                <a:extLst>
                  <a:ext uri="{FF2B5EF4-FFF2-40B4-BE49-F238E27FC236}">
                    <a16:creationId xmlns:a16="http://schemas.microsoft.com/office/drawing/2014/main" id="{CCBEA409-72BC-0842-AC9F-C5C8D9387933}"/>
                  </a:ext>
                </a:extLst>
              </p:cNvPr>
              <p:cNvSpPr>
                <a:spLocks noChangeAspect="1" noChangeShapeType="1"/>
              </p:cNvSpPr>
              <p:nvPr/>
            </p:nvSpPr>
            <p:spPr bwMode="auto">
              <a:xfrm rot="5400000" flipH="1">
                <a:off x="3888" y="2218"/>
                <a:ext cx="189"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 name="Arc 65">
                <a:extLst>
                  <a:ext uri="{FF2B5EF4-FFF2-40B4-BE49-F238E27FC236}">
                    <a16:creationId xmlns:a16="http://schemas.microsoft.com/office/drawing/2014/main" id="{A6203F58-BB39-B442-B986-D6D495CC1422}"/>
                  </a:ext>
                </a:extLst>
              </p:cNvPr>
              <p:cNvSpPr>
                <a:spLocks noChangeAspect="1"/>
              </p:cNvSpPr>
              <p:nvPr/>
            </p:nvSpPr>
            <p:spPr bwMode="auto">
              <a:xfrm rot="5400000">
                <a:off x="3970" y="1870"/>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2" name="Arc 66">
                <a:extLst>
                  <a:ext uri="{FF2B5EF4-FFF2-40B4-BE49-F238E27FC236}">
                    <a16:creationId xmlns:a16="http://schemas.microsoft.com/office/drawing/2014/main" id="{F0AE7EC6-B0ED-CA43-BC7B-C56D1237E773}"/>
                  </a:ext>
                </a:extLst>
              </p:cNvPr>
              <p:cNvSpPr>
                <a:spLocks noChangeAspect="1"/>
              </p:cNvSpPr>
              <p:nvPr/>
            </p:nvSpPr>
            <p:spPr bwMode="auto">
              <a:xfrm rot="5400000">
                <a:off x="3970" y="1918"/>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3" name="Arc 67">
                <a:extLst>
                  <a:ext uri="{FF2B5EF4-FFF2-40B4-BE49-F238E27FC236}">
                    <a16:creationId xmlns:a16="http://schemas.microsoft.com/office/drawing/2014/main" id="{C114F25A-8AD0-104D-BE72-F3B9BBB2120D}"/>
                  </a:ext>
                </a:extLst>
              </p:cNvPr>
              <p:cNvSpPr>
                <a:spLocks noChangeAspect="1"/>
              </p:cNvSpPr>
              <p:nvPr/>
            </p:nvSpPr>
            <p:spPr bwMode="auto">
              <a:xfrm rot="5400000" flipV="1">
                <a:off x="3947" y="2039"/>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4" name="Arc 68">
                <a:extLst>
                  <a:ext uri="{FF2B5EF4-FFF2-40B4-BE49-F238E27FC236}">
                    <a16:creationId xmlns:a16="http://schemas.microsoft.com/office/drawing/2014/main" id="{A121B001-19FF-5A4B-9F43-F3758D4E7954}"/>
                  </a:ext>
                </a:extLst>
              </p:cNvPr>
              <p:cNvSpPr>
                <a:spLocks noChangeAspect="1"/>
              </p:cNvSpPr>
              <p:nvPr/>
            </p:nvSpPr>
            <p:spPr bwMode="auto">
              <a:xfrm rot="5400000">
                <a:off x="3970" y="1966"/>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 name="Arc 69">
                <a:extLst>
                  <a:ext uri="{FF2B5EF4-FFF2-40B4-BE49-F238E27FC236}">
                    <a16:creationId xmlns:a16="http://schemas.microsoft.com/office/drawing/2014/main" id="{52B52DB7-2C25-084C-8162-BD1A0308C7BE}"/>
                  </a:ext>
                </a:extLst>
              </p:cNvPr>
              <p:cNvSpPr>
                <a:spLocks noChangeAspect="1"/>
              </p:cNvSpPr>
              <p:nvPr/>
            </p:nvSpPr>
            <p:spPr bwMode="auto">
              <a:xfrm rot="5400000">
                <a:off x="3970" y="2014"/>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6" name="Arc 70">
                <a:extLst>
                  <a:ext uri="{FF2B5EF4-FFF2-40B4-BE49-F238E27FC236}">
                    <a16:creationId xmlns:a16="http://schemas.microsoft.com/office/drawing/2014/main" id="{D2DCBA7C-AD80-7C4F-8E42-DDDB525F42E9}"/>
                  </a:ext>
                </a:extLst>
              </p:cNvPr>
              <p:cNvSpPr>
                <a:spLocks noChangeAspect="1"/>
              </p:cNvSpPr>
              <p:nvPr/>
            </p:nvSpPr>
            <p:spPr bwMode="auto">
              <a:xfrm rot="5400000">
                <a:off x="3969" y="182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7" name="Arc 71">
                <a:extLst>
                  <a:ext uri="{FF2B5EF4-FFF2-40B4-BE49-F238E27FC236}">
                    <a16:creationId xmlns:a16="http://schemas.microsoft.com/office/drawing/2014/main" id="{4E8ADA49-B520-C849-B7B3-8040C14B1CD6}"/>
                  </a:ext>
                </a:extLst>
              </p:cNvPr>
              <p:cNvSpPr>
                <a:spLocks noChangeAspect="1"/>
              </p:cNvSpPr>
              <p:nvPr/>
            </p:nvSpPr>
            <p:spPr bwMode="auto">
              <a:xfrm rot="5400000">
                <a:off x="3969" y="206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grpSp>
        <p:nvGrpSpPr>
          <p:cNvPr id="55" name="Group 54">
            <a:extLst>
              <a:ext uri="{FF2B5EF4-FFF2-40B4-BE49-F238E27FC236}">
                <a16:creationId xmlns:a16="http://schemas.microsoft.com/office/drawing/2014/main" id="{A281339E-791D-1F43-9301-749FC3B2A3D3}"/>
              </a:ext>
            </a:extLst>
          </p:cNvPr>
          <p:cNvGrpSpPr/>
          <p:nvPr/>
        </p:nvGrpSpPr>
        <p:grpSpPr>
          <a:xfrm rot="20086185">
            <a:off x="1898109" y="1791474"/>
            <a:ext cx="796806" cy="2038640"/>
            <a:chOff x="1690085" y="909287"/>
            <a:chExt cx="1060482" cy="3162016"/>
          </a:xfrm>
        </p:grpSpPr>
        <p:sp>
          <p:nvSpPr>
            <p:cNvPr id="3" name="Oval 2">
              <a:extLst>
                <a:ext uri="{FF2B5EF4-FFF2-40B4-BE49-F238E27FC236}">
                  <a16:creationId xmlns:a16="http://schemas.microsoft.com/office/drawing/2014/main" id="{208B1F6D-F0C5-5C4C-8A0B-D2141CB7F5BF}"/>
                </a:ext>
              </a:extLst>
            </p:cNvPr>
            <p:cNvSpPr/>
            <p:nvPr/>
          </p:nvSpPr>
          <p:spPr>
            <a:xfrm>
              <a:off x="1690085" y="1988409"/>
              <a:ext cx="1060482" cy="1168595"/>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C8569789-786E-4349-8B07-8BE4351B31E0}"/>
                </a:ext>
              </a:extLst>
            </p:cNvPr>
            <p:cNvGrpSpPr/>
            <p:nvPr/>
          </p:nvGrpSpPr>
          <p:grpSpPr>
            <a:xfrm>
              <a:off x="1982632" y="2241803"/>
              <a:ext cx="475389" cy="661806"/>
              <a:chOff x="3754582" y="2500746"/>
              <a:chExt cx="1731818" cy="2355272"/>
            </a:xfrm>
          </p:grpSpPr>
          <p:sp>
            <p:nvSpPr>
              <p:cNvPr id="53" name="Freeform 52">
                <a:extLst>
                  <a:ext uri="{FF2B5EF4-FFF2-40B4-BE49-F238E27FC236}">
                    <a16:creationId xmlns:a16="http://schemas.microsoft.com/office/drawing/2014/main" id="{7DDD6CBD-FA98-5E4F-B5AE-8A04B9E51821}"/>
                  </a:ext>
                </a:extLst>
              </p:cNvPr>
              <p:cNvSpPr/>
              <p:nvPr/>
            </p:nvSpPr>
            <p:spPr>
              <a:xfrm>
                <a:off x="3754582" y="2500746"/>
                <a:ext cx="865909" cy="1177636"/>
              </a:xfrm>
              <a:custGeom>
                <a:avLst/>
                <a:gdLst>
                  <a:gd name="connsiteX0" fmla="*/ 0 w 249382"/>
                  <a:gd name="connsiteY0" fmla="*/ 401781 h 401781"/>
                  <a:gd name="connsiteX1" fmla="*/ 110837 w 249382"/>
                  <a:gd name="connsiteY1" fmla="*/ 0 h 401781"/>
                  <a:gd name="connsiteX2" fmla="*/ 249382 w 249382"/>
                  <a:gd name="connsiteY2" fmla="*/ 401781 h 401781"/>
                  <a:gd name="connsiteX3" fmla="*/ 249382 w 249382"/>
                  <a:gd name="connsiteY3" fmla="*/ 401781 h 401781"/>
                </a:gdLst>
                <a:ahLst/>
                <a:cxnLst>
                  <a:cxn ang="0">
                    <a:pos x="connsiteX0" y="connsiteY0"/>
                  </a:cxn>
                  <a:cxn ang="0">
                    <a:pos x="connsiteX1" y="connsiteY1"/>
                  </a:cxn>
                  <a:cxn ang="0">
                    <a:pos x="connsiteX2" y="connsiteY2"/>
                  </a:cxn>
                  <a:cxn ang="0">
                    <a:pos x="connsiteX3" y="connsiteY3"/>
                  </a:cxn>
                </a:cxnLst>
                <a:rect l="l" t="t" r="r" b="b"/>
                <a:pathLst>
                  <a:path w="249382" h="401781">
                    <a:moveTo>
                      <a:pt x="0" y="401781"/>
                    </a:moveTo>
                    <a:cubicBezTo>
                      <a:pt x="34636" y="200890"/>
                      <a:pt x="69273" y="0"/>
                      <a:pt x="110837" y="0"/>
                    </a:cubicBezTo>
                    <a:cubicBezTo>
                      <a:pt x="152401" y="0"/>
                      <a:pt x="249382" y="401781"/>
                      <a:pt x="249382" y="401781"/>
                    </a:cubicBezTo>
                    <a:lnTo>
                      <a:pt x="249382" y="40178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a:extLst>
                  <a:ext uri="{FF2B5EF4-FFF2-40B4-BE49-F238E27FC236}">
                    <a16:creationId xmlns:a16="http://schemas.microsoft.com/office/drawing/2014/main" id="{ACAD66ED-0B5C-4149-ACBB-B0E32B62BDE9}"/>
                  </a:ext>
                </a:extLst>
              </p:cNvPr>
              <p:cNvSpPr/>
              <p:nvPr/>
            </p:nvSpPr>
            <p:spPr>
              <a:xfrm rot="10800000">
                <a:off x="4620491" y="3678382"/>
                <a:ext cx="865909" cy="1177636"/>
              </a:xfrm>
              <a:custGeom>
                <a:avLst/>
                <a:gdLst>
                  <a:gd name="connsiteX0" fmla="*/ 0 w 249382"/>
                  <a:gd name="connsiteY0" fmla="*/ 401781 h 401781"/>
                  <a:gd name="connsiteX1" fmla="*/ 110837 w 249382"/>
                  <a:gd name="connsiteY1" fmla="*/ 0 h 401781"/>
                  <a:gd name="connsiteX2" fmla="*/ 249382 w 249382"/>
                  <a:gd name="connsiteY2" fmla="*/ 401781 h 401781"/>
                  <a:gd name="connsiteX3" fmla="*/ 249382 w 249382"/>
                  <a:gd name="connsiteY3" fmla="*/ 401781 h 401781"/>
                </a:gdLst>
                <a:ahLst/>
                <a:cxnLst>
                  <a:cxn ang="0">
                    <a:pos x="connsiteX0" y="connsiteY0"/>
                  </a:cxn>
                  <a:cxn ang="0">
                    <a:pos x="connsiteX1" y="connsiteY1"/>
                  </a:cxn>
                  <a:cxn ang="0">
                    <a:pos x="connsiteX2" y="connsiteY2"/>
                  </a:cxn>
                  <a:cxn ang="0">
                    <a:pos x="connsiteX3" y="connsiteY3"/>
                  </a:cxn>
                </a:cxnLst>
                <a:rect l="l" t="t" r="r" b="b"/>
                <a:pathLst>
                  <a:path w="249382" h="401781">
                    <a:moveTo>
                      <a:pt x="0" y="401781"/>
                    </a:moveTo>
                    <a:cubicBezTo>
                      <a:pt x="34636" y="200890"/>
                      <a:pt x="69273" y="0"/>
                      <a:pt x="110837" y="0"/>
                    </a:cubicBezTo>
                    <a:cubicBezTo>
                      <a:pt x="152401" y="0"/>
                      <a:pt x="249382" y="401781"/>
                      <a:pt x="249382" y="401781"/>
                    </a:cubicBezTo>
                    <a:lnTo>
                      <a:pt x="249382" y="40178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 name="Straight Connector 8">
              <a:extLst>
                <a:ext uri="{FF2B5EF4-FFF2-40B4-BE49-F238E27FC236}">
                  <a16:creationId xmlns:a16="http://schemas.microsoft.com/office/drawing/2014/main" id="{63E213F6-AF11-714D-B3DC-B46EFEB20D04}"/>
                </a:ext>
              </a:extLst>
            </p:cNvPr>
            <p:cNvCxnSpPr>
              <a:cxnSpLocks/>
            </p:cNvCxnSpPr>
            <p:nvPr/>
          </p:nvCxnSpPr>
          <p:spPr>
            <a:xfrm rot="1513815" flipH="1" flipV="1">
              <a:off x="1973620" y="909287"/>
              <a:ext cx="453944" cy="101477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84AD47E-BF4E-504B-A6D5-77A2EBB05E8F}"/>
                </a:ext>
              </a:extLst>
            </p:cNvPr>
            <p:cNvCxnSpPr>
              <a:cxnSpLocks/>
            </p:cNvCxnSpPr>
            <p:nvPr/>
          </p:nvCxnSpPr>
          <p:spPr>
            <a:xfrm rot="1513815" flipH="1" flipV="1">
              <a:off x="2046231" y="3222176"/>
              <a:ext cx="394259" cy="84912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TextBox 13">
            <a:extLst>
              <a:ext uri="{FF2B5EF4-FFF2-40B4-BE49-F238E27FC236}">
                <a16:creationId xmlns:a16="http://schemas.microsoft.com/office/drawing/2014/main" id="{B47DF3C0-2814-DC43-8EDA-C7A3019D5AC6}"/>
              </a:ext>
            </a:extLst>
          </p:cNvPr>
          <p:cNvSpPr txBox="1"/>
          <p:nvPr/>
        </p:nvSpPr>
        <p:spPr>
          <a:xfrm>
            <a:off x="3537642" y="3003514"/>
            <a:ext cx="846707" cy="461665"/>
          </a:xfrm>
          <a:prstGeom prst="rect">
            <a:avLst/>
          </a:prstGeom>
          <a:noFill/>
        </p:spPr>
        <p:txBody>
          <a:bodyPr wrap="none" rtlCol="0">
            <a:spAutoFit/>
          </a:bodyPr>
          <a:lstStyle/>
          <a:p>
            <a:r>
              <a:rPr lang="en-US" sz="2400" b="1" i="1" dirty="0">
                <a:solidFill>
                  <a:srgbClr val="00B050"/>
                </a:solidFill>
              </a:rPr>
              <a:t>v</a:t>
            </a:r>
            <a:r>
              <a:rPr lang="en-US" sz="2400" b="1" dirty="0">
                <a:solidFill>
                  <a:srgbClr val="00B050"/>
                </a:solidFill>
              </a:rPr>
              <a:t>(</a:t>
            </a:r>
            <a:r>
              <a:rPr lang="en-US" sz="2400" b="1" i="1" dirty="0">
                <a:solidFill>
                  <a:srgbClr val="00B050"/>
                </a:solidFill>
              </a:rPr>
              <a:t>t</a:t>
            </a:r>
            <a:r>
              <a:rPr lang="en-US" sz="2400" b="1" dirty="0">
                <a:solidFill>
                  <a:srgbClr val="00B050"/>
                </a:solidFill>
              </a:rPr>
              <a:t>)</a:t>
            </a:r>
            <a:r>
              <a:rPr lang="en-US" sz="2400" b="1" i="1" baseline="-25000" dirty="0">
                <a:solidFill>
                  <a:srgbClr val="00B050"/>
                </a:solidFill>
              </a:rPr>
              <a:t>b</a:t>
            </a:r>
            <a:endParaRPr lang="en-US" sz="2400" b="1" i="1" dirty="0">
              <a:solidFill>
                <a:srgbClr val="00B050"/>
              </a:solidFill>
            </a:endParaRPr>
          </a:p>
        </p:txBody>
      </p:sp>
      <p:cxnSp>
        <p:nvCxnSpPr>
          <p:cNvPr id="10" name="Straight Connector 9">
            <a:extLst>
              <a:ext uri="{FF2B5EF4-FFF2-40B4-BE49-F238E27FC236}">
                <a16:creationId xmlns:a16="http://schemas.microsoft.com/office/drawing/2014/main" id="{4E8C6078-E413-3C46-9624-4DCB138A6BC5}"/>
              </a:ext>
            </a:extLst>
          </p:cNvPr>
          <p:cNvCxnSpPr>
            <a:cxnSpLocks/>
          </p:cNvCxnSpPr>
          <p:nvPr/>
        </p:nvCxnSpPr>
        <p:spPr>
          <a:xfrm flipV="1">
            <a:off x="7382944" y="1888222"/>
            <a:ext cx="244733" cy="47395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6" name="Group 55">
            <a:extLst>
              <a:ext uri="{FF2B5EF4-FFF2-40B4-BE49-F238E27FC236}">
                <a16:creationId xmlns:a16="http://schemas.microsoft.com/office/drawing/2014/main" id="{FE233CE0-5F1F-FA4C-8024-498B8F822C3C}"/>
              </a:ext>
            </a:extLst>
          </p:cNvPr>
          <p:cNvGrpSpPr/>
          <p:nvPr/>
        </p:nvGrpSpPr>
        <p:grpSpPr>
          <a:xfrm rot="1490694">
            <a:off x="2738308" y="2300577"/>
            <a:ext cx="796806" cy="1516035"/>
            <a:chOff x="1736454" y="1588975"/>
            <a:chExt cx="1060482" cy="2351434"/>
          </a:xfrm>
        </p:grpSpPr>
        <p:sp>
          <p:nvSpPr>
            <p:cNvPr id="57" name="Oval 56">
              <a:extLst>
                <a:ext uri="{FF2B5EF4-FFF2-40B4-BE49-F238E27FC236}">
                  <a16:creationId xmlns:a16="http://schemas.microsoft.com/office/drawing/2014/main" id="{EC4D2E33-5418-D64D-A00A-7BA1FF56A575}"/>
                </a:ext>
              </a:extLst>
            </p:cNvPr>
            <p:cNvSpPr/>
            <p:nvPr/>
          </p:nvSpPr>
          <p:spPr>
            <a:xfrm>
              <a:off x="1736454" y="1972300"/>
              <a:ext cx="1060482" cy="1168595"/>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8" name="Group 57">
              <a:extLst>
                <a:ext uri="{FF2B5EF4-FFF2-40B4-BE49-F238E27FC236}">
                  <a16:creationId xmlns:a16="http://schemas.microsoft.com/office/drawing/2014/main" id="{C1E302FF-FB55-B249-B139-6171A688FA8C}"/>
                </a:ext>
              </a:extLst>
            </p:cNvPr>
            <p:cNvGrpSpPr/>
            <p:nvPr/>
          </p:nvGrpSpPr>
          <p:grpSpPr>
            <a:xfrm>
              <a:off x="1982632" y="2241803"/>
              <a:ext cx="475389" cy="661806"/>
              <a:chOff x="3754582" y="2500746"/>
              <a:chExt cx="1731818" cy="2355272"/>
            </a:xfrm>
          </p:grpSpPr>
          <p:sp>
            <p:nvSpPr>
              <p:cNvPr id="61" name="Freeform 60">
                <a:extLst>
                  <a:ext uri="{FF2B5EF4-FFF2-40B4-BE49-F238E27FC236}">
                    <a16:creationId xmlns:a16="http://schemas.microsoft.com/office/drawing/2014/main" id="{02099EF2-8CFF-164B-AF51-CAA7DAB8CB07}"/>
                  </a:ext>
                </a:extLst>
              </p:cNvPr>
              <p:cNvSpPr/>
              <p:nvPr/>
            </p:nvSpPr>
            <p:spPr>
              <a:xfrm>
                <a:off x="3754582" y="2500746"/>
                <a:ext cx="865909" cy="1177636"/>
              </a:xfrm>
              <a:custGeom>
                <a:avLst/>
                <a:gdLst>
                  <a:gd name="connsiteX0" fmla="*/ 0 w 249382"/>
                  <a:gd name="connsiteY0" fmla="*/ 401781 h 401781"/>
                  <a:gd name="connsiteX1" fmla="*/ 110837 w 249382"/>
                  <a:gd name="connsiteY1" fmla="*/ 0 h 401781"/>
                  <a:gd name="connsiteX2" fmla="*/ 249382 w 249382"/>
                  <a:gd name="connsiteY2" fmla="*/ 401781 h 401781"/>
                  <a:gd name="connsiteX3" fmla="*/ 249382 w 249382"/>
                  <a:gd name="connsiteY3" fmla="*/ 401781 h 401781"/>
                </a:gdLst>
                <a:ahLst/>
                <a:cxnLst>
                  <a:cxn ang="0">
                    <a:pos x="connsiteX0" y="connsiteY0"/>
                  </a:cxn>
                  <a:cxn ang="0">
                    <a:pos x="connsiteX1" y="connsiteY1"/>
                  </a:cxn>
                  <a:cxn ang="0">
                    <a:pos x="connsiteX2" y="connsiteY2"/>
                  </a:cxn>
                  <a:cxn ang="0">
                    <a:pos x="connsiteX3" y="connsiteY3"/>
                  </a:cxn>
                </a:cxnLst>
                <a:rect l="l" t="t" r="r" b="b"/>
                <a:pathLst>
                  <a:path w="249382" h="401781">
                    <a:moveTo>
                      <a:pt x="0" y="401781"/>
                    </a:moveTo>
                    <a:cubicBezTo>
                      <a:pt x="34636" y="200890"/>
                      <a:pt x="69273" y="0"/>
                      <a:pt x="110837" y="0"/>
                    </a:cubicBezTo>
                    <a:cubicBezTo>
                      <a:pt x="152401" y="0"/>
                      <a:pt x="249382" y="401781"/>
                      <a:pt x="249382" y="401781"/>
                    </a:cubicBezTo>
                    <a:lnTo>
                      <a:pt x="249382" y="40178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61">
                <a:extLst>
                  <a:ext uri="{FF2B5EF4-FFF2-40B4-BE49-F238E27FC236}">
                    <a16:creationId xmlns:a16="http://schemas.microsoft.com/office/drawing/2014/main" id="{9D7B7D2D-9962-2F4D-9C4B-66758E83C4A7}"/>
                  </a:ext>
                </a:extLst>
              </p:cNvPr>
              <p:cNvSpPr/>
              <p:nvPr/>
            </p:nvSpPr>
            <p:spPr>
              <a:xfrm rot="10800000">
                <a:off x="4620491" y="3678382"/>
                <a:ext cx="865909" cy="1177636"/>
              </a:xfrm>
              <a:custGeom>
                <a:avLst/>
                <a:gdLst>
                  <a:gd name="connsiteX0" fmla="*/ 0 w 249382"/>
                  <a:gd name="connsiteY0" fmla="*/ 401781 h 401781"/>
                  <a:gd name="connsiteX1" fmla="*/ 110837 w 249382"/>
                  <a:gd name="connsiteY1" fmla="*/ 0 h 401781"/>
                  <a:gd name="connsiteX2" fmla="*/ 249382 w 249382"/>
                  <a:gd name="connsiteY2" fmla="*/ 401781 h 401781"/>
                  <a:gd name="connsiteX3" fmla="*/ 249382 w 249382"/>
                  <a:gd name="connsiteY3" fmla="*/ 401781 h 401781"/>
                </a:gdLst>
                <a:ahLst/>
                <a:cxnLst>
                  <a:cxn ang="0">
                    <a:pos x="connsiteX0" y="connsiteY0"/>
                  </a:cxn>
                  <a:cxn ang="0">
                    <a:pos x="connsiteX1" y="connsiteY1"/>
                  </a:cxn>
                  <a:cxn ang="0">
                    <a:pos x="connsiteX2" y="connsiteY2"/>
                  </a:cxn>
                  <a:cxn ang="0">
                    <a:pos x="connsiteX3" y="connsiteY3"/>
                  </a:cxn>
                </a:cxnLst>
                <a:rect l="l" t="t" r="r" b="b"/>
                <a:pathLst>
                  <a:path w="249382" h="401781">
                    <a:moveTo>
                      <a:pt x="0" y="401781"/>
                    </a:moveTo>
                    <a:cubicBezTo>
                      <a:pt x="34636" y="200890"/>
                      <a:pt x="69273" y="0"/>
                      <a:pt x="110837" y="0"/>
                    </a:cubicBezTo>
                    <a:cubicBezTo>
                      <a:pt x="152401" y="0"/>
                      <a:pt x="249382" y="401781"/>
                      <a:pt x="249382" y="401781"/>
                    </a:cubicBezTo>
                    <a:lnTo>
                      <a:pt x="249382" y="40178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9" name="Straight Connector 58">
              <a:extLst>
                <a:ext uri="{FF2B5EF4-FFF2-40B4-BE49-F238E27FC236}">
                  <a16:creationId xmlns:a16="http://schemas.microsoft.com/office/drawing/2014/main" id="{B4900BA7-332E-CC44-AEA2-0289B70372A8}"/>
                </a:ext>
              </a:extLst>
            </p:cNvPr>
            <p:cNvCxnSpPr>
              <a:cxnSpLocks/>
            </p:cNvCxnSpPr>
            <p:nvPr/>
          </p:nvCxnSpPr>
          <p:spPr>
            <a:xfrm rot="20109306" flipV="1">
              <a:off x="2144827" y="1588975"/>
              <a:ext cx="172178" cy="37461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DE48917-FE2A-E744-8403-B8186D70E659}"/>
                </a:ext>
              </a:extLst>
            </p:cNvPr>
            <p:cNvCxnSpPr>
              <a:cxnSpLocks/>
            </p:cNvCxnSpPr>
            <p:nvPr/>
          </p:nvCxnSpPr>
          <p:spPr>
            <a:xfrm rot="20109306" flipV="1">
              <a:off x="2061978" y="3205400"/>
              <a:ext cx="304958" cy="73500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5" name="Group 64">
            <a:extLst>
              <a:ext uri="{FF2B5EF4-FFF2-40B4-BE49-F238E27FC236}">
                <a16:creationId xmlns:a16="http://schemas.microsoft.com/office/drawing/2014/main" id="{13AA234A-332D-8543-9943-B7FB1B555315}"/>
              </a:ext>
            </a:extLst>
          </p:cNvPr>
          <p:cNvGrpSpPr/>
          <p:nvPr/>
        </p:nvGrpSpPr>
        <p:grpSpPr>
          <a:xfrm>
            <a:off x="2369186" y="3715836"/>
            <a:ext cx="796806" cy="1625092"/>
            <a:chOff x="1690085" y="1377758"/>
            <a:chExt cx="1060482" cy="2520586"/>
          </a:xfrm>
        </p:grpSpPr>
        <p:sp>
          <p:nvSpPr>
            <p:cNvPr id="66" name="Oval 65">
              <a:extLst>
                <a:ext uri="{FF2B5EF4-FFF2-40B4-BE49-F238E27FC236}">
                  <a16:creationId xmlns:a16="http://schemas.microsoft.com/office/drawing/2014/main" id="{6A0AC9CC-554D-B54B-B85F-01D07D9E67E9}"/>
                </a:ext>
              </a:extLst>
            </p:cNvPr>
            <p:cNvSpPr/>
            <p:nvPr/>
          </p:nvSpPr>
          <p:spPr>
            <a:xfrm>
              <a:off x="1690085" y="1988409"/>
              <a:ext cx="1060482" cy="1168595"/>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7" name="Group 66">
              <a:extLst>
                <a:ext uri="{FF2B5EF4-FFF2-40B4-BE49-F238E27FC236}">
                  <a16:creationId xmlns:a16="http://schemas.microsoft.com/office/drawing/2014/main" id="{CB64D824-8C99-244C-9E9C-149006DA2143}"/>
                </a:ext>
              </a:extLst>
            </p:cNvPr>
            <p:cNvGrpSpPr/>
            <p:nvPr/>
          </p:nvGrpSpPr>
          <p:grpSpPr>
            <a:xfrm>
              <a:off x="1982632" y="2241803"/>
              <a:ext cx="475389" cy="661806"/>
              <a:chOff x="3754582" y="2500746"/>
              <a:chExt cx="1731818" cy="2355272"/>
            </a:xfrm>
          </p:grpSpPr>
          <p:sp>
            <p:nvSpPr>
              <p:cNvPr id="70" name="Freeform 69">
                <a:extLst>
                  <a:ext uri="{FF2B5EF4-FFF2-40B4-BE49-F238E27FC236}">
                    <a16:creationId xmlns:a16="http://schemas.microsoft.com/office/drawing/2014/main" id="{991588E7-41A7-5248-9D16-7E42ED89F991}"/>
                  </a:ext>
                </a:extLst>
              </p:cNvPr>
              <p:cNvSpPr/>
              <p:nvPr/>
            </p:nvSpPr>
            <p:spPr>
              <a:xfrm>
                <a:off x="3754582" y="2500746"/>
                <a:ext cx="865909" cy="1177636"/>
              </a:xfrm>
              <a:custGeom>
                <a:avLst/>
                <a:gdLst>
                  <a:gd name="connsiteX0" fmla="*/ 0 w 249382"/>
                  <a:gd name="connsiteY0" fmla="*/ 401781 h 401781"/>
                  <a:gd name="connsiteX1" fmla="*/ 110837 w 249382"/>
                  <a:gd name="connsiteY1" fmla="*/ 0 h 401781"/>
                  <a:gd name="connsiteX2" fmla="*/ 249382 w 249382"/>
                  <a:gd name="connsiteY2" fmla="*/ 401781 h 401781"/>
                  <a:gd name="connsiteX3" fmla="*/ 249382 w 249382"/>
                  <a:gd name="connsiteY3" fmla="*/ 401781 h 401781"/>
                </a:gdLst>
                <a:ahLst/>
                <a:cxnLst>
                  <a:cxn ang="0">
                    <a:pos x="connsiteX0" y="connsiteY0"/>
                  </a:cxn>
                  <a:cxn ang="0">
                    <a:pos x="connsiteX1" y="connsiteY1"/>
                  </a:cxn>
                  <a:cxn ang="0">
                    <a:pos x="connsiteX2" y="connsiteY2"/>
                  </a:cxn>
                  <a:cxn ang="0">
                    <a:pos x="connsiteX3" y="connsiteY3"/>
                  </a:cxn>
                </a:cxnLst>
                <a:rect l="l" t="t" r="r" b="b"/>
                <a:pathLst>
                  <a:path w="249382" h="401781">
                    <a:moveTo>
                      <a:pt x="0" y="401781"/>
                    </a:moveTo>
                    <a:cubicBezTo>
                      <a:pt x="34636" y="200890"/>
                      <a:pt x="69273" y="0"/>
                      <a:pt x="110837" y="0"/>
                    </a:cubicBezTo>
                    <a:cubicBezTo>
                      <a:pt x="152401" y="0"/>
                      <a:pt x="249382" y="401781"/>
                      <a:pt x="249382" y="401781"/>
                    </a:cubicBezTo>
                    <a:lnTo>
                      <a:pt x="249382" y="40178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a:extLst>
                  <a:ext uri="{FF2B5EF4-FFF2-40B4-BE49-F238E27FC236}">
                    <a16:creationId xmlns:a16="http://schemas.microsoft.com/office/drawing/2014/main" id="{BE65B774-2E71-6F43-8DA9-D2AAEE761A71}"/>
                  </a:ext>
                </a:extLst>
              </p:cNvPr>
              <p:cNvSpPr/>
              <p:nvPr/>
            </p:nvSpPr>
            <p:spPr>
              <a:xfrm rot="10800000">
                <a:off x="4620491" y="3678382"/>
                <a:ext cx="865909" cy="1177636"/>
              </a:xfrm>
              <a:custGeom>
                <a:avLst/>
                <a:gdLst>
                  <a:gd name="connsiteX0" fmla="*/ 0 w 249382"/>
                  <a:gd name="connsiteY0" fmla="*/ 401781 h 401781"/>
                  <a:gd name="connsiteX1" fmla="*/ 110837 w 249382"/>
                  <a:gd name="connsiteY1" fmla="*/ 0 h 401781"/>
                  <a:gd name="connsiteX2" fmla="*/ 249382 w 249382"/>
                  <a:gd name="connsiteY2" fmla="*/ 401781 h 401781"/>
                  <a:gd name="connsiteX3" fmla="*/ 249382 w 249382"/>
                  <a:gd name="connsiteY3" fmla="*/ 401781 h 401781"/>
                </a:gdLst>
                <a:ahLst/>
                <a:cxnLst>
                  <a:cxn ang="0">
                    <a:pos x="connsiteX0" y="connsiteY0"/>
                  </a:cxn>
                  <a:cxn ang="0">
                    <a:pos x="connsiteX1" y="connsiteY1"/>
                  </a:cxn>
                  <a:cxn ang="0">
                    <a:pos x="connsiteX2" y="connsiteY2"/>
                  </a:cxn>
                  <a:cxn ang="0">
                    <a:pos x="connsiteX3" y="connsiteY3"/>
                  </a:cxn>
                </a:cxnLst>
                <a:rect l="l" t="t" r="r" b="b"/>
                <a:pathLst>
                  <a:path w="249382" h="401781">
                    <a:moveTo>
                      <a:pt x="0" y="401781"/>
                    </a:moveTo>
                    <a:cubicBezTo>
                      <a:pt x="34636" y="200890"/>
                      <a:pt x="69273" y="0"/>
                      <a:pt x="110837" y="0"/>
                    </a:cubicBezTo>
                    <a:cubicBezTo>
                      <a:pt x="152401" y="0"/>
                      <a:pt x="249382" y="401781"/>
                      <a:pt x="249382" y="401781"/>
                    </a:cubicBezTo>
                    <a:lnTo>
                      <a:pt x="249382" y="40178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8" name="Straight Connector 67">
              <a:extLst>
                <a:ext uri="{FF2B5EF4-FFF2-40B4-BE49-F238E27FC236}">
                  <a16:creationId xmlns:a16="http://schemas.microsoft.com/office/drawing/2014/main" id="{17143EFF-DB8D-7D4C-A1AE-8B20F341E79C}"/>
                </a:ext>
              </a:extLst>
            </p:cNvPr>
            <p:cNvCxnSpPr>
              <a:cxnSpLocks/>
            </p:cNvCxnSpPr>
            <p:nvPr/>
          </p:nvCxnSpPr>
          <p:spPr>
            <a:xfrm flipV="1">
              <a:off x="2220326" y="1377758"/>
              <a:ext cx="0" cy="61065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0FF9FBF4-3B45-1645-AC6F-D31CFB75BD25}"/>
                </a:ext>
              </a:extLst>
            </p:cNvPr>
            <p:cNvCxnSpPr>
              <a:cxnSpLocks/>
            </p:cNvCxnSpPr>
            <p:nvPr/>
          </p:nvCxnSpPr>
          <p:spPr>
            <a:xfrm flipV="1">
              <a:off x="2220325" y="3164754"/>
              <a:ext cx="1" cy="73359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2" name="TextBox 71">
            <a:extLst>
              <a:ext uri="{FF2B5EF4-FFF2-40B4-BE49-F238E27FC236}">
                <a16:creationId xmlns:a16="http://schemas.microsoft.com/office/drawing/2014/main" id="{0F49CFB0-EEBA-D444-829E-98FEE1578C35}"/>
              </a:ext>
            </a:extLst>
          </p:cNvPr>
          <p:cNvSpPr txBox="1"/>
          <p:nvPr/>
        </p:nvSpPr>
        <p:spPr>
          <a:xfrm>
            <a:off x="3116630" y="3972939"/>
            <a:ext cx="832279" cy="461665"/>
          </a:xfrm>
          <a:prstGeom prst="rect">
            <a:avLst/>
          </a:prstGeom>
          <a:noFill/>
        </p:spPr>
        <p:txBody>
          <a:bodyPr wrap="none" rtlCol="0">
            <a:spAutoFit/>
          </a:bodyPr>
          <a:lstStyle/>
          <a:p>
            <a:r>
              <a:rPr lang="en-US" sz="2400" b="1" i="1" dirty="0">
                <a:solidFill>
                  <a:schemeClr val="accent1"/>
                </a:solidFill>
              </a:rPr>
              <a:t>v</a:t>
            </a:r>
            <a:r>
              <a:rPr lang="en-US" sz="2400" b="1" dirty="0">
                <a:solidFill>
                  <a:schemeClr val="accent1"/>
                </a:solidFill>
              </a:rPr>
              <a:t>(</a:t>
            </a:r>
            <a:r>
              <a:rPr lang="en-US" sz="2400" b="1" i="1" dirty="0">
                <a:solidFill>
                  <a:schemeClr val="accent1"/>
                </a:solidFill>
              </a:rPr>
              <a:t>t</a:t>
            </a:r>
            <a:r>
              <a:rPr lang="en-US" sz="2400" b="1" dirty="0">
                <a:solidFill>
                  <a:schemeClr val="accent1"/>
                </a:solidFill>
              </a:rPr>
              <a:t>)</a:t>
            </a:r>
            <a:r>
              <a:rPr lang="en-US" sz="2400" b="1" i="1" baseline="-25000" dirty="0">
                <a:solidFill>
                  <a:schemeClr val="accent1"/>
                </a:solidFill>
              </a:rPr>
              <a:t>c</a:t>
            </a:r>
            <a:endParaRPr lang="en-US" sz="2400" b="1" i="1" dirty="0">
              <a:solidFill>
                <a:schemeClr val="accent1"/>
              </a:solidFill>
            </a:endParaRPr>
          </a:p>
        </p:txBody>
      </p:sp>
      <p:sp>
        <p:nvSpPr>
          <p:cNvPr id="80" name="TextBox 79">
            <a:extLst>
              <a:ext uri="{FF2B5EF4-FFF2-40B4-BE49-F238E27FC236}">
                <a16:creationId xmlns:a16="http://schemas.microsoft.com/office/drawing/2014/main" id="{2C83F036-B1B0-6647-B914-51E254021B93}"/>
              </a:ext>
            </a:extLst>
          </p:cNvPr>
          <p:cNvSpPr txBox="1"/>
          <p:nvPr/>
        </p:nvSpPr>
        <p:spPr>
          <a:xfrm>
            <a:off x="1100678" y="2605872"/>
            <a:ext cx="846707" cy="461665"/>
          </a:xfrm>
          <a:prstGeom prst="rect">
            <a:avLst/>
          </a:prstGeom>
          <a:noFill/>
        </p:spPr>
        <p:txBody>
          <a:bodyPr wrap="none" rtlCol="0">
            <a:spAutoFit/>
          </a:bodyPr>
          <a:lstStyle/>
          <a:p>
            <a:r>
              <a:rPr lang="en-US" sz="2400" b="1" i="1" dirty="0">
                <a:solidFill>
                  <a:srgbClr val="FF0000"/>
                </a:solidFill>
              </a:rPr>
              <a:t>v</a:t>
            </a:r>
            <a:r>
              <a:rPr lang="en-US" sz="2400" b="1" dirty="0">
                <a:solidFill>
                  <a:srgbClr val="FF0000"/>
                </a:solidFill>
              </a:rPr>
              <a:t>(</a:t>
            </a:r>
            <a:r>
              <a:rPr lang="en-US" sz="2400" b="1" i="1" dirty="0">
                <a:solidFill>
                  <a:srgbClr val="FF0000"/>
                </a:solidFill>
              </a:rPr>
              <a:t>t</a:t>
            </a:r>
            <a:r>
              <a:rPr lang="en-US" sz="2400" b="1" dirty="0">
                <a:solidFill>
                  <a:srgbClr val="FF0000"/>
                </a:solidFill>
              </a:rPr>
              <a:t>)</a:t>
            </a:r>
            <a:r>
              <a:rPr lang="en-US" sz="2400" b="1" baseline="-25000" dirty="0">
                <a:solidFill>
                  <a:srgbClr val="FF0000"/>
                </a:solidFill>
              </a:rPr>
              <a:t>a</a:t>
            </a:r>
            <a:endParaRPr lang="en-US" sz="2400" b="1" i="1" baseline="-25000" dirty="0">
              <a:solidFill>
                <a:srgbClr val="FF0000"/>
              </a:solidFill>
            </a:endParaRPr>
          </a:p>
        </p:txBody>
      </p:sp>
      <p:grpSp>
        <p:nvGrpSpPr>
          <p:cNvPr id="81" name="Group 80">
            <a:extLst>
              <a:ext uri="{FF2B5EF4-FFF2-40B4-BE49-F238E27FC236}">
                <a16:creationId xmlns:a16="http://schemas.microsoft.com/office/drawing/2014/main" id="{1E75C7D2-5A3F-704B-8C60-E65089C96010}"/>
              </a:ext>
            </a:extLst>
          </p:cNvPr>
          <p:cNvGrpSpPr/>
          <p:nvPr/>
        </p:nvGrpSpPr>
        <p:grpSpPr>
          <a:xfrm>
            <a:off x="1796823" y="1651823"/>
            <a:ext cx="2342113" cy="427160"/>
            <a:chOff x="2214422" y="1401772"/>
            <a:chExt cx="4189415" cy="450273"/>
          </a:xfrm>
        </p:grpSpPr>
        <p:sp>
          <p:nvSpPr>
            <p:cNvPr id="82" name="Freeform 12">
              <a:extLst>
                <a:ext uri="{FF2B5EF4-FFF2-40B4-BE49-F238E27FC236}">
                  <a16:creationId xmlns:a16="http://schemas.microsoft.com/office/drawing/2014/main" id="{028DA3B1-AFA6-E144-BF95-76BD40181BF0}"/>
                </a:ext>
              </a:extLst>
            </p:cNvPr>
            <p:cNvSpPr>
              <a:spLocks noChangeAspect="1"/>
            </p:cNvSpPr>
            <p:nvPr/>
          </p:nvSpPr>
          <p:spPr bwMode="auto">
            <a:xfrm rot="16200000">
              <a:off x="3017986" y="622456"/>
              <a:ext cx="401782" cy="2008910"/>
            </a:xfrm>
            <a:custGeom>
              <a:avLst/>
              <a:gdLst>
                <a:gd name="T0" fmla="*/ 60483750 w 192"/>
                <a:gd name="T1" fmla="*/ 0 h 960"/>
                <a:gd name="T2" fmla="*/ 60483750 w 192"/>
                <a:gd name="T3" fmla="*/ 120967500 h 960"/>
                <a:gd name="T4" fmla="*/ 120967500 w 192"/>
                <a:gd name="T5" fmla="*/ 151209375 h 960"/>
                <a:gd name="T6" fmla="*/ 0 w 192"/>
                <a:gd name="T7" fmla="*/ 211693125 h 960"/>
                <a:gd name="T8" fmla="*/ 120967500 w 192"/>
                <a:gd name="T9" fmla="*/ 272176875 h 960"/>
                <a:gd name="T10" fmla="*/ 0 w 192"/>
                <a:gd name="T11" fmla="*/ 332660625 h 960"/>
                <a:gd name="T12" fmla="*/ 120967500 w 192"/>
                <a:gd name="T13" fmla="*/ 393144375 h 960"/>
                <a:gd name="T14" fmla="*/ 0 w 192"/>
                <a:gd name="T15" fmla="*/ 453628125 h 960"/>
                <a:gd name="T16" fmla="*/ 60483750 w 192"/>
                <a:gd name="T17" fmla="*/ 483870000 h 960"/>
                <a:gd name="T18" fmla="*/ 60483750 w 192"/>
                <a:gd name="T19" fmla="*/ 604837500 h 9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2"/>
                <a:gd name="T31" fmla="*/ 0 h 960"/>
                <a:gd name="T32" fmla="*/ 192 w 192"/>
                <a:gd name="T33" fmla="*/ 960 h 9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2" h="960">
                  <a:moveTo>
                    <a:pt x="96" y="0"/>
                  </a:moveTo>
                  <a:lnTo>
                    <a:pt x="96" y="192"/>
                  </a:lnTo>
                  <a:lnTo>
                    <a:pt x="192" y="240"/>
                  </a:lnTo>
                  <a:lnTo>
                    <a:pt x="0" y="336"/>
                  </a:lnTo>
                  <a:lnTo>
                    <a:pt x="192" y="432"/>
                  </a:lnTo>
                  <a:lnTo>
                    <a:pt x="0" y="528"/>
                  </a:lnTo>
                  <a:lnTo>
                    <a:pt x="192" y="624"/>
                  </a:lnTo>
                  <a:lnTo>
                    <a:pt x="0" y="720"/>
                  </a:lnTo>
                  <a:lnTo>
                    <a:pt x="96" y="768"/>
                  </a:lnTo>
                  <a:lnTo>
                    <a:pt x="96" y="960"/>
                  </a:lnTo>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83" name="Group 209">
              <a:extLst>
                <a:ext uri="{FF2B5EF4-FFF2-40B4-BE49-F238E27FC236}">
                  <a16:creationId xmlns:a16="http://schemas.microsoft.com/office/drawing/2014/main" id="{37C7DFDA-F7CE-F841-99B3-F46F0212CDE1}"/>
                </a:ext>
              </a:extLst>
            </p:cNvPr>
            <p:cNvGrpSpPr>
              <a:grpSpLocks/>
            </p:cNvGrpSpPr>
            <p:nvPr/>
          </p:nvGrpSpPr>
          <p:grpSpPr bwMode="auto">
            <a:xfrm rot="16200000">
              <a:off x="5088448" y="536657"/>
              <a:ext cx="450273" cy="2180504"/>
              <a:chOff x="3935" y="1728"/>
              <a:chExt cx="96" cy="480"/>
            </a:xfrm>
          </p:grpSpPr>
          <p:sp>
            <p:nvSpPr>
              <p:cNvPr id="84" name="Arc 59">
                <a:extLst>
                  <a:ext uri="{FF2B5EF4-FFF2-40B4-BE49-F238E27FC236}">
                    <a16:creationId xmlns:a16="http://schemas.microsoft.com/office/drawing/2014/main" id="{82EE135C-CBC8-BC4E-BD19-9E044835565D}"/>
                  </a:ext>
                </a:extLst>
              </p:cNvPr>
              <p:cNvSpPr>
                <a:spLocks noChangeAspect="1"/>
              </p:cNvSpPr>
              <p:nvPr/>
            </p:nvSpPr>
            <p:spPr bwMode="auto">
              <a:xfrm rot="5400000" flipV="1">
                <a:off x="3947" y="1895"/>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5" name="Arc 60">
                <a:extLst>
                  <a:ext uri="{FF2B5EF4-FFF2-40B4-BE49-F238E27FC236}">
                    <a16:creationId xmlns:a16="http://schemas.microsoft.com/office/drawing/2014/main" id="{867B4E7F-2E60-FF43-9FCD-46B89F3F87EE}"/>
                  </a:ext>
                </a:extLst>
              </p:cNvPr>
              <p:cNvSpPr>
                <a:spLocks noChangeAspect="1"/>
              </p:cNvSpPr>
              <p:nvPr/>
            </p:nvSpPr>
            <p:spPr bwMode="auto">
              <a:xfrm rot="5400000" flipV="1">
                <a:off x="3947" y="1943"/>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6" name="Arc 61">
                <a:extLst>
                  <a:ext uri="{FF2B5EF4-FFF2-40B4-BE49-F238E27FC236}">
                    <a16:creationId xmlns:a16="http://schemas.microsoft.com/office/drawing/2014/main" id="{7FC1050A-9ABA-1E41-AAD8-27DBE717DF76}"/>
                  </a:ext>
                </a:extLst>
              </p:cNvPr>
              <p:cNvSpPr>
                <a:spLocks noChangeAspect="1"/>
              </p:cNvSpPr>
              <p:nvPr/>
            </p:nvSpPr>
            <p:spPr bwMode="auto">
              <a:xfrm rot="5400000" flipV="1">
                <a:off x="3946" y="1991"/>
                <a:ext cx="25"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7" name="Arc 62">
                <a:extLst>
                  <a:ext uri="{FF2B5EF4-FFF2-40B4-BE49-F238E27FC236}">
                    <a16:creationId xmlns:a16="http://schemas.microsoft.com/office/drawing/2014/main" id="{36CC42BD-6CD2-7243-B9F0-0102A52A55A1}"/>
                  </a:ext>
                </a:extLst>
              </p:cNvPr>
              <p:cNvSpPr>
                <a:spLocks noChangeAspect="1"/>
              </p:cNvSpPr>
              <p:nvPr/>
            </p:nvSpPr>
            <p:spPr bwMode="auto">
              <a:xfrm rot="5400000" flipV="1">
                <a:off x="3947" y="1847"/>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8" name="Line 63">
                <a:extLst>
                  <a:ext uri="{FF2B5EF4-FFF2-40B4-BE49-F238E27FC236}">
                    <a16:creationId xmlns:a16="http://schemas.microsoft.com/office/drawing/2014/main" id="{10AC9D06-6ACE-E145-B84E-BCE169D5F9F4}"/>
                  </a:ext>
                </a:extLst>
              </p:cNvPr>
              <p:cNvSpPr>
                <a:spLocks noChangeAspect="1" noChangeShapeType="1"/>
              </p:cNvSpPr>
              <p:nvPr/>
            </p:nvSpPr>
            <p:spPr bwMode="auto">
              <a:xfrm rot="5400000" flipH="1">
                <a:off x="3941" y="1770"/>
                <a:ext cx="83"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 name="Line 64">
                <a:extLst>
                  <a:ext uri="{FF2B5EF4-FFF2-40B4-BE49-F238E27FC236}">
                    <a16:creationId xmlns:a16="http://schemas.microsoft.com/office/drawing/2014/main" id="{528E1D46-B6F1-5E4F-9188-8316775514E1}"/>
                  </a:ext>
                </a:extLst>
              </p:cNvPr>
              <p:cNvSpPr>
                <a:spLocks noChangeAspect="1" noChangeShapeType="1"/>
              </p:cNvSpPr>
              <p:nvPr/>
            </p:nvSpPr>
            <p:spPr bwMode="auto">
              <a:xfrm rot="5400000" flipH="1">
                <a:off x="3940" y="2166"/>
                <a:ext cx="8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 name="Arc 65">
                <a:extLst>
                  <a:ext uri="{FF2B5EF4-FFF2-40B4-BE49-F238E27FC236}">
                    <a16:creationId xmlns:a16="http://schemas.microsoft.com/office/drawing/2014/main" id="{D2396167-7F54-8141-B439-A0F4E4812673}"/>
                  </a:ext>
                </a:extLst>
              </p:cNvPr>
              <p:cNvSpPr>
                <a:spLocks noChangeAspect="1"/>
              </p:cNvSpPr>
              <p:nvPr/>
            </p:nvSpPr>
            <p:spPr bwMode="auto">
              <a:xfrm rot="5400000">
                <a:off x="3970" y="1870"/>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1" name="Arc 66">
                <a:extLst>
                  <a:ext uri="{FF2B5EF4-FFF2-40B4-BE49-F238E27FC236}">
                    <a16:creationId xmlns:a16="http://schemas.microsoft.com/office/drawing/2014/main" id="{F4523B2D-4885-8F43-9910-1E2053ED4C67}"/>
                  </a:ext>
                </a:extLst>
              </p:cNvPr>
              <p:cNvSpPr>
                <a:spLocks noChangeAspect="1"/>
              </p:cNvSpPr>
              <p:nvPr/>
            </p:nvSpPr>
            <p:spPr bwMode="auto">
              <a:xfrm rot="5400000">
                <a:off x="3970" y="1918"/>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2" name="Arc 67">
                <a:extLst>
                  <a:ext uri="{FF2B5EF4-FFF2-40B4-BE49-F238E27FC236}">
                    <a16:creationId xmlns:a16="http://schemas.microsoft.com/office/drawing/2014/main" id="{68A3EB09-2613-E243-8BDE-CDF1E8971486}"/>
                  </a:ext>
                </a:extLst>
              </p:cNvPr>
              <p:cNvSpPr>
                <a:spLocks noChangeAspect="1"/>
              </p:cNvSpPr>
              <p:nvPr/>
            </p:nvSpPr>
            <p:spPr bwMode="auto">
              <a:xfrm rot="5400000" flipV="1">
                <a:off x="3947" y="2039"/>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3" name="Arc 68">
                <a:extLst>
                  <a:ext uri="{FF2B5EF4-FFF2-40B4-BE49-F238E27FC236}">
                    <a16:creationId xmlns:a16="http://schemas.microsoft.com/office/drawing/2014/main" id="{3050AA57-9C3B-224B-949A-EFA221F05F0F}"/>
                  </a:ext>
                </a:extLst>
              </p:cNvPr>
              <p:cNvSpPr>
                <a:spLocks noChangeAspect="1"/>
              </p:cNvSpPr>
              <p:nvPr/>
            </p:nvSpPr>
            <p:spPr bwMode="auto">
              <a:xfrm rot="5400000">
                <a:off x="3970" y="1966"/>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4" name="Arc 69">
                <a:extLst>
                  <a:ext uri="{FF2B5EF4-FFF2-40B4-BE49-F238E27FC236}">
                    <a16:creationId xmlns:a16="http://schemas.microsoft.com/office/drawing/2014/main" id="{07F5F085-4AEB-F442-BF52-9B7567FACD47}"/>
                  </a:ext>
                </a:extLst>
              </p:cNvPr>
              <p:cNvSpPr>
                <a:spLocks noChangeAspect="1"/>
              </p:cNvSpPr>
              <p:nvPr/>
            </p:nvSpPr>
            <p:spPr bwMode="auto">
              <a:xfrm rot="5400000">
                <a:off x="3970" y="2014"/>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5" name="Arc 70">
                <a:extLst>
                  <a:ext uri="{FF2B5EF4-FFF2-40B4-BE49-F238E27FC236}">
                    <a16:creationId xmlns:a16="http://schemas.microsoft.com/office/drawing/2014/main" id="{B19203E5-8689-A641-AA68-7759C223C221}"/>
                  </a:ext>
                </a:extLst>
              </p:cNvPr>
              <p:cNvSpPr>
                <a:spLocks noChangeAspect="1"/>
              </p:cNvSpPr>
              <p:nvPr/>
            </p:nvSpPr>
            <p:spPr bwMode="auto">
              <a:xfrm rot="5400000">
                <a:off x="3969" y="182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6" name="Arc 71">
                <a:extLst>
                  <a:ext uri="{FF2B5EF4-FFF2-40B4-BE49-F238E27FC236}">
                    <a16:creationId xmlns:a16="http://schemas.microsoft.com/office/drawing/2014/main" id="{D66EA3C2-DA04-3F44-B94E-D0745707ACB0}"/>
                  </a:ext>
                </a:extLst>
              </p:cNvPr>
              <p:cNvSpPr>
                <a:spLocks noChangeAspect="1"/>
              </p:cNvSpPr>
              <p:nvPr/>
            </p:nvSpPr>
            <p:spPr bwMode="auto">
              <a:xfrm rot="5400000">
                <a:off x="3969" y="206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grpSp>
        <p:nvGrpSpPr>
          <p:cNvPr id="100" name="Group 99">
            <a:extLst>
              <a:ext uri="{FF2B5EF4-FFF2-40B4-BE49-F238E27FC236}">
                <a16:creationId xmlns:a16="http://schemas.microsoft.com/office/drawing/2014/main" id="{15FAECF8-F823-BA48-A668-AE8CE727104C}"/>
              </a:ext>
            </a:extLst>
          </p:cNvPr>
          <p:cNvGrpSpPr/>
          <p:nvPr/>
        </p:nvGrpSpPr>
        <p:grpSpPr>
          <a:xfrm>
            <a:off x="2763212" y="5127348"/>
            <a:ext cx="3916682" cy="427160"/>
            <a:chOff x="2214422" y="1401772"/>
            <a:chExt cx="7005898" cy="450273"/>
          </a:xfrm>
        </p:grpSpPr>
        <p:sp>
          <p:nvSpPr>
            <p:cNvPr id="101" name="Freeform 12">
              <a:extLst>
                <a:ext uri="{FF2B5EF4-FFF2-40B4-BE49-F238E27FC236}">
                  <a16:creationId xmlns:a16="http://schemas.microsoft.com/office/drawing/2014/main" id="{1A048B87-06AD-454A-8522-3420F1D5D7DF}"/>
                </a:ext>
              </a:extLst>
            </p:cNvPr>
            <p:cNvSpPr>
              <a:spLocks noChangeAspect="1"/>
            </p:cNvSpPr>
            <p:nvPr/>
          </p:nvSpPr>
          <p:spPr bwMode="auto">
            <a:xfrm rot="16200000">
              <a:off x="3017986" y="622456"/>
              <a:ext cx="401782" cy="2008910"/>
            </a:xfrm>
            <a:custGeom>
              <a:avLst/>
              <a:gdLst>
                <a:gd name="T0" fmla="*/ 60483750 w 192"/>
                <a:gd name="T1" fmla="*/ 0 h 960"/>
                <a:gd name="T2" fmla="*/ 60483750 w 192"/>
                <a:gd name="T3" fmla="*/ 120967500 h 960"/>
                <a:gd name="T4" fmla="*/ 120967500 w 192"/>
                <a:gd name="T5" fmla="*/ 151209375 h 960"/>
                <a:gd name="T6" fmla="*/ 0 w 192"/>
                <a:gd name="T7" fmla="*/ 211693125 h 960"/>
                <a:gd name="T8" fmla="*/ 120967500 w 192"/>
                <a:gd name="T9" fmla="*/ 272176875 h 960"/>
                <a:gd name="T10" fmla="*/ 0 w 192"/>
                <a:gd name="T11" fmla="*/ 332660625 h 960"/>
                <a:gd name="T12" fmla="*/ 120967500 w 192"/>
                <a:gd name="T13" fmla="*/ 393144375 h 960"/>
                <a:gd name="T14" fmla="*/ 0 w 192"/>
                <a:gd name="T15" fmla="*/ 453628125 h 960"/>
                <a:gd name="T16" fmla="*/ 60483750 w 192"/>
                <a:gd name="T17" fmla="*/ 483870000 h 960"/>
                <a:gd name="T18" fmla="*/ 60483750 w 192"/>
                <a:gd name="T19" fmla="*/ 604837500 h 9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2"/>
                <a:gd name="T31" fmla="*/ 0 h 960"/>
                <a:gd name="T32" fmla="*/ 192 w 192"/>
                <a:gd name="T33" fmla="*/ 960 h 9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2" h="960">
                  <a:moveTo>
                    <a:pt x="96" y="0"/>
                  </a:moveTo>
                  <a:lnTo>
                    <a:pt x="96" y="192"/>
                  </a:lnTo>
                  <a:lnTo>
                    <a:pt x="192" y="240"/>
                  </a:lnTo>
                  <a:lnTo>
                    <a:pt x="0" y="336"/>
                  </a:lnTo>
                  <a:lnTo>
                    <a:pt x="192" y="432"/>
                  </a:lnTo>
                  <a:lnTo>
                    <a:pt x="0" y="528"/>
                  </a:lnTo>
                  <a:lnTo>
                    <a:pt x="192" y="624"/>
                  </a:lnTo>
                  <a:lnTo>
                    <a:pt x="0" y="720"/>
                  </a:lnTo>
                  <a:lnTo>
                    <a:pt x="96" y="768"/>
                  </a:lnTo>
                  <a:lnTo>
                    <a:pt x="96" y="960"/>
                  </a:lnTo>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02" name="Group 209">
              <a:extLst>
                <a:ext uri="{FF2B5EF4-FFF2-40B4-BE49-F238E27FC236}">
                  <a16:creationId xmlns:a16="http://schemas.microsoft.com/office/drawing/2014/main" id="{CF5A5ED8-FA31-0B4E-8451-A580E75C5EC2}"/>
                </a:ext>
              </a:extLst>
            </p:cNvPr>
            <p:cNvGrpSpPr>
              <a:grpSpLocks/>
            </p:cNvGrpSpPr>
            <p:nvPr/>
          </p:nvGrpSpPr>
          <p:grpSpPr bwMode="auto">
            <a:xfrm rot="16200000">
              <a:off x="6496689" y="-871585"/>
              <a:ext cx="450273" cy="4996988"/>
              <a:chOff x="3935" y="1728"/>
              <a:chExt cx="96" cy="1100"/>
            </a:xfrm>
          </p:grpSpPr>
          <p:sp>
            <p:nvSpPr>
              <p:cNvPr id="103" name="Arc 59">
                <a:extLst>
                  <a:ext uri="{FF2B5EF4-FFF2-40B4-BE49-F238E27FC236}">
                    <a16:creationId xmlns:a16="http://schemas.microsoft.com/office/drawing/2014/main" id="{3497821D-F449-4A4F-A96D-D33F3DA5B19E}"/>
                  </a:ext>
                </a:extLst>
              </p:cNvPr>
              <p:cNvSpPr>
                <a:spLocks noChangeAspect="1"/>
              </p:cNvSpPr>
              <p:nvPr/>
            </p:nvSpPr>
            <p:spPr bwMode="auto">
              <a:xfrm rot="5400000" flipV="1">
                <a:off x="3947" y="1895"/>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4" name="Arc 60">
                <a:extLst>
                  <a:ext uri="{FF2B5EF4-FFF2-40B4-BE49-F238E27FC236}">
                    <a16:creationId xmlns:a16="http://schemas.microsoft.com/office/drawing/2014/main" id="{65E6C00F-B74F-8C4F-B894-EE48A97E22F8}"/>
                  </a:ext>
                </a:extLst>
              </p:cNvPr>
              <p:cNvSpPr>
                <a:spLocks noChangeAspect="1"/>
              </p:cNvSpPr>
              <p:nvPr/>
            </p:nvSpPr>
            <p:spPr bwMode="auto">
              <a:xfrm rot="5400000" flipV="1">
                <a:off x="3947" y="1943"/>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5" name="Arc 61">
                <a:extLst>
                  <a:ext uri="{FF2B5EF4-FFF2-40B4-BE49-F238E27FC236}">
                    <a16:creationId xmlns:a16="http://schemas.microsoft.com/office/drawing/2014/main" id="{9D76448D-EE89-7F43-A733-302AD42A7928}"/>
                  </a:ext>
                </a:extLst>
              </p:cNvPr>
              <p:cNvSpPr>
                <a:spLocks noChangeAspect="1"/>
              </p:cNvSpPr>
              <p:nvPr/>
            </p:nvSpPr>
            <p:spPr bwMode="auto">
              <a:xfrm rot="5400000" flipV="1">
                <a:off x="3946" y="1991"/>
                <a:ext cx="25"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6" name="Arc 62">
                <a:extLst>
                  <a:ext uri="{FF2B5EF4-FFF2-40B4-BE49-F238E27FC236}">
                    <a16:creationId xmlns:a16="http://schemas.microsoft.com/office/drawing/2014/main" id="{36B34A32-B56E-0F4E-AB40-B61D9C59E223}"/>
                  </a:ext>
                </a:extLst>
              </p:cNvPr>
              <p:cNvSpPr>
                <a:spLocks noChangeAspect="1"/>
              </p:cNvSpPr>
              <p:nvPr/>
            </p:nvSpPr>
            <p:spPr bwMode="auto">
              <a:xfrm rot="5400000" flipV="1">
                <a:off x="3947" y="1847"/>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7" name="Line 63">
                <a:extLst>
                  <a:ext uri="{FF2B5EF4-FFF2-40B4-BE49-F238E27FC236}">
                    <a16:creationId xmlns:a16="http://schemas.microsoft.com/office/drawing/2014/main" id="{CE1446ED-908F-E946-A8AD-D89ED69C2740}"/>
                  </a:ext>
                </a:extLst>
              </p:cNvPr>
              <p:cNvSpPr>
                <a:spLocks noChangeAspect="1" noChangeShapeType="1"/>
              </p:cNvSpPr>
              <p:nvPr/>
            </p:nvSpPr>
            <p:spPr bwMode="auto">
              <a:xfrm rot="5400000" flipH="1">
                <a:off x="3941" y="1770"/>
                <a:ext cx="83"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8" name="Line 64">
                <a:extLst>
                  <a:ext uri="{FF2B5EF4-FFF2-40B4-BE49-F238E27FC236}">
                    <a16:creationId xmlns:a16="http://schemas.microsoft.com/office/drawing/2014/main" id="{FBC5D98B-59AA-F041-8379-06B3BA999D6F}"/>
                  </a:ext>
                </a:extLst>
              </p:cNvPr>
              <p:cNvSpPr>
                <a:spLocks noChangeAspect="1" noChangeShapeType="1"/>
              </p:cNvSpPr>
              <p:nvPr/>
            </p:nvSpPr>
            <p:spPr bwMode="auto">
              <a:xfrm rot="5400000" flipH="1">
                <a:off x="3630" y="2476"/>
                <a:ext cx="70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 name="Arc 65">
                <a:extLst>
                  <a:ext uri="{FF2B5EF4-FFF2-40B4-BE49-F238E27FC236}">
                    <a16:creationId xmlns:a16="http://schemas.microsoft.com/office/drawing/2014/main" id="{C90D2D81-921E-B845-BBDF-80CF4DA229AE}"/>
                  </a:ext>
                </a:extLst>
              </p:cNvPr>
              <p:cNvSpPr>
                <a:spLocks noChangeAspect="1"/>
              </p:cNvSpPr>
              <p:nvPr/>
            </p:nvSpPr>
            <p:spPr bwMode="auto">
              <a:xfrm rot="5400000">
                <a:off x="3970" y="1870"/>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0" name="Arc 66">
                <a:extLst>
                  <a:ext uri="{FF2B5EF4-FFF2-40B4-BE49-F238E27FC236}">
                    <a16:creationId xmlns:a16="http://schemas.microsoft.com/office/drawing/2014/main" id="{19815F2D-97DC-8C4A-A617-87A0A613905B}"/>
                  </a:ext>
                </a:extLst>
              </p:cNvPr>
              <p:cNvSpPr>
                <a:spLocks noChangeAspect="1"/>
              </p:cNvSpPr>
              <p:nvPr/>
            </p:nvSpPr>
            <p:spPr bwMode="auto">
              <a:xfrm rot="5400000">
                <a:off x="3970" y="1918"/>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1" name="Arc 67">
                <a:extLst>
                  <a:ext uri="{FF2B5EF4-FFF2-40B4-BE49-F238E27FC236}">
                    <a16:creationId xmlns:a16="http://schemas.microsoft.com/office/drawing/2014/main" id="{D7582B72-3580-B344-984E-403E57EB40BD}"/>
                  </a:ext>
                </a:extLst>
              </p:cNvPr>
              <p:cNvSpPr>
                <a:spLocks noChangeAspect="1"/>
              </p:cNvSpPr>
              <p:nvPr/>
            </p:nvSpPr>
            <p:spPr bwMode="auto">
              <a:xfrm rot="5400000" flipV="1">
                <a:off x="3947" y="2039"/>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2" name="Arc 68">
                <a:extLst>
                  <a:ext uri="{FF2B5EF4-FFF2-40B4-BE49-F238E27FC236}">
                    <a16:creationId xmlns:a16="http://schemas.microsoft.com/office/drawing/2014/main" id="{D0FFCE37-6182-DA4F-A914-6B5976085DDB}"/>
                  </a:ext>
                </a:extLst>
              </p:cNvPr>
              <p:cNvSpPr>
                <a:spLocks noChangeAspect="1"/>
              </p:cNvSpPr>
              <p:nvPr/>
            </p:nvSpPr>
            <p:spPr bwMode="auto">
              <a:xfrm rot="5400000">
                <a:off x="3970" y="1966"/>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3" name="Arc 69">
                <a:extLst>
                  <a:ext uri="{FF2B5EF4-FFF2-40B4-BE49-F238E27FC236}">
                    <a16:creationId xmlns:a16="http://schemas.microsoft.com/office/drawing/2014/main" id="{4F777E64-9D30-4446-841B-D75C666C8F70}"/>
                  </a:ext>
                </a:extLst>
              </p:cNvPr>
              <p:cNvSpPr>
                <a:spLocks noChangeAspect="1"/>
              </p:cNvSpPr>
              <p:nvPr/>
            </p:nvSpPr>
            <p:spPr bwMode="auto">
              <a:xfrm rot="5400000">
                <a:off x="3970" y="2014"/>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4" name="Arc 70">
                <a:extLst>
                  <a:ext uri="{FF2B5EF4-FFF2-40B4-BE49-F238E27FC236}">
                    <a16:creationId xmlns:a16="http://schemas.microsoft.com/office/drawing/2014/main" id="{4C8A9287-38EB-914B-8129-D41B2DCAA46C}"/>
                  </a:ext>
                </a:extLst>
              </p:cNvPr>
              <p:cNvSpPr>
                <a:spLocks noChangeAspect="1"/>
              </p:cNvSpPr>
              <p:nvPr/>
            </p:nvSpPr>
            <p:spPr bwMode="auto">
              <a:xfrm rot="5400000">
                <a:off x="3969" y="182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5" name="Arc 71">
                <a:extLst>
                  <a:ext uri="{FF2B5EF4-FFF2-40B4-BE49-F238E27FC236}">
                    <a16:creationId xmlns:a16="http://schemas.microsoft.com/office/drawing/2014/main" id="{ACAF5A8A-3606-DA4E-B35E-107F8391A721}"/>
                  </a:ext>
                </a:extLst>
              </p:cNvPr>
              <p:cNvSpPr>
                <a:spLocks noChangeAspect="1"/>
              </p:cNvSpPr>
              <p:nvPr/>
            </p:nvSpPr>
            <p:spPr bwMode="auto">
              <a:xfrm rot="5400000">
                <a:off x="3969" y="206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cxnSp>
        <p:nvCxnSpPr>
          <p:cNvPr id="133" name="Straight Connector 132">
            <a:extLst>
              <a:ext uri="{FF2B5EF4-FFF2-40B4-BE49-F238E27FC236}">
                <a16:creationId xmlns:a16="http://schemas.microsoft.com/office/drawing/2014/main" id="{A5FFA4AE-B229-184A-ABC8-04CCE2E2E279}"/>
              </a:ext>
            </a:extLst>
          </p:cNvPr>
          <p:cNvCxnSpPr>
            <a:cxnSpLocks/>
          </p:cNvCxnSpPr>
          <p:nvPr/>
        </p:nvCxnSpPr>
        <p:spPr>
          <a:xfrm>
            <a:off x="4107589" y="1868767"/>
            <a:ext cx="3533193" cy="1163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8" name="Group 187">
            <a:extLst>
              <a:ext uri="{FF2B5EF4-FFF2-40B4-BE49-F238E27FC236}">
                <a16:creationId xmlns:a16="http://schemas.microsoft.com/office/drawing/2014/main" id="{7798D765-6D2A-2041-9E1D-A060E0208C78}"/>
              </a:ext>
            </a:extLst>
          </p:cNvPr>
          <p:cNvGrpSpPr/>
          <p:nvPr/>
        </p:nvGrpSpPr>
        <p:grpSpPr>
          <a:xfrm rot="5400000">
            <a:off x="5863541" y="4364075"/>
            <a:ext cx="1638302" cy="332606"/>
            <a:chOff x="2214422" y="1401773"/>
            <a:chExt cx="4961677" cy="450273"/>
          </a:xfrm>
        </p:grpSpPr>
        <p:sp>
          <p:nvSpPr>
            <p:cNvPr id="189" name="Freeform 12">
              <a:extLst>
                <a:ext uri="{FF2B5EF4-FFF2-40B4-BE49-F238E27FC236}">
                  <a16:creationId xmlns:a16="http://schemas.microsoft.com/office/drawing/2014/main" id="{996DD950-38AA-E741-9D43-F45834536E31}"/>
                </a:ext>
              </a:extLst>
            </p:cNvPr>
            <p:cNvSpPr>
              <a:spLocks noChangeAspect="1"/>
            </p:cNvSpPr>
            <p:nvPr/>
          </p:nvSpPr>
          <p:spPr bwMode="auto">
            <a:xfrm rot="16200000">
              <a:off x="3017986" y="622456"/>
              <a:ext cx="401782" cy="2008910"/>
            </a:xfrm>
            <a:custGeom>
              <a:avLst/>
              <a:gdLst>
                <a:gd name="T0" fmla="*/ 60483750 w 192"/>
                <a:gd name="T1" fmla="*/ 0 h 960"/>
                <a:gd name="T2" fmla="*/ 60483750 w 192"/>
                <a:gd name="T3" fmla="*/ 120967500 h 960"/>
                <a:gd name="T4" fmla="*/ 120967500 w 192"/>
                <a:gd name="T5" fmla="*/ 151209375 h 960"/>
                <a:gd name="T6" fmla="*/ 0 w 192"/>
                <a:gd name="T7" fmla="*/ 211693125 h 960"/>
                <a:gd name="T8" fmla="*/ 120967500 w 192"/>
                <a:gd name="T9" fmla="*/ 272176875 h 960"/>
                <a:gd name="T10" fmla="*/ 0 w 192"/>
                <a:gd name="T11" fmla="*/ 332660625 h 960"/>
                <a:gd name="T12" fmla="*/ 120967500 w 192"/>
                <a:gd name="T13" fmla="*/ 393144375 h 960"/>
                <a:gd name="T14" fmla="*/ 0 w 192"/>
                <a:gd name="T15" fmla="*/ 453628125 h 960"/>
                <a:gd name="T16" fmla="*/ 60483750 w 192"/>
                <a:gd name="T17" fmla="*/ 483870000 h 960"/>
                <a:gd name="T18" fmla="*/ 60483750 w 192"/>
                <a:gd name="T19" fmla="*/ 604837500 h 9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2"/>
                <a:gd name="T31" fmla="*/ 0 h 960"/>
                <a:gd name="T32" fmla="*/ 192 w 192"/>
                <a:gd name="T33" fmla="*/ 960 h 9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2" h="960">
                  <a:moveTo>
                    <a:pt x="96" y="0"/>
                  </a:moveTo>
                  <a:lnTo>
                    <a:pt x="96" y="192"/>
                  </a:lnTo>
                  <a:lnTo>
                    <a:pt x="192" y="240"/>
                  </a:lnTo>
                  <a:lnTo>
                    <a:pt x="0" y="336"/>
                  </a:lnTo>
                  <a:lnTo>
                    <a:pt x="192" y="432"/>
                  </a:lnTo>
                  <a:lnTo>
                    <a:pt x="0" y="528"/>
                  </a:lnTo>
                  <a:lnTo>
                    <a:pt x="192" y="624"/>
                  </a:lnTo>
                  <a:lnTo>
                    <a:pt x="0" y="720"/>
                  </a:lnTo>
                  <a:lnTo>
                    <a:pt x="96" y="768"/>
                  </a:lnTo>
                  <a:lnTo>
                    <a:pt x="96" y="960"/>
                  </a:lnTo>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90" name="Group 209">
              <a:extLst>
                <a:ext uri="{FF2B5EF4-FFF2-40B4-BE49-F238E27FC236}">
                  <a16:creationId xmlns:a16="http://schemas.microsoft.com/office/drawing/2014/main" id="{B1D10F67-0742-AF49-99F1-3307DB012319}"/>
                </a:ext>
              </a:extLst>
            </p:cNvPr>
            <p:cNvGrpSpPr>
              <a:grpSpLocks/>
            </p:cNvGrpSpPr>
            <p:nvPr/>
          </p:nvGrpSpPr>
          <p:grpSpPr bwMode="auto">
            <a:xfrm rot="16200000">
              <a:off x="5433695" y="109642"/>
              <a:ext cx="450273" cy="3034535"/>
              <a:chOff x="3935" y="1710"/>
              <a:chExt cx="96" cy="668"/>
            </a:xfrm>
          </p:grpSpPr>
          <p:sp>
            <p:nvSpPr>
              <p:cNvPr id="191" name="Arc 59">
                <a:extLst>
                  <a:ext uri="{FF2B5EF4-FFF2-40B4-BE49-F238E27FC236}">
                    <a16:creationId xmlns:a16="http://schemas.microsoft.com/office/drawing/2014/main" id="{3B03221E-61AB-7547-A2D0-E391AF161D2D}"/>
                  </a:ext>
                </a:extLst>
              </p:cNvPr>
              <p:cNvSpPr>
                <a:spLocks noChangeAspect="1"/>
              </p:cNvSpPr>
              <p:nvPr/>
            </p:nvSpPr>
            <p:spPr bwMode="auto">
              <a:xfrm rot="5400000" flipV="1">
                <a:off x="3947" y="1895"/>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2" name="Arc 60">
                <a:extLst>
                  <a:ext uri="{FF2B5EF4-FFF2-40B4-BE49-F238E27FC236}">
                    <a16:creationId xmlns:a16="http://schemas.microsoft.com/office/drawing/2014/main" id="{5ACB424A-C1EF-5C4B-8D1E-3A1BB9175B66}"/>
                  </a:ext>
                </a:extLst>
              </p:cNvPr>
              <p:cNvSpPr>
                <a:spLocks noChangeAspect="1"/>
              </p:cNvSpPr>
              <p:nvPr/>
            </p:nvSpPr>
            <p:spPr bwMode="auto">
              <a:xfrm rot="5400000" flipV="1">
                <a:off x="3947" y="1943"/>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3" name="Arc 61">
                <a:extLst>
                  <a:ext uri="{FF2B5EF4-FFF2-40B4-BE49-F238E27FC236}">
                    <a16:creationId xmlns:a16="http://schemas.microsoft.com/office/drawing/2014/main" id="{89554150-9D70-6A4C-94E6-7AD3221D7ED1}"/>
                  </a:ext>
                </a:extLst>
              </p:cNvPr>
              <p:cNvSpPr>
                <a:spLocks noChangeAspect="1"/>
              </p:cNvSpPr>
              <p:nvPr/>
            </p:nvSpPr>
            <p:spPr bwMode="auto">
              <a:xfrm rot="5400000" flipV="1">
                <a:off x="3946" y="1991"/>
                <a:ext cx="25"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 name="Arc 62">
                <a:extLst>
                  <a:ext uri="{FF2B5EF4-FFF2-40B4-BE49-F238E27FC236}">
                    <a16:creationId xmlns:a16="http://schemas.microsoft.com/office/drawing/2014/main" id="{A7C2B39A-CF76-6F44-91CC-3C953F18CE6A}"/>
                  </a:ext>
                </a:extLst>
              </p:cNvPr>
              <p:cNvSpPr>
                <a:spLocks noChangeAspect="1"/>
              </p:cNvSpPr>
              <p:nvPr/>
            </p:nvSpPr>
            <p:spPr bwMode="auto">
              <a:xfrm rot="5400000" flipV="1">
                <a:off x="3947" y="1847"/>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5" name="Line 63">
                <a:extLst>
                  <a:ext uri="{FF2B5EF4-FFF2-40B4-BE49-F238E27FC236}">
                    <a16:creationId xmlns:a16="http://schemas.microsoft.com/office/drawing/2014/main" id="{7CF22ACD-A3D0-8847-9DAE-5A501AC50D6E}"/>
                  </a:ext>
                </a:extLst>
              </p:cNvPr>
              <p:cNvSpPr>
                <a:spLocks noChangeAspect="1" noChangeShapeType="1"/>
              </p:cNvSpPr>
              <p:nvPr/>
            </p:nvSpPr>
            <p:spPr bwMode="auto">
              <a:xfrm rot="5400000" flipH="1">
                <a:off x="3932" y="1761"/>
                <a:ext cx="101"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 name="Line 64">
                <a:extLst>
                  <a:ext uri="{FF2B5EF4-FFF2-40B4-BE49-F238E27FC236}">
                    <a16:creationId xmlns:a16="http://schemas.microsoft.com/office/drawing/2014/main" id="{8FE07697-986B-0841-9E9B-5EF3B0BE85B5}"/>
                  </a:ext>
                </a:extLst>
              </p:cNvPr>
              <p:cNvSpPr>
                <a:spLocks noChangeAspect="1" noChangeShapeType="1"/>
              </p:cNvSpPr>
              <p:nvPr/>
            </p:nvSpPr>
            <p:spPr bwMode="auto">
              <a:xfrm rot="5400000" flipH="1">
                <a:off x="3855" y="2251"/>
                <a:ext cx="25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7" name="Arc 65">
                <a:extLst>
                  <a:ext uri="{FF2B5EF4-FFF2-40B4-BE49-F238E27FC236}">
                    <a16:creationId xmlns:a16="http://schemas.microsoft.com/office/drawing/2014/main" id="{610EF30E-65EC-2B46-8807-9FAC412AF9AB}"/>
                  </a:ext>
                </a:extLst>
              </p:cNvPr>
              <p:cNvSpPr>
                <a:spLocks noChangeAspect="1"/>
              </p:cNvSpPr>
              <p:nvPr/>
            </p:nvSpPr>
            <p:spPr bwMode="auto">
              <a:xfrm rot="5400000">
                <a:off x="3970" y="1870"/>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8" name="Arc 66">
                <a:extLst>
                  <a:ext uri="{FF2B5EF4-FFF2-40B4-BE49-F238E27FC236}">
                    <a16:creationId xmlns:a16="http://schemas.microsoft.com/office/drawing/2014/main" id="{149EEDA5-A4A8-A04A-B7D1-9E20308468A4}"/>
                  </a:ext>
                </a:extLst>
              </p:cNvPr>
              <p:cNvSpPr>
                <a:spLocks noChangeAspect="1"/>
              </p:cNvSpPr>
              <p:nvPr/>
            </p:nvSpPr>
            <p:spPr bwMode="auto">
              <a:xfrm rot="5400000">
                <a:off x="3970" y="1918"/>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9" name="Arc 67">
                <a:extLst>
                  <a:ext uri="{FF2B5EF4-FFF2-40B4-BE49-F238E27FC236}">
                    <a16:creationId xmlns:a16="http://schemas.microsoft.com/office/drawing/2014/main" id="{E66B26DE-538E-0B43-B9F4-8FB3AFEA862A}"/>
                  </a:ext>
                </a:extLst>
              </p:cNvPr>
              <p:cNvSpPr>
                <a:spLocks noChangeAspect="1"/>
              </p:cNvSpPr>
              <p:nvPr/>
            </p:nvSpPr>
            <p:spPr bwMode="auto">
              <a:xfrm rot="5400000" flipV="1">
                <a:off x="3947" y="2039"/>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0" name="Arc 68">
                <a:extLst>
                  <a:ext uri="{FF2B5EF4-FFF2-40B4-BE49-F238E27FC236}">
                    <a16:creationId xmlns:a16="http://schemas.microsoft.com/office/drawing/2014/main" id="{B8F45EE4-24AC-0E42-84E7-0DB5268928B5}"/>
                  </a:ext>
                </a:extLst>
              </p:cNvPr>
              <p:cNvSpPr>
                <a:spLocks noChangeAspect="1"/>
              </p:cNvSpPr>
              <p:nvPr/>
            </p:nvSpPr>
            <p:spPr bwMode="auto">
              <a:xfrm rot="5400000">
                <a:off x="3970" y="1966"/>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1" name="Arc 69">
                <a:extLst>
                  <a:ext uri="{FF2B5EF4-FFF2-40B4-BE49-F238E27FC236}">
                    <a16:creationId xmlns:a16="http://schemas.microsoft.com/office/drawing/2014/main" id="{7EF90198-F1E0-4646-8186-30906DD4A180}"/>
                  </a:ext>
                </a:extLst>
              </p:cNvPr>
              <p:cNvSpPr>
                <a:spLocks noChangeAspect="1"/>
              </p:cNvSpPr>
              <p:nvPr/>
            </p:nvSpPr>
            <p:spPr bwMode="auto">
              <a:xfrm rot="5400000">
                <a:off x="3970" y="2014"/>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2" name="Arc 70">
                <a:extLst>
                  <a:ext uri="{FF2B5EF4-FFF2-40B4-BE49-F238E27FC236}">
                    <a16:creationId xmlns:a16="http://schemas.microsoft.com/office/drawing/2014/main" id="{6BE82B65-E452-1F4C-9755-08F5272700CA}"/>
                  </a:ext>
                </a:extLst>
              </p:cNvPr>
              <p:cNvSpPr>
                <a:spLocks noChangeAspect="1"/>
              </p:cNvSpPr>
              <p:nvPr/>
            </p:nvSpPr>
            <p:spPr bwMode="auto">
              <a:xfrm rot="5400000">
                <a:off x="3969" y="182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3" name="Arc 71">
                <a:extLst>
                  <a:ext uri="{FF2B5EF4-FFF2-40B4-BE49-F238E27FC236}">
                    <a16:creationId xmlns:a16="http://schemas.microsoft.com/office/drawing/2014/main" id="{5F14C904-915A-7443-8CC3-D8DCE128DE21}"/>
                  </a:ext>
                </a:extLst>
              </p:cNvPr>
              <p:cNvSpPr>
                <a:spLocks noChangeAspect="1"/>
              </p:cNvSpPr>
              <p:nvPr/>
            </p:nvSpPr>
            <p:spPr bwMode="auto">
              <a:xfrm rot="5400000">
                <a:off x="3969" y="206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sp>
        <p:nvSpPr>
          <p:cNvPr id="205" name="Freeform 12">
            <a:extLst>
              <a:ext uri="{FF2B5EF4-FFF2-40B4-BE49-F238E27FC236}">
                <a16:creationId xmlns:a16="http://schemas.microsoft.com/office/drawing/2014/main" id="{0476E02E-3136-3840-A484-F2CF54C244D5}"/>
              </a:ext>
            </a:extLst>
          </p:cNvPr>
          <p:cNvSpPr>
            <a:spLocks noChangeAspect="1"/>
          </p:cNvSpPr>
          <p:nvPr/>
        </p:nvSpPr>
        <p:spPr bwMode="auto">
          <a:xfrm rot="1641540">
            <a:off x="7095348" y="2312869"/>
            <a:ext cx="296787" cy="663324"/>
          </a:xfrm>
          <a:custGeom>
            <a:avLst/>
            <a:gdLst>
              <a:gd name="T0" fmla="*/ 60483750 w 192"/>
              <a:gd name="T1" fmla="*/ 0 h 960"/>
              <a:gd name="T2" fmla="*/ 60483750 w 192"/>
              <a:gd name="T3" fmla="*/ 120967500 h 960"/>
              <a:gd name="T4" fmla="*/ 120967500 w 192"/>
              <a:gd name="T5" fmla="*/ 151209375 h 960"/>
              <a:gd name="T6" fmla="*/ 0 w 192"/>
              <a:gd name="T7" fmla="*/ 211693125 h 960"/>
              <a:gd name="T8" fmla="*/ 120967500 w 192"/>
              <a:gd name="T9" fmla="*/ 272176875 h 960"/>
              <a:gd name="T10" fmla="*/ 0 w 192"/>
              <a:gd name="T11" fmla="*/ 332660625 h 960"/>
              <a:gd name="T12" fmla="*/ 120967500 w 192"/>
              <a:gd name="T13" fmla="*/ 393144375 h 960"/>
              <a:gd name="T14" fmla="*/ 0 w 192"/>
              <a:gd name="T15" fmla="*/ 453628125 h 960"/>
              <a:gd name="T16" fmla="*/ 60483750 w 192"/>
              <a:gd name="T17" fmla="*/ 483870000 h 960"/>
              <a:gd name="T18" fmla="*/ 60483750 w 192"/>
              <a:gd name="T19" fmla="*/ 604837500 h 9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2"/>
              <a:gd name="T31" fmla="*/ 0 h 960"/>
              <a:gd name="T32" fmla="*/ 192 w 192"/>
              <a:gd name="T33" fmla="*/ 960 h 9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2" h="960">
                <a:moveTo>
                  <a:pt x="96" y="0"/>
                </a:moveTo>
                <a:lnTo>
                  <a:pt x="96" y="192"/>
                </a:lnTo>
                <a:lnTo>
                  <a:pt x="192" y="240"/>
                </a:lnTo>
                <a:lnTo>
                  <a:pt x="0" y="336"/>
                </a:lnTo>
                <a:lnTo>
                  <a:pt x="192" y="432"/>
                </a:lnTo>
                <a:lnTo>
                  <a:pt x="0" y="528"/>
                </a:lnTo>
                <a:lnTo>
                  <a:pt x="192" y="624"/>
                </a:lnTo>
                <a:lnTo>
                  <a:pt x="0" y="720"/>
                </a:lnTo>
                <a:lnTo>
                  <a:pt x="96" y="768"/>
                </a:lnTo>
                <a:lnTo>
                  <a:pt x="96" y="960"/>
                </a:lnTo>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206" name="Group 209">
            <a:extLst>
              <a:ext uri="{FF2B5EF4-FFF2-40B4-BE49-F238E27FC236}">
                <a16:creationId xmlns:a16="http://schemas.microsoft.com/office/drawing/2014/main" id="{92C2E203-BF28-D246-AE14-D1A55200AC96}"/>
              </a:ext>
            </a:extLst>
          </p:cNvPr>
          <p:cNvGrpSpPr>
            <a:grpSpLocks/>
          </p:cNvGrpSpPr>
          <p:nvPr/>
        </p:nvGrpSpPr>
        <p:grpSpPr bwMode="auto">
          <a:xfrm rot="1641540">
            <a:off x="6723734" y="2890104"/>
            <a:ext cx="332606" cy="875980"/>
            <a:chOff x="3935" y="1728"/>
            <a:chExt cx="96" cy="584"/>
          </a:xfrm>
        </p:grpSpPr>
        <p:sp>
          <p:nvSpPr>
            <p:cNvPr id="207" name="Arc 59">
              <a:extLst>
                <a:ext uri="{FF2B5EF4-FFF2-40B4-BE49-F238E27FC236}">
                  <a16:creationId xmlns:a16="http://schemas.microsoft.com/office/drawing/2014/main" id="{07A793D6-24D8-F44A-8442-23BF5F165501}"/>
                </a:ext>
              </a:extLst>
            </p:cNvPr>
            <p:cNvSpPr>
              <a:spLocks noChangeAspect="1"/>
            </p:cNvSpPr>
            <p:nvPr/>
          </p:nvSpPr>
          <p:spPr bwMode="auto">
            <a:xfrm rot="5400000" flipV="1">
              <a:off x="3947" y="1895"/>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8" name="Arc 60">
              <a:extLst>
                <a:ext uri="{FF2B5EF4-FFF2-40B4-BE49-F238E27FC236}">
                  <a16:creationId xmlns:a16="http://schemas.microsoft.com/office/drawing/2014/main" id="{7A82F2F0-EE78-5647-BA18-03763B97DBF1}"/>
                </a:ext>
              </a:extLst>
            </p:cNvPr>
            <p:cNvSpPr>
              <a:spLocks noChangeAspect="1"/>
            </p:cNvSpPr>
            <p:nvPr/>
          </p:nvSpPr>
          <p:spPr bwMode="auto">
            <a:xfrm rot="5400000" flipV="1">
              <a:off x="3947" y="1943"/>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9" name="Arc 61">
              <a:extLst>
                <a:ext uri="{FF2B5EF4-FFF2-40B4-BE49-F238E27FC236}">
                  <a16:creationId xmlns:a16="http://schemas.microsoft.com/office/drawing/2014/main" id="{5B78B4AE-B4A0-E645-9CA0-ECDD188D98B0}"/>
                </a:ext>
              </a:extLst>
            </p:cNvPr>
            <p:cNvSpPr>
              <a:spLocks noChangeAspect="1"/>
            </p:cNvSpPr>
            <p:nvPr/>
          </p:nvSpPr>
          <p:spPr bwMode="auto">
            <a:xfrm rot="5400000" flipV="1">
              <a:off x="3946" y="1991"/>
              <a:ext cx="25"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0" name="Arc 62">
              <a:extLst>
                <a:ext uri="{FF2B5EF4-FFF2-40B4-BE49-F238E27FC236}">
                  <a16:creationId xmlns:a16="http://schemas.microsoft.com/office/drawing/2014/main" id="{87CB13E4-07CC-F646-A64C-D2472963E08F}"/>
                </a:ext>
              </a:extLst>
            </p:cNvPr>
            <p:cNvSpPr>
              <a:spLocks noChangeAspect="1"/>
            </p:cNvSpPr>
            <p:nvPr/>
          </p:nvSpPr>
          <p:spPr bwMode="auto">
            <a:xfrm rot="5400000" flipV="1">
              <a:off x="3947" y="1847"/>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1" name="Line 63">
              <a:extLst>
                <a:ext uri="{FF2B5EF4-FFF2-40B4-BE49-F238E27FC236}">
                  <a16:creationId xmlns:a16="http://schemas.microsoft.com/office/drawing/2014/main" id="{DCC4DABC-6812-3C48-A886-2E47A84E2BE9}"/>
                </a:ext>
              </a:extLst>
            </p:cNvPr>
            <p:cNvSpPr>
              <a:spLocks noChangeAspect="1" noChangeShapeType="1"/>
            </p:cNvSpPr>
            <p:nvPr/>
          </p:nvSpPr>
          <p:spPr bwMode="auto">
            <a:xfrm rot="5400000" flipH="1">
              <a:off x="3941" y="1770"/>
              <a:ext cx="83"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 name="Line 64">
              <a:extLst>
                <a:ext uri="{FF2B5EF4-FFF2-40B4-BE49-F238E27FC236}">
                  <a16:creationId xmlns:a16="http://schemas.microsoft.com/office/drawing/2014/main" id="{961CCA19-358E-9A4F-B7DD-810486DB6C21}"/>
                </a:ext>
              </a:extLst>
            </p:cNvPr>
            <p:cNvSpPr>
              <a:spLocks noChangeAspect="1" noChangeShapeType="1"/>
            </p:cNvSpPr>
            <p:nvPr/>
          </p:nvSpPr>
          <p:spPr bwMode="auto">
            <a:xfrm rot="5400000" flipH="1">
              <a:off x="3888" y="2218"/>
              <a:ext cx="189"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3" name="Arc 65">
              <a:extLst>
                <a:ext uri="{FF2B5EF4-FFF2-40B4-BE49-F238E27FC236}">
                  <a16:creationId xmlns:a16="http://schemas.microsoft.com/office/drawing/2014/main" id="{71E753B2-0C38-8342-8876-B3C7A587E871}"/>
                </a:ext>
              </a:extLst>
            </p:cNvPr>
            <p:cNvSpPr>
              <a:spLocks noChangeAspect="1"/>
            </p:cNvSpPr>
            <p:nvPr/>
          </p:nvSpPr>
          <p:spPr bwMode="auto">
            <a:xfrm rot="5400000">
              <a:off x="3970" y="1870"/>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4" name="Arc 66">
              <a:extLst>
                <a:ext uri="{FF2B5EF4-FFF2-40B4-BE49-F238E27FC236}">
                  <a16:creationId xmlns:a16="http://schemas.microsoft.com/office/drawing/2014/main" id="{9E5B8802-87E0-FE48-B012-A08EE537A5B5}"/>
                </a:ext>
              </a:extLst>
            </p:cNvPr>
            <p:cNvSpPr>
              <a:spLocks noChangeAspect="1"/>
            </p:cNvSpPr>
            <p:nvPr/>
          </p:nvSpPr>
          <p:spPr bwMode="auto">
            <a:xfrm rot="5400000">
              <a:off x="3970" y="1918"/>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5" name="Arc 67">
              <a:extLst>
                <a:ext uri="{FF2B5EF4-FFF2-40B4-BE49-F238E27FC236}">
                  <a16:creationId xmlns:a16="http://schemas.microsoft.com/office/drawing/2014/main" id="{4A00C6DF-DC98-8240-ADDC-216F82CA028D}"/>
                </a:ext>
              </a:extLst>
            </p:cNvPr>
            <p:cNvSpPr>
              <a:spLocks noChangeAspect="1"/>
            </p:cNvSpPr>
            <p:nvPr/>
          </p:nvSpPr>
          <p:spPr bwMode="auto">
            <a:xfrm rot="5400000" flipV="1">
              <a:off x="3947" y="2039"/>
              <a:ext cx="24" cy="48"/>
            </a:xfrm>
            <a:custGeom>
              <a:avLst/>
              <a:gdLst>
                <a:gd name="T0" fmla="*/ 0 w 43180"/>
                <a:gd name="T1" fmla="*/ 0 h 21600"/>
                <a:gd name="T2" fmla="*/ 0 w 43180"/>
                <a:gd name="T3" fmla="*/ 0 h 21600"/>
                <a:gd name="T4" fmla="*/ 0 w 43180"/>
                <a:gd name="T5" fmla="*/ 0 h 21600"/>
                <a:gd name="T6" fmla="*/ 0 60000 65536"/>
                <a:gd name="T7" fmla="*/ 0 60000 65536"/>
                <a:gd name="T8" fmla="*/ 0 60000 65536"/>
                <a:gd name="T9" fmla="*/ 0 w 43180"/>
                <a:gd name="T10" fmla="*/ 0 h 21600"/>
                <a:gd name="T11" fmla="*/ 43180 w 43180"/>
                <a:gd name="T12" fmla="*/ 21600 h 21600"/>
              </a:gdLst>
              <a:ahLst/>
              <a:cxnLst>
                <a:cxn ang="T6">
                  <a:pos x="T0" y="T1"/>
                </a:cxn>
                <a:cxn ang="T7">
                  <a:pos x="T2" y="T3"/>
                </a:cxn>
                <a:cxn ang="T8">
                  <a:pos x="T4" y="T5"/>
                </a:cxn>
              </a:cxnLst>
              <a:rect l="T9" t="T10" r="T11" b="T12"/>
              <a:pathLst>
                <a:path w="43180" h="21600" fill="none" extrusionOk="0">
                  <a:moveTo>
                    <a:pt x="0" y="20662"/>
                  </a:moveTo>
                  <a:cubicBezTo>
                    <a:pt x="502" y="9108"/>
                    <a:pt x="10015" y="-1"/>
                    <a:pt x="21580" y="0"/>
                  </a:cubicBezTo>
                  <a:cubicBezTo>
                    <a:pt x="33509" y="0"/>
                    <a:pt x="43180" y="9670"/>
                    <a:pt x="43180" y="21600"/>
                  </a:cubicBezTo>
                </a:path>
                <a:path w="43180" h="21600" stroke="0" extrusionOk="0">
                  <a:moveTo>
                    <a:pt x="0" y="20662"/>
                  </a:moveTo>
                  <a:cubicBezTo>
                    <a:pt x="502" y="9108"/>
                    <a:pt x="10015" y="-1"/>
                    <a:pt x="21580" y="0"/>
                  </a:cubicBezTo>
                  <a:cubicBezTo>
                    <a:pt x="33509" y="0"/>
                    <a:pt x="43180" y="9670"/>
                    <a:pt x="43180" y="21600"/>
                  </a:cubicBezTo>
                  <a:lnTo>
                    <a:pt x="21580" y="21600"/>
                  </a:lnTo>
                  <a:lnTo>
                    <a:pt x="0" y="20662"/>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6" name="Arc 68">
              <a:extLst>
                <a:ext uri="{FF2B5EF4-FFF2-40B4-BE49-F238E27FC236}">
                  <a16:creationId xmlns:a16="http://schemas.microsoft.com/office/drawing/2014/main" id="{72C84D95-5184-3D44-97B5-962378633D1D}"/>
                </a:ext>
              </a:extLst>
            </p:cNvPr>
            <p:cNvSpPr>
              <a:spLocks noChangeAspect="1"/>
            </p:cNvSpPr>
            <p:nvPr/>
          </p:nvSpPr>
          <p:spPr bwMode="auto">
            <a:xfrm rot="5400000">
              <a:off x="3970" y="1966"/>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7" name="Arc 69">
              <a:extLst>
                <a:ext uri="{FF2B5EF4-FFF2-40B4-BE49-F238E27FC236}">
                  <a16:creationId xmlns:a16="http://schemas.microsoft.com/office/drawing/2014/main" id="{CFB883D9-8D05-5142-BCAF-BE4930FE35A6}"/>
                </a:ext>
              </a:extLst>
            </p:cNvPr>
            <p:cNvSpPr>
              <a:spLocks noChangeAspect="1"/>
            </p:cNvSpPr>
            <p:nvPr/>
          </p:nvSpPr>
          <p:spPr bwMode="auto">
            <a:xfrm rot="5400000">
              <a:off x="3970" y="2014"/>
              <a:ext cx="72"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8" name="Arc 70">
              <a:extLst>
                <a:ext uri="{FF2B5EF4-FFF2-40B4-BE49-F238E27FC236}">
                  <a16:creationId xmlns:a16="http://schemas.microsoft.com/office/drawing/2014/main" id="{A3C1805C-05B8-2949-97BF-B5B10FDA57B3}"/>
                </a:ext>
              </a:extLst>
            </p:cNvPr>
            <p:cNvSpPr>
              <a:spLocks noChangeAspect="1"/>
            </p:cNvSpPr>
            <p:nvPr/>
          </p:nvSpPr>
          <p:spPr bwMode="auto">
            <a:xfrm rot="5400000">
              <a:off x="3969" y="182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9" name="Arc 71">
              <a:extLst>
                <a:ext uri="{FF2B5EF4-FFF2-40B4-BE49-F238E27FC236}">
                  <a16:creationId xmlns:a16="http://schemas.microsoft.com/office/drawing/2014/main" id="{9D911535-A3A8-B341-A132-C72E997A9DAD}"/>
                </a:ext>
              </a:extLst>
            </p:cNvPr>
            <p:cNvSpPr>
              <a:spLocks noChangeAspect="1"/>
            </p:cNvSpPr>
            <p:nvPr/>
          </p:nvSpPr>
          <p:spPr bwMode="auto">
            <a:xfrm rot="5400000">
              <a:off x="3969" y="2063"/>
              <a:ext cx="73" cy="50"/>
            </a:xfrm>
            <a:custGeom>
              <a:avLst/>
              <a:gdLst>
                <a:gd name="T0" fmla="*/ 0 w 43200"/>
                <a:gd name="T1" fmla="*/ 0 h 22481"/>
                <a:gd name="T2" fmla="*/ 0 w 43200"/>
                <a:gd name="T3" fmla="*/ 0 h 22481"/>
                <a:gd name="T4" fmla="*/ 0 w 43200"/>
                <a:gd name="T5" fmla="*/ 0 h 22481"/>
                <a:gd name="T6" fmla="*/ 0 60000 65536"/>
                <a:gd name="T7" fmla="*/ 0 60000 65536"/>
                <a:gd name="T8" fmla="*/ 0 60000 65536"/>
                <a:gd name="T9" fmla="*/ 0 w 43200"/>
                <a:gd name="T10" fmla="*/ 0 h 22481"/>
                <a:gd name="T11" fmla="*/ 43200 w 43200"/>
                <a:gd name="T12" fmla="*/ 22481 h 22481"/>
              </a:gdLst>
              <a:ahLst/>
              <a:cxnLst>
                <a:cxn ang="T6">
                  <a:pos x="T0" y="T1"/>
                </a:cxn>
                <a:cxn ang="T7">
                  <a:pos x="T2" y="T3"/>
                </a:cxn>
                <a:cxn ang="T8">
                  <a:pos x="T4" y="T5"/>
                </a:cxn>
              </a:cxnLst>
              <a:rect l="T9" t="T10" r="T11" b="T12"/>
              <a:pathLst>
                <a:path w="43200" h="22481" fill="none" extrusionOk="0">
                  <a:moveTo>
                    <a:pt x="17" y="22481"/>
                  </a:moveTo>
                  <a:cubicBezTo>
                    <a:pt x="5" y="22187"/>
                    <a:pt x="0" y="21893"/>
                    <a:pt x="0" y="21600"/>
                  </a:cubicBezTo>
                  <a:cubicBezTo>
                    <a:pt x="0" y="9670"/>
                    <a:pt x="9670" y="0"/>
                    <a:pt x="21600" y="0"/>
                  </a:cubicBezTo>
                  <a:cubicBezTo>
                    <a:pt x="33529" y="-1"/>
                    <a:pt x="43199" y="9670"/>
                    <a:pt x="43200" y="21599"/>
                  </a:cubicBezTo>
                </a:path>
                <a:path w="43200" h="22481" stroke="0" extrusionOk="0">
                  <a:moveTo>
                    <a:pt x="17" y="22481"/>
                  </a:moveTo>
                  <a:cubicBezTo>
                    <a:pt x="5" y="22187"/>
                    <a:pt x="0" y="21893"/>
                    <a:pt x="0" y="21600"/>
                  </a:cubicBezTo>
                  <a:cubicBezTo>
                    <a:pt x="0" y="9670"/>
                    <a:pt x="9670" y="0"/>
                    <a:pt x="21600" y="0"/>
                  </a:cubicBezTo>
                  <a:cubicBezTo>
                    <a:pt x="33529" y="-1"/>
                    <a:pt x="43199" y="9670"/>
                    <a:pt x="43200" y="21599"/>
                  </a:cubicBezTo>
                  <a:lnTo>
                    <a:pt x="21600" y="21600"/>
                  </a:lnTo>
                  <a:lnTo>
                    <a:pt x="17" y="2248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238" name="Group 237">
            <a:extLst>
              <a:ext uri="{FF2B5EF4-FFF2-40B4-BE49-F238E27FC236}">
                <a16:creationId xmlns:a16="http://schemas.microsoft.com/office/drawing/2014/main" id="{6FC97D27-AAB1-4A4D-A8F5-28BB1B1FAE13}"/>
              </a:ext>
            </a:extLst>
          </p:cNvPr>
          <p:cNvGrpSpPr/>
          <p:nvPr/>
        </p:nvGrpSpPr>
        <p:grpSpPr>
          <a:xfrm>
            <a:off x="1817510" y="1087877"/>
            <a:ext cx="5362416" cy="511558"/>
            <a:chOff x="778419" y="2092332"/>
            <a:chExt cx="5362416" cy="511558"/>
          </a:xfrm>
        </p:grpSpPr>
        <p:sp>
          <p:nvSpPr>
            <p:cNvPr id="12" name="Freeform 11">
              <a:extLst>
                <a:ext uri="{FF2B5EF4-FFF2-40B4-BE49-F238E27FC236}">
                  <a16:creationId xmlns:a16="http://schemas.microsoft.com/office/drawing/2014/main" id="{FE2F0A8E-8209-7144-978C-6C0CC73D9023}"/>
                </a:ext>
              </a:extLst>
            </p:cNvPr>
            <p:cNvSpPr/>
            <p:nvPr/>
          </p:nvSpPr>
          <p:spPr>
            <a:xfrm>
              <a:off x="778419" y="2122868"/>
              <a:ext cx="5362416" cy="481022"/>
            </a:xfrm>
            <a:custGeom>
              <a:avLst/>
              <a:gdLst>
                <a:gd name="connsiteX0" fmla="*/ 0 w 3027219"/>
                <a:gd name="connsiteY0" fmla="*/ 1087961 h 1087961"/>
                <a:gd name="connsiteX1" fmla="*/ 1149928 w 3027219"/>
                <a:gd name="connsiteY1" fmla="*/ 379 h 1087961"/>
                <a:gd name="connsiteX2" fmla="*/ 3027219 w 3027219"/>
                <a:gd name="connsiteY2" fmla="*/ 990979 h 1087961"/>
              </a:gdLst>
              <a:ahLst/>
              <a:cxnLst>
                <a:cxn ang="0">
                  <a:pos x="connsiteX0" y="connsiteY0"/>
                </a:cxn>
                <a:cxn ang="0">
                  <a:pos x="connsiteX1" y="connsiteY1"/>
                </a:cxn>
                <a:cxn ang="0">
                  <a:pos x="connsiteX2" y="connsiteY2"/>
                </a:cxn>
              </a:cxnLst>
              <a:rect l="l" t="t" r="r" b="b"/>
              <a:pathLst>
                <a:path w="3027219" h="1087961">
                  <a:moveTo>
                    <a:pt x="0" y="1087961"/>
                  </a:moveTo>
                  <a:cubicBezTo>
                    <a:pt x="322696" y="552252"/>
                    <a:pt x="645392" y="16543"/>
                    <a:pt x="1149928" y="379"/>
                  </a:cubicBezTo>
                  <a:cubicBezTo>
                    <a:pt x="1654464" y="-15785"/>
                    <a:pt x="2340841" y="487597"/>
                    <a:pt x="3027219" y="990979"/>
                  </a:cubicBezTo>
                </a:path>
              </a:pathLst>
            </a:custGeom>
            <a:noFill/>
            <a:ln w="25400">
              <a:solidFill>
                <a:srgbClr val="FF000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 name="TextBox 224">
              <a:extLst>
                <a:ext uri="{FF2B5EF4-FFF2-40B4-BE49-F238E27FC236}">
                  <a16:creationId xmlns:a16="http://schemas.microsoft.com/office/drawing/2014/main" id="{67FD1F19-305C-884C-B10C-6CA825E55569}"/>
                </a:ext>
              </a:extLst>
            </p:cNvPr>
            <p:cNvSpPr txBox="1"/>
            <p:nvPr/>
          </p:nvSpPr>
          <p:spPr>
            <a:xfrm>
              <a:off x="2774808" y="2092332"/>
              <a:ext cx="795411" cy="461665"/>
            </a:xfrm>
            <a:prstGeom prst="rect">
              <a:avLst/>
            </a:prstGeom>
            <a:noFill/>
          </p:spPr>
          <p:txBody>
            <a:bodyPr wrap="none" rtlCol="0">
              <a:spAutoFit/>
            </a:bodyPr>
            <a:lstStyle/>
            <a:p>
              <a:r>
                <a:rPr lang="en-US" sz="2400" b="1" i="1" dirty="0">
                  <a:solidFill>
                    <a:srgbClr val="FF0000"/>
                  </a:solidFill>
                </a:rPr>
                <a:t>i</a:t>
              </a:r>
              <a:r>
                <a:rPr lang="en-US" sz="2400" b="1" dirty="0">
                  <a:solidFill>
                    <a:srgbClr val="FF0000"/>
                  </a:solidFill>
                </a:rPr>
                <a:t>(</a:t>
              </a:r>
              <a:r>
                <a:rPr lang="en-US" sz="2400" b="1" i="1" dirty="0">
                  <a:solidFill>
                    <a:srgbClr val="FF0000"/>
                  </a:solidFill>
                </a:rPr>
                <a:t>t</a:t>
              </a:r>
              <a:r>
                <a:rPr lang="en-US" sz="2400" b="1" dirty="0">
                  <a:solidFill>
                    <a:srgbClr val="FF0000"/>
                  </a:solidFill>
                </a:rPr>
                <a:t>)</a:t>
              </a:r>
              <a:r>
                <a:rPr lang="en-US" sz="2400" b="1" baseline="-25000" dirty="0">
                  <a:solidFill>
                    <a:srgbClr val="FF0000"/>
                  </a:solidFill>
                </a:rPr>
                <a:t>a</a:t>
              </a:r>
              <a:endParaRPr lang="en-US" sz="2400" b="1" i="1" baseline="-25000" dirty="0">
                <a:solidFill>
                  <a:srgbClr val="FF0000"/>
                </a:solidFill>
              </a:endParaRPr>
            </a:p>
          </p:txBody>
        </p:sp>
      </p:grpSp>
      <p:grpSp>
        <p:nvGrpSpPr>
          <p:cNvPr id="239" name="Group 238">
            <a:extLst>
              <a:ext uri="{FF2B5EF4-FFF2-40B4-BE49-F238E27FC236}">
                <a16:creationId xmlns:a16="http://schemas.microsoft.com/office/drawing/2014/main" id="{78AC82B7-75CF-D646-81E9-5AA36C911240}"/>
              </a:ext>
            </a:extLst>
          </p:cNvPr>
          <p:cNvGrpSpPr/>
          <p:nvPr/>
        </p:nvGrpSpPr>
        <p:grpSpPr>
          <a:xfrm>
            <a:off x="3850843" y="2669194"/>
            <a:ext cx="1974116" cy="461665"/>
            <a:chOff x="2811752" y="3673649"/>
            <a:chExt cx="1974116" cy="461665"/>
          </a:xfrm>
        </p:grpSpPr>
        <p:sp>
          <p:nvSpPr>
            <p:cNvPr id="226" name="TextBox 225">
              <a:extLst>
                <a:ext uri="{FF2B5EF4-FFF2-40B4-BE49-F238E27FC236}">
                  <a16:creationId xmlns:a16="http://schemas.microsoft.com/office/drawing/2014/main" id="{7985800C-4432-4549-891A-16B0E554243B}"/>
                </a:ext>
              </a:extLst>
            </p:cNvPr>
            <p:cNvSpPr txBox="1"/>
            <p:nvPr/>
          </p:nvSpPr>
          <p:spPr>
            <a:xfrm>
              <a:off x="3284813" y="3673649"/>
              <a:ext cx="795411" cy="461665"/>
            </a:xfrm>
            <a:prstGeom prst="rect">
              <a:avLst/>
            </a:prstGeom>
            <a:noFill/>
          </p:spPr>
          <p:txBody>
            <a:bodyPr wrap="none" rtlCol="0">
              <a:spAutoFit/>
            </a:bodyPr>
            <a:lstStyle/>
            <a:p>
              <a:r>
                <a:rPr lang="en-US" sz="2400" b="1" i="1" dirty="0">
                  <a:solidFill>
                    <a:srgbClr val="00B050"/>
                  </a:solidFill>
                </a:rPr>
                <a:t>i</a:t>
              </a:r>
              <a:r>
                <a:rPr lang="en-US" sz="2400" b="1" dirty="0">
                  <a:solidFill>
                    <a:srgbClr val="00B050"/>
                  </a:solidFill>
                </a:rPr>
                <a:t>(</a:t>
              </a:r>
              <a:r>
                <a:rPr lang="en-US" sz="2400" b="1" i="1" dirty="0">
                  <a:solidFill>
                    <a:srgbClr val="00B050"/>
                  </a:solidFill>
                </a:rPr>
                <a:t>t</a:t>
              </a:r>
              <a:r>
                <a:rPr lang="en-US" sz="2400" b="1" dirty="0">
                  <a:solidFill>
                    <a:srgbClr val="00B050"/>
                  </a:solidFill>
                </a:rPr>
                <a:t>)</a:t>
              </a:r>
              <a:r>
                <a:rPr lang="en-US" sz="2400" b="1" i="1" baseline="-25000" dirty="0">
                  <a:solidFill>
                    <a:srgbClr val="00B050"/>
                  </a:solidFill>
                </a:rPr>
                <a:t>b</a:t>
              </a:r>
              <a:endParaRPr lang="en-US" sz="2400" b="1" i="1" dirty="0">
                <a:solidFill>
                  <a:srgbClr val="00B050"/>
                </a:solidFill>
              </a:endParaRPr>
            </a:p>
          </p:txBody>
        </p:sp>
        <p:sp>
          <p:nvSpPr>
            <p:cNvPr id="227" name="Freeform 226">
              <a:extLst>
                <a:ext uri="{FF2B5EF4-FFF2-40B4-BE49-F238E27FC236}">
                  <a16:creationId xmlns:a16="http://schemas.microsoft.com/office/drawing/2014/main" id="{B52AB81C-5DF2-044E-A2DA-1F9C38E8EE32}"/>
                </a:ext>
              </a:extLst>
            </p:cNvPr>
            <p:cNvSpPr/>
            <p:nvPr/>
          </p:nvSpPr>
          <p:spPr>
            <a:xfrm>
              <a:off x="2811752" y="3678753"/>
              <a:ext cx="1974116" cy="288891"/>
            </a:xfrm>
            <a:custGeom>
              <a:avLst/>
              <a:gdLst>
                <a:gd name="connsiteX0" fmla="*/ 0 w 3027219"/>
                <a:gd name="connsiteY0" fmla="*/ 1087961 h 1087961"/>
                <a:gd name="connsiteX1" fmla="*/ 1149928 w 3027219"/>
                <a:gd name="connsiteY1" fmla="*/ 379 h 1087961"/>
                <a:gd name="connsiteX2" fmla="*/ 3027219 w 3027219"/>
                <a:gd name="connsiteY2" fmla="*/ 990979 h 1087961"/>
              </a:gdLst>
              <a:ahLst/>
              <a:cxnLst>
                <a:cxn ang="0">
                  <a:pos x="connsiteX0" y="connsiteY0"/>
                </a:cxn>
                <a:cxn ang="0">
                  <a:pos x="connsiteX1" y="connsiteY1"/>
                </a:cxn>
                <a:cxn ang="0">
                  <a:pos x="connsiteX2" y="connsiteY2"/>
                </a:cxn>
              </a:cxnLst>
              <a:rect l="l" t="t" r="r" b="b"/>
              <a:pathLst>
                <a:path w="3027219" h="1087961">
                  <a:moveTo>
                    <a:pt x="0" y="1087961"/>
                  </a:moveTo>
                  <a:cubicBezTo>
                    <a:pt x="322696" y="552252"/>
                    <a:pt x="645392" y="16543"/>
                    <a:pt x="1149928" y="379"/>
                  </a:cubicBezTo>
                  <a:cubicBezTo>
                    <a:pt x="1654464" y="-15785"/>
                    <a:pt x="2340841" y="487597"/>
                    <a:pt x="3027219" y="990979"/>
                  </a:cubicBezTo>
                </a:path>
              </a:pathLst>
            </a:custGeom>
            <a:noFill/>
            <a:ln w="25400">
              <a:solidFill>
                <a:srgbClr val="00B05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B050"/>
                </a:solidFill>
              </a:endParaRPr>
            </a:p>
          </p:txBody>
        </p:sp>
      </p:grpSp>
      <p:grpSp>
        <p:nvGrpSpPr>
          <p:cNvPr id="240" name="Group 239">
            <a:extLst>
              <a:ext uri="{FF2B5EF4-FFF2-40B4-BE49-F238E27FC236}">
                <a16:creationId xmlns:a16="http://schemas.microsoft.com/office/drawing/2014/main" id="{16F114AA-6316-3A47-81D6-E44FBC72C731}"/>
              </a:ext>
            </a:extLst>
          </p:cNvPr>
          <p:cNvGrpSpPr/>
          <p:nvPr/>
        </p:nvGrpSpPr>
        <p:grpSpPr>
          <a:xfrm>
            <a:off x="3246743" y="4379376"/>
            <a:ext cx="3114297" cy="525831"/>
            <a:chOff x="2207652" y="5383831"/>
            <a:chExt cx="3114297" cy="525831"/>
          </a:xfrm>
        </p:grpSpPr>
        <p:sp>
          <p:nvSpPr>
            <p:cNvPr id="228" name="Freeform 227">
              <a:extLst>
                <a:ext uri="{FF2B5EF4-FFF2-40B4-BE49-F238E27FC236}">
                  <a16:creationId xmlns:a16="http://schemas.microsoft.com/office/drawing/2014/main" id="{85F81609-623F-6D4B-88B2-827C34AEF2F8}"/>
                </a:ext>
              </a:extLst>
            </p:cNvPr>
            <p:cNvSpPr/>
            <p:nvPr/>
          </p:nvSpPr>
          <p:spPr>
            <a:xfrm flipV="1">
              <a:off x="2207652" y="5629848"/>
              <a:ext cx="3114297" cy="279814"/>
            </a:xfrm>
            <a:custGeom>
              <a:avLst/>
              <a:gdLst>
                <a:gd name="connsiteX0" fmla="*/ 0 w 3027219"/>
                <a:gd name="connsiteY0" fmla="*/ 1087961 h 1087961"/>
                <a:gd name="connsiteX1" fmla="*/ 1149928 w 3027219"/>
                <a:gd name="connsiteY1" fmla="*/ 379 h 1087961"/>
                <a:gd name="connsiteX2" fmla="*/ 3027219 w 3027219"/>
                <a:gd name="connsiteY2" fmla="*/ 990979 h 1087961"/>
              </a:gdLst>
              <a:ahLst/>
              <a:cxnLst>
                <a:cxn ang="0">
                  <a:pos x="connsiteX0" y="connsiteY0"/>
                </a:cxn>
                <a:cxn ang="0">
                  <a:pos x="connsiteX1" y="connsiteY1"/>
                </a:cxn>
                <a:cxn ang="0">
                  <a:pos x="connsiteX2" y="connsiteY2"/>
                </a:cxn>
              </a:cxnLst>
              <a:rect l="l" t="t" r="r" b="b"/>
              <a:pathLst>
                <a:path w="3027219" h="1087961">
                  <a:moveTo>
                    <a:pt x="0" y="1087961"/>
                  </a:moveTo>
                  <a:cubicBezTo>
                    <a:pt x="322696" y="552252"/>
                    <a:pt x="645392" y="16543"/>
                    <a:pt x="1149928" y="379"/>
                  </a:cubicBezTo>
                  <a:cubicBezTo>
                    <a:pt x="1654464" y="-15785"/>
                    <a:pt x="2340841" y="487597"/>
                    <a:pt x="3027219" y="990979"/>
                  </a:cubicBezTo>
                </a:path>
              </a:pathLst>
            </a:custGeom>
            <a:noFill/>
            <a:ln w="25400">
              <a:solidFill>
                <a:schemeClr val="accent1"/>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B050"/>
                </a:solidFill>
              </a:endParaRPr>
            </a:p>
          </p:txBody>
        </p:sp>
        <p:sp>
          <p:nvSpPr>
            <p:cNvPr id="229" name="TextBox 228">
              <a:extLst>
                <a:ext uri="{FF2B5EF4-FFF2-40B4-BE49-F238E27FC236}">
                  <a16:creationId xmlns:a16="http://schemas.microsoft.com/office/drawing/2014/main" id="{87283EA4-2CC3-824B-B835-667FD8E3C404}"/>
                </a:ext>
              </a:extLst>
            </p:cNvPr>
            <p:cNvSpPr txBox="1"/>
            <p:nvPr/>
          </p:nvSpPr>
          <p:spPr>
            <a:xfrm>
              <a:off x="2974727" y="5383831"/>
              <a:ext cx="780983" cy="461665"/>
            </a:xfrm>
            <a:prstGeom prst="rect">
              <a:avLst/>
            </a:prstGeom>
            <a:noFill/>
          </p:spPr>
          <p:txBody>
            <a:bodyPr wrap="none" rtlCol="0">
              <a:spAutoFit/>
            </a:bodyPr>
            <a:lstStyle/>
            <a:p>
              <a:r>
                <a:rPr lang="en-US" sz="2400" b="1" i="1" dirty="0">
                  <a:solidFill>
                    <a:schemeClr val="accent1"/>
                  </a:solidFill>
                </a:rPr>
                <a:t>i</a:t>
              </a:r>
              <a:r>
                <a:rPr lang="en-US" sz="2400" b="1" dirty="0">
                  <a:solidFill>
                    <a:schemeClr val="accent1"/>
                  </a:solidFill>
                </a:rPr>
                <a:t>(</a:t>
              </a:r>
              <a:r>
                <a:rPr lang="en-US" sz="2400" b="1" i="1" dirty="0">
                  <a:solidFill>
                    <a:schemeClr val="accent1"/>
                  </a:solidFill>
                </a:rPr>
                <a:t>t</a:t>
              </a:r>
              <a:r>
                <a:rPr lang="en-US" sz="2400" b="1" dirty="0">
                  <a:solidFill>
                    <a:schemeClr val="accent1"/>
                  </a:solidFill>
                </a:rPr>
                <a:t>)</a:t>
              </a:r>
              <a:r>
                <a:rPr lang="en-US" sz="2400" b="1" i="1" baseline="-25000" dirty="0">
                  <a:solidFill>
                    <a:schemeClr val="accent1"/>
                  </a:solidFill>
                </a:rPr>
                <a:t>c</a:t>
              </a:r>
              <a:endParaRPr lang="en-US" sz="2400" b="1" i="1" dirty="0">
                <a:solidFill>
                  <a:schemeClr val="accent1"/>
                </a:solidFill>
              </a:endParaRPr>
            </a:p>
          </p:txBody>
        </p:sp>
      </p:grpSp>
      <p:sp>
        <p:nvSpPr>
          <p:cNvPr id="231" name="TextBox 230">
            <a:extLst>
              <a:ext uri="{FF2B5EF4-FFF2-40B4-BE49-F238E27FC236}">
                <a16:creationId xmlns:a16="http://schemas.microsoft.com/office/drawing/2014/main" id="{9ED04582-1C15-6A40-AD62-3215571718F0}"/>
              </a:ext>
            </a:extLst>
          </p:cNvPr>
          <p:cNvSpPr txBox="1"/>
          <p:nvPr/>
        </p:nvSpPr>
        <p:spPr>
          <a:xfrm>
            <a:off x="7285060" y="2708132"/>
            <a:ext cx="873957" cy="461665"/>
          </a:xfrm>
          <a:prstGeom prst="rect">
            <a:avLst/>
          </a:prstGeom>
          <a:noFill/>
        </p:spPr>
        <p:txBody>
          <a:bodyPr wrap="none" rtlCol="0">
            <a:spAutoFit/>
          </a:bodyPr>
          <a:lstStyle/>
          <a:p>
            <a:r>
              <a:rPr lang="en-US" sz="2400" b="1" i="1" dirty="0">
                <a:solidFill>
                  <a:srgbClr val="FF0000"/>
                </a:solidFill>
              </a:rPr>
              <a:t>p</a:t>
            </a:r>
            <a:r>
              <a:rPr lang="en-US" sz="2400" b="1" dirty="0">
                <a:solidFill>
                  <a:srgbClr val="FF0000"/>
                </a:solidFill>
              </a:rPr>
              <a:t>(</a:t>
            </a:r>
            <a:r>
              <a:rPr lang="en-US" sz="2400" b="1" i="1" dirty="0">
                <a:solidFill>
                  <a:srgbClr val="FF0000"/>
                </a:solidFill>
              </a:rPr>
              <a:t>t</a:t>
            </a:r>
            <a:r>
              <a:rPr lang="en-US" sz="2400" b="1" dirty="0">
                <a:solidFill>
                  <a:srgbClr val="FF0000"/>
                </a:solidFill>
              </a:rPr>
              <a:t>)</a:t>
            </a:r>
            <a:r>
              <a:rPr lang="en-US" sz="2400" b="1" baseline="-25000" dirty="0">
                <a:solidFill>
                  <a:srgbClr val="FF0000"/>
                </a:solidFill>
              </a:rPr>
              <a:t>a</a:t>
            </a:r>
            <a:endParaRPr lang="en-US" sz="2400" b="1" i="1" baseline="-25000" dirty="0">
              <a:solidFill>
                <a:srgbClr val="FF0000"/>
              </a:solidFill>
            </a:endParaRPr>
          </a:p>
        </p:txBody>
      </p:sp>
      <p:sp>
        <p:nvSpPr>
          <p:cNvPr id="232" name="TextBox 231">
            <a:extLst>
              <a:ext uri="{FF2B5EF4-FFF2-40B4-BE49-F238E27FC236}">
                <a16:creationId xmlns:a16="http://schemas.microsoft.com/office/drawing/2014/main" id="{51FC4EA5-F68C-1446-B0AE-19E25B446D16}"/>
              </a:ext>
            </a:extLst>
          </p:cNvPr>
          <p:cNvSpPr txBox="1"/>
          <p:nvPr/>
        </p:nvSpPr>
        <p:spPr>
          <a:xfrm>
            <a:off x="6886418" y="4466211"/>
            <a:ext cx="862737" cy="461665"/>
          </a:xfrm>
          <a:prstGeom prst="rect">
            <a:avLst/>
          </a:prstGeom>
          <a:noFill/>
        </p:spPr>
        <p:txBody>
          <a:bodyPr wrap="none" rtlCol="0">
            <a:spAutoFit/>
          </a:bodyPr>
          <a:lstStyle/>
          <a:p>
            <a:r>
              <a:rPr lang="en-US" sz="2400" b="1" i="1" dirty="0">
                <a:solidFill>
                  <a:schemeClr val="accent1"/>
                </a:solidFill>
              </a:rPr>
              <a:t>p</a:t>
            </a:r>
            <a:r>
              <a:rPr lang="en-US" sz="2400" b="1" dirty="0">
                <a:solidFill>
                  <a:schemeClr val="accent1"/>
                </a:solidFill>
              </a:rPr>
              <a:t>(</a:t>
            </a:r>
            <a:r>
              <a:rPr lang="en-US" sz="2400" b="1" i="1" dirty="0">
                <a:solidFill>
                  <a:schemeClr val="accent1"/>
                </a:solidFill>
              </a:rPr>
              <a:t>t</a:t>
            </a:r>
            <a:r>
              <a:rPr lang="en-US" sz="2400" b="1" dirty="0">
                <a:solidFill>
                  <a:schemeClr val="accent1"/>
                </a:solidFill>
              </a:rPr>
              <a:t>)</a:t>
            </a:r>
            <a:r>
              <a:rPr lang="en-US" sz="2400" b="1" baseline="-25000" dirty="0">
                <a:solidFill>
                  <a:schemeClr val="accent1"/>
                </a:solidFill>
              </a:rPr>
              <a:t>c</a:t>
            </a:r>
            <a:endParaRPr lang="en-US" sz="2400" b="1" i="1" baseline="-25000" dirty="0">
              <a:solidFill>
                <a:schemeClr val="accent1"/>
              </a:solidFill>
            </a:endParaRPr>
          </a:p>
        </p:txBody>
      </p:sp>
      <p:sp>
        <p:nvSpPr>
          <p:cNvPr id="233" name="TextBox 232">
            <a:extLst>
              <a:ext uri="{FF2B5EF4-FFF2-40B4-BE49-F238E27FC236}">
                <a16:creationId xmlns:a16="http://schemas.microsoft.com/office/drawing/2014/main" id="{C34B0F91-29BA-004C-9206-992735F2DD28}"/>
              </a:ext>
            </a:extLst>
          </p:cNvPr>
          <p:cNvSpPr txBox="1"/>
          <p:nvPr/>
        </p:nvSpPr>
        <p:spPr>
          <a:xfrm>
            <a:off x="5369554" y="3018261"/>
            <a:ext cx="881973" cy="461665"/>
          </a:xfrm>
          <a:prstGeom prst="rect">
            <a:avLst/>
          </a:prstGeom>
          <a:noFill/>
        </p:spPr>
        <p:txBody>
          <a:bodyPr wrap="none" rtlCol="0">
            <a:spAutoFit/>
          </a:bodyPr>
          <a:lstStyle/>
          <a:p>
            <a:r>
              <a:rPr lang="en-US" sz="2400" b="1" i="1" dirty="0">
                <a:solidFill>
                  <a:srgbClr val="00B050"/>
                </a:solidFill>
              </a:rPr>
              <a:t>p</a:t>
            </a:r>
            <a:r>
              <a:rPr lang="en-US" sz="2400" b="1" dirty="0">
                <a:solidFill>
                  <a:srgbClr val="00B050"/>
                </a:solidFill>
              </a:rPr>
              <a:t>(</a:t>
            </a:r>
            <a:r>
              <a:rPr lang="en-US" sz="2400" b="1" i="1" dirty="0">
                <a:solidFill>
                  <a:srgbClr val="00B050"/>
                </a:solidFill>
              </a:rPr>
              <a:t>t</a:t>
            </a:r>
            <a:r>
              <a:rPr lang="en-US" sz="2400" b="1" dirty="0">
                <a:solidFill>
                  <a:srgbClr val="00B050"/>
                </a:solidFill>
              </a:rPr>
              <a:t>)</a:t>
            </a:r>
            <a:r>
              <a:rPr lang="en-US" sz="2400" b="1" baseline="-25000" dirty="0">
                <a:solidFill>
                  <a:srgbClr val="00B050"/>
                </a:solidFill>
              </a:rPr>
              <a:t>b</a:t>
            </a:r>
            <a:endParaRPr lang="en-US" sz="2400" b="1" i="1" baseline="-25000" dirty="0">
              <a:solidFill>
                <a:srgbClr val="00B050"/>
              </a:solidFill>
            </a:endParaRPr>
          </a:p>
        </p:txBody>
      </p:sp>
      <p:sp>
        <p:nvSpPr>
          <p:cNvPr id="235" name="Right Brace 234">
            <a:extLst>
              <a:ext uri="{FF2B5EF4-FFF2-40B4-BE49-F238E27FC236}">
                <a16:creationId xmlns:a16="http://schemas.microsoft.com/office/drawing/2014/main" id="{01D7C4C8-C731-2A41-B318-9EE413C21B78}"/>
              </a:ext>
            </a:extLst>
          </p:cNvPr>
          <p:cNvSpPr/>
          <p:nvPr/>
        </p:nvSpPr>
        <p:spPr>
          <a:xfrm>
            <a:off x="8056418" y="1888222"/>
            <a:ext cx="2313709" cy="3270811"/>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6" name="TextBox 235">
            <a:extLst>
              <a:ext uri="{FF2B5EF4-FFF2-40B4-BE49-F238E27FC236}">
                <a16:creationId xmlns:a16="http://schemas.microsoft.com/office/drawing/2014/main" id="{B4BF600C-FE41-4044-8944-D41358201883}"/>
              </a:ext>
            </a:extLst>
          </p:cNvPr>
          <p:cNvSpPr txBox="1"/>
          <p:nvPr/>
        </p:nvSpPr>
        <p:spPr>
          <a:xfrm>
            <a:off x="10461609" y="3234346"/>
            <a:ext cx="1412566" cy="461665"/>
          </a:xfrm>
          <a:prstGeom prst="rect">
            <a:avLst/>
          </a:prstGeom>
          <a:noFill/>
        </p:spPr>
        <p:txBody>
          <a:bodyPr wrap="none" rtlCol="0">
            <a:spAutoFit/>
          </a:bodyPr>
          <a:lstStyle/>
          <a:p>
            <a:r>
              <a:rPr lang="en-US" sz="2400" i="1" dirty="0"/>
              <a:t>p</a:t>
            </a:r>
            <a:r>
              <a:rPr lang="en-US" sz="2400" dirty="0"/>
              <a:t>(</a:t>
            </a:r>
            <a:r>
              <a:rPr lang="en-US" sz="2400" i="1" dirty="0"/>
              <a:t>t</a:t>
            </a:r>
            <a:r>
              <a:rPr lang="en-US" sz="2400" dirty="0"/>
              <a:t>)</a:t>
            </a:r>
            <a:r>
              <a:rPr lang="en-US" sz="2400" baseline="-25000" dirty="0"/>
              <a:t>3-phase</a:t>
            </a:r>
            <a:endParaRPr lang="en-US" sz="2400" i="1" baseline="-25000" dirty="0"/>
          </a:p>
        </p:txBody>
      </p:sp>
      <p:sp>
        <p:nvSpPr>
          <p:cNvPr id="237" name="TextBox 236">
            <a:extLst>
              <a:ext uri="{FF2B5EF4-FFF2-40B4-BE49-F238E27FC236}">
                <a16:creationId xmlns:a16="http://schemas.microsoft.com/office/drawing/2014/main" id="{C8E95568-C1D6-904C-A741-3A20DBB99BA7}"/>
              </a:ext>
            </a:extLst>
          </p:cNvPr>
          <p:cNvSpPr txBox="1"/>
          <p:nvPr/>
        </p:nvSpPr>
        <p:spPr>
          <a:xfrm>
            <a:off x="1620459" y="30402"/>
            <a:ext cx="7115218" cy="646331"/>
          </a:xfrm>
          <a:prstGeom prst="rect">
            <a:avLst/>
          </a:prstGeom>
          <a:noFill/>
        </p:spPr>
        <p:txBody>
          <a:bodyPr wrap="none" rtlCol="0">
            <a:spAutoFit/>
          </a:bodyPr>
          <a:lstStyle/>
          <a:p>
            <a:r>
              <a:rPr lang="en-US" sz="3600" dirty="0">
                <a:latin typeface="Goudy Old Style Regular"/>
              </a:rPr>
              <a:t>That is why we have 3-phase electricity</a:t>
            </a:r>
          </a:p>
        </p:txBody>
      </p:sp>
      <p:cxnSp>
        <p:nvCxnSpPr>
          <p:cNvPr id="241" name="Straight Connector 240">
            <a:extLst>
              <a:ext uri="{FF2B5EF4-FFF2-40B4-BE49-F238E27FC236}">
                <a16:creationId xmlns:a16="http://schemas.microsoft.com/office/drawing/2014/main" id="{145B70BF-6247-394D-A5B9-C2AD72178CBC}"/>
              </a:ext>
            </a:extLst>
          </p:cNvPr>
          <p:cNvCxnSpPr>
            <a:cxnSpLocks/>
            <a:endCxn id="212" idx="0"/>
          </p:cNvCxnSpPr>
          <p:nvPr/>
        </p:nvCxnSpPr>
        <p:spPr>
          <a:xfrm flipV="1">
            <a:off x="2779336" y="3716963"/>
            <a:ext cx="3907533" cy="2239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642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8"/>
                                        </p:tgtEl>
                                        <p:attrNameLst>
                                          <p:attrName>style.visibility</p:attrName>
                                        </p:attrNameLst>
                                      </p:cBhvr>
                                      <p:to>
                                        <p:strVal val="visible"/>
                                      </p:to>
                                    </p:set>
                                    <p:anim calcmode="lin" valueType="num">
                                      <p:cBhvr additive="base">
                                        <p:cTn id="7" dur="500" fill="hold"/>
                                        <p:tgtEl>
                                          <p:spTgt spid="238"/>
                                        </p:tgtEl>
                                        <p:attrNameLst>
                                          <p:attrName>ppt_x</p:attrName>
                                        </p:attrNameLst>
                                      </p:cBhvr>
                                      <p:tavLst>
                                        <p:tav tm="0">
                                          <p:val>
                                            <p:strVal val="#ppt_x"/>
                                          </p:val>
                                        </p:tav>
                                        <p:tav tm="100000">
                                          <p:val>
                                            <p:strVal val="#ppt_x"/>
                                          </p:val>
                                        </p:tav>
                                      </p:tavLst>
                                    </p:anim>
                                    <p:anim calcmode="lin" valueType="num">
                                      <p:cBhvr additive="base">
                                        <p:cTn id="8" dur="500" fill="hold"/>
                                        <p:tgtEl>
                                          <p:spTgt spid="23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9"/>
                                        </p:tgtEl>
                                        <p:attrNameLst>
                                          <p:attrName>style.visibility</p:attrName>
                                        </p:attrNameLst>
                                      </p:cBhvr>
                                      <p:to>
                                        <p:strVal val="visible"/>
                                      </p:to>
                                    </p:set>
                                    <p:anim calcmode="lin" valueType="num">
                                      <p:cBhvr additive="base">
                                        <p:cTn id="13" dur="500" fill="hold"/>
                                        <p:tgtEl>
                                          <p:spTgt spid="239"/>
                                        </p:tgtEl>
                                        <p:attrNameLst>
                                          <p:attrName>ppt_x</p:attrName>
                                        </p:attrNameLst>
                                      </p:cBhvr>
                                      <p:tavLst>
                                        <p:tav tm="0">
                                          <p:val>
                                            <p:strVal val="#ppt_x"/>
                                          </p:val>
                                        </p:tav>
                                        <p:tav tm="100000">
                                          <p:val>
                                            <p:strVal val="#ppt_x"/>
                                          </p:val>
                                        </p:tav>
                                      </p:tavLst>
                                    </p:anim>
                                    <p:anim calcmode="lin" valueType="num">
                                      <p:cBhvr additive="base">
                                        <p:cTn id="14" dur="500" fill="hold"/>
                                        <p:tgtEl>
                                          <p:spTgt spid="23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40"/>
                                        </p:tgtEl>
                                        <p:attrNameLst>
                                          <p:attrName>style.visibility</p:attrName>
                                        </p:attrNameLst>
                                      </p:cBhvr>
                                      <p:to>
                                        <p:strVal val="visible"/>
                                      </p:to>
                                    </p:set>
                                    <p:anim calcmode="lin" valueType="num">
                                      <p:cBhvr additive="base">
                                        <p:cTn id="19" dur="500" fill="hold"/>
                                        <p:tgtEl>
                                          <p:spTgt spid="240"/>
                                        </p:tgtEl>
                                        <p:attrNameLst>
                                          <p:attrName>ppt_x</p:attrName>
                                        </p:attrNameLst>
                                      </p:cBhvr>
                                      <p:tavLst>
                                        <p:tav tm="0">
                                          <p:val>
                                            <p:strVal val="#ppt_x"/>
                                          </p:val>
                                        </p:tav>
                                        <p:tav tm="100000">
                                          <p:val>
                                            <p:strVal val="#ppt_x"/>
                                          </p:val>
                                        </p:tav>
                                      </p:tavLst>
                                    </p:anim>
                                    <p:anim calcmode="lin" valueType="num">
                                      <p:cBhvr additive="base">
                                        <p:cTn id="20" dur="500" fill="hold"/>
                                        <p:tgtEl>
                                          <p:spTgt spid="24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31"/>
                                        </p:tgtEl>
                                        <p:attrNameLst>
                                          <p:attrName>style.visibility</p:attrName>
                                        </p:attrNameLst>
                                      </p:cBhvr>
                                      <p:to>
                                        <p:strVal val="visible"/>
                                      </p:to>
                                    </p:set>
                                    <p:anim calcmode="lin" valueType="num">
                                      <p:cBhvr additive="base">
                                        <p:cTn id="25" dur="500" fill="hold"/>
                                        <p:tgtEl>
                                          <p:spTgt spid="231"/>
                                        </p:tgtEl>
                                        <p:attrNameLst>
                                          <p:attrName>ppt_x</p:attrName>
                                        </p:attrNameLst>
                                      </p:cBhvr>
                                      <p:tavLst>
                                        <p:tav tm="0">
                                          <p:val>
                                            <p:strVal val="#ppt_x"/>
                                          </p:val>
                                        </p:tav>
                                        <p:tav tm="100000">
                                          <p:val>
                                            <p:strVal val="#ppt_x"/>
                                          </p:val>
                                        </p:tav>
                                      </p:tavLst>
                                    </p:anim>
                                    <p:anim calcmode="lin" valueType="num">
                                      <p:cBhvr additive="base">
                                        <p:cTn id="26" dur="500" fill="hold"/>
                                        <p:tgtEl>
                                          <p:spTgt spid="23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33"/>
                                        </p:tgtEl>
                                        <p:attrNameLst>
                                          <p:attrName>style.visibility</p:attrName>
                                        </p:attrNameLst>
                                      </p:cBhvr>
                                      <p:to>
                                        <p:strVal val="visible"/>
                                      </p:to>
                                    </p:set>
                                    <p:anim calcmode="lin" valueType="num">
                                      <p:cBhvr additive="base">
                                        <p:cTn id="31" dur="500" fill="hold"/>
                                        <p:tgtEl>
                                          <p:spTgt spid="233"/>
                                        </p:tgtEl>
                                        <p:attrNameLst>
                                          <p:attrName>ppt_x</p:attrName>
                                        </p:attrNameLst>
                                      </p:cBhvr>
                                      <p:tavLst>
                                        <p:tav tm="0">
                                          <p:val>
                                            <p:strVal val="#ppt_x"/>
                                          </p:val>
                                        </p:tav>
                                        <p:tav tm="100000">
                                          <p:val>
                                            <p:strVal val="#ppt_x"/>
                                          </p:val>
                                        </p:tav>
                                      </p:tavLst>
                                    </p:anim>
                                    <p:anim calcmode="lin" valueType="num">
                                      <p:cBhvr additive="base">
                                        <p:cTn id="32" dur="500" fill="hold"/>
                                        <p:tgtEl>
                                          <p:spTgt spid="23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32"/>
                                        </p:tgtEl>
                                        <p:attrNameLst>
                                          <p:attrName>style.visibility</p:attrName>
                                        </p:attrNameLst>
                                      </p:cBhvr>
                                      <p:to>
                                        <p:strVal val="visible"/>
                                      </p:to>
                                    </p:set>
                                    <p:anim calcmode="lin" valueType="num">
                                      <p:cBhvr additive="base">
                                        <p:cTn id="37" dur="500" fill="hold"/>
                                        <p:tgtEl>
                                          <p:spTgt spid="232"/>
                                        </p:tgtEl>
                                        <p:attrNameLst>
                                          <p:attrName>ppt_x</p:attrName>
                                        </p:attrNameLst>
                                      </p:cBhvr>
                                      <p:tavLst>
                                        <p:tav tm="0">
                                          <p:val>
                                            <p:strVal val="#ppt_x"/>
                                          </p:val>
                                        </p:tav>
                                        <p:tav tm="100000">
                                          <p:val>
                                            <p:strVal val="#ppt_x"/>
                                          </p:val>
                                        </p:tav>
                                      </p:tavLst>
                                    </p:anim>
                                    <p:anim calcmode="lin" valueType="num">
                                      <p:cBhvr additive="base">
                                        <p:cTn id="38" dur="500" fill="hold"/>
                                        <p:tgtEl>
                                          <p:spTgt spid="23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35"/>
                                        </p:tgtEl>
                                        <p:attrNameLst>
                                          <p:attrName>style.visibility</p:attrName>
                                        </p:attrNameLst>
                                      </p:cBhvr>
                                      <p:to>
                                        <p:strVal val="visible"/>
                                      </p:to>
                                    </p:set>
                                    <p:anim calcmode="lin" valueType="num">
                                      <p:cBhvr additive="base">
                                        <p:cTn id="43" dur="500" fill="hold"/>
                                        <p:tgtEl>
                                          <p:spTgt spid="235"/>
                                        </p:tgtEl>
                                        <p:attrNameLst>
                                          <p:attrName>ppt_x</p:attrName>
                                        </p:attrNameLst>
                                      </p:cBhvr>
                                      <p:tavLst>
                                        <p:tav tm="0">
                                          <p:val>
                                            <p:strVal val="#ppt_x"/>
                                          </p:val>
                                        </p:tav>
                                        <p:tav tm="100000">
                                          <p:val>
                                            <p:strVal val="#ppt_x"/>
                                          </p:val>
                                        </p:tav>
                                      </p:tavLst>
                                    </p:anim>
                                    <p:anim calcmode="lin" valueType="num">
                                      <p:cBhvr additive="base">
                                        <p:cTn id="44" dur="500" fill="hold"/>
                                        <p:tgtEl>
                                          <p:spTgt spid="23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36"/>
                                        </p:tgtEl>
                                        <p:attrNameLst>
                                          <p:attrName>style.visibility</p:attrName>
                                        </p:attrNameLst>
                                      </p:cBhvr>
                                      <p:to>
                                        <p:strVal val="visible"/>
                                      </p:to>
                                    </p:set>
                                    <p:anim calcmode="lin" valueType="num">
                                      <p:cBhvr additive="base">
                                        <p:cTn id="49" dur="500" fill="hold"/>
                                        <p:tgtEl>
                                          <p:spTgt spid="236"/>
                                        </p:tgtEl>
                                        <p:attrNameLst>
                                          <p:attrName>ppt_x</p:attrName>
                                        </p:attrNameLst>
                                      </p:cBhvr>
                                      <p:tavLst>
                                        <p:tav tm="0">
                                          <p:val>
                                            <p:strVal val="#ppt_x"/>
                                          </p:val>
                                        </p:tav>
                                        <p:tav tm="100000">
                                          <p:val>
                                            <p:strVal val="#ppt_x"/>
                                          </p:val>
                                        </p:tav>
                                      </p:tavLst>
                                    </p:anim>
                                    <p:anim calcmode="lin" valueType="num">
                                      <p:cBhvr additive="base">
                                        <p:cTn id="50" dur="500" fill="hold"/>
                                        <p:tgtEl>
                                          <p:spTgt spid="2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 grpId="0"/>
      <p:bldP spid="232" grpId="0"/>
      <p:bldP spid="233" grpId="0"/>
      <p:bldP spid="235" grpId="0" animBg="1"/>
      <p:bldP spid="236"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Summary</a:t>
            </a:r>
          </a:p>
        </p:txBody>
      </p:sp>
      <p:sp>
        <p:nvSpPr>
          <p:cNvPr id="4" name="TextBox 3"/>
          <p:cNvSpPr txBox="1"/>
          <p:nvPr/>
        </p:nvSpPr>
        <p:spPr>
          <a:xfrm>
            <a:off x="1769534" y="1066800"/>
            <a:ext cx="8746067" cy="707886"/>
          </a:xfrm>
          <a:prstGeom prst="rect">
            <a:avLst/>
          </a:prstGeom>
          <a:noFill/>
        </p:spPr>
        <p:txBody>
          <a:bodyPr wrap="square" rtlCol="0">
            <a:spAutoFit/>
          </a:bodyPr>
          <a:lstStyle/>
          <a:p>
            <a:pPr>
              <a:spcBef>
                <a:spcPts val="1200"/>
              </a:spcBef>
              <a:buSzPct val="150000"/>
              <a:buFont typeface="Lucida Grande"/>
              <a:buChar char="☞"/>
            </a:pPr>
            <a:r>
              <a:rPr lang="en-ZA" sz="2000" dirty="0">
                <a:latin typeface="Calibri"/>
                <a:cs typeface="Calibri"/>
              </a:rPr>
              <a:t>  The three-phase effective power factor is numerically the smallest if unbalance and/or waveform distortion exist.</a:t>
            </a:r>
          </a:p>
        </p:txBody>
      </p:sp>
      <p:sp>
        <p:nvSpPr>
          <p:cNvPr id="5" name="Rectangle 4"/>
          <p:cNvSpPr/>
          <p:nvPr/>
        </p:nvSpPr>
        <p:spPr>
          <a:xfrm>
            <a:off x="1676400" y="5159514"/>
            <a:ext cx="8915400" cy="707886"/>
          </a:xfrm>
          <a:prstGeom prst="rect">
            <a:avLst/>
          </a:prstGeom>
        </p:spPr>
        <p:txBody>
          <a:bodyPr wrap="square">
            <a:spAutoFit/>
          </a:bodyPr>
          <a:lstStyle/>
          <a:p>
            <a:pPr>
              <a:spcBef>
                <a:spcPts val="1200"/>
              </a:spcBef>
              <a:buSzPct val="150000"/>
              <a:buFont typeface="Lucida Grande"/>
              <a:buChar char="☞"/>
            </a:pPr>
            <a:r>
              <a:rPr lang="en-ZA" sz="2000" dirty="0">
                <a:latin typeface="Calibri"/>
                <a:cs typeface="Calibri"/>
              </a:rPr>
              <a:t>  The contribution to apparent power by both voltage asymmetry and unbalance in loading, was shown to be significant even with “low” values in </a:t>
            </a:r>
            <a:r>
              <a:rPr lang="en-ZA" sz="2000" i="1" dirty="0">
                <a:latin typeface="Calibri"/>
                <a:cs typeface="Calibri"/>
              </a:rPr>
              <a:t>V</a:t>
            </a:r>
            <a:r>
              <a:rPr lang="en-ZA" sz="2000" i="1" baseline="-25000" dirty="0">
                <a:latin typeface="Calibri"/>
                <a:cs typeface="Calibri"/>
              </a:rPr>
              <a:t>UB</a:t>
            </a:r>
            <a:r>
              <a:rPr lang="en-ZA" sz="2000" dirty="0">
                <a:latin typeface="Calibri"/>
                <a:cs typeface="Calibri"/>
              </a:rPr>
              <a:t> and </a:t>
            </a:r>
            <a:r>
              <a:rPr lang="en-ZA" sz="2000" i="1" dirty="0">
                <a:latin typeface="Calibri"/>
                <a:cs typeface="Calibri"/>
              </a:rPr>
              <a:t>I</a:t>
            </a:r>
            <a:r>
              <a:rPr lang="en-ZA" sz="2000" i="1" baseline="-25000" dirty="0">
                <a:latin typeface="Calibri"/>
                <a:cs typeface="Calibri"/>
              </a:rPr>
              <a:t>UB</a:t>
            </a:r>
            <a:r>
              <a:rPr lang="en-ZA" sz="2000" dirty="0">
                <a:latin typeface="Calibri"/>
                <a:cs typeface="Calibri"/>
              </a:rPr>
              <a:t>.</a:t>
            </a:r>
          </a:p>
        </p:txBody>
      </p:sp>
      <p:sp>
        <p:nvSpPr>
          <p:cNvPr id="6" name="Rectangle 5"/>
          <p:cNvSpPr/>
          <p:nvPr/>
        </p:nvSpPr>
        <p:spPr>
          <a:xfrm>
            <a:off x="1703388" y="4168914"/>
            <a:ext cx="8888412" cy="707886"/>
          </a:xfrm>
          <a:prstGeom prst="rect">
            <a:avLst/>
          </a:prstGeom>
        </p:spPr>
        <p:txBody>
          <a:bodyPr wrap="square">
            <a:spAutoFit/>
          </a:bodyPr>
          <a:lstStyle/>
          <a:p>
            <a:pPr>
              <a:spcBef>
                <a:spcPts val="1200"/>
              </a:spcBef>
              <a:buSzPct val="150000"/>
              <a:buFont typeface="Lucida Grande"/>
              <a:buChar char="☞"/>
            </a:pPr>
            <a:r>
              <a:rPr lang="en-ZA" sz="2000" dirty="0">
                <a:latin typeface="Calibri"/>
                <a:cs typeface="Calibri"/>
              </a:rPr>
              <a:t>  The three-phase effective distortion index for voltage (</a:t>
            </a:r>
            <a:r>
              <a:rPr lang="en-ZA" sz="2000" i="1" dirty="0">
                <a:latin typeface="Calibri"/>
                <a:cs typeface="Calibri"/>
              </a:rPr>
              <a:t>VTHD</a:t>
            </a:r>
            <a:r>
              <a:rPr lang="en-ZA" sz="2000" i="1" baseline="-25000" dirty="0">
                <a:latin typeface="Calibri"/>
                <a:cs typeface="Calibri"/>
              </a:rPr>
              <a:t>e</a:t>
            </a:r>
            <a:r>
              <a:rPr lang="en-ZA" sz="2000" dirty="0">
                <a:latin typeface="Calibri"/>
                <a:cs typeface="Calibri"/>
              </a:rPr>
              <a:t>) and current (</a:t>
            </a:r>
            <a:r>
              <a:rPr lang="en-ZA" sz="2000" i="1" dirty="0">
                <a:latin typeface="Calibri"/>
                <a:cs typeface="Calibri"/>
              </a:rPr>
              <a:t>ITHD</a:t>
            </a:r>
            <a:r>
              <a:rPr lang="en-ZA" sz="2000" i="1" baseline="-25000" dirty="0">
                <a:latin typeface="Calibri"/>
                <a:cs typeface="Calibri"/>
              </a:rPr>
              <a:t>e</a:t>
            </a:r>
            <a:r>
              <a:rPr lang="en-ZA" sz="2000" dirty="0">
                <a:latin typeface="Calibri"/>
                <a:cs typeface="Calibri"/>
              </a:rPr>
              <a:t>) furthers straightforward calculation of distortion powers.</a:t>
            </a:r>
          </a:p>
        </p:txBody>
      </p:sp>
      <p:sp>
        <p:nvSpPr>
          <p:cNvPr id="7" name="Rectangle 6"/>
          <p:cNvSpPr/>
          <p:nvPr/>
        </p:nvSpPr>
        <p:spPr>
          <a:xfrm>
            <a:off x="1752601" y="3022938"/>
            <a:ext cx="8435975" cy="1015663"/>
          </a:xfrm>
          <a:prstGeom prst="rect">
            <a:avLst/>
          </a:prstGeom>
        </p:spPr>
        <p:txBody>
          <a:bodyPr wrap="square">
            <a:spAutoFit/>
          </a:bodyPr>
          <a:lstStyle/>
          <a:p>
            <a:pPr>
              <a:spcBef>
                <a:spcPts val="1200"/>
              </a:spcBef>
              <a:buSzPct val="150000"/>
              <a:buFont typeface="Lucida Grande"/>
              <a:buChar char="☞"/>
            </a:pPr>
            <a:r>
              <a:rPr lang="en-ZA" sz="2000" dirty="0">
                <a:latin typeface="Calibri"/>
                <a:cs typeface="Calibri"/>
              </a:rPr>
              <a:t>  It is possible to isolate the contribution of harmonics to useles power by means of voltage distortion power (</a:t>
            </a:r>
            <a:r>
              <a:rPr lang="en-ZA" sz="2000" i="1" dirty="0">
                <a:latin typeface="Calibri"/>
                <a:cs typeface="Calibri"/>
              </a:rPr>
              <a:t>D</a:t>
            </a:r>
            <a:r>
              <a:rPr lang="en-ZA" sz="2000" i="1" baseline="-25000" dirty="0">
                <a:latin typeface="Calibri"/>
                <a:cs typeface="Calibri"/>
              </a:rPr>
              <a:t>V</a:t>
            </a:r>
            <a:r>
              <a:rPr lang="en-ZA" sz="2000" dirty="0">
                <a:latin typeface="Calibri"/>
                <a:cs typeface="Calibri"/>
              </a:rPr>
              <a:t>), current distortion power (</a:t>
            </a:r>
            <a:r>
              <a:rPr lang="en-ZA" sz="2000" i="1" dirty="0">
                <a:latin typeface="Calibri"/>
                <a:cs typeface="Calibri"/>
              </a:rPr>
              <a:t>D</a:t>
            </a:r>
            <a:r>
              <a:rPr lang="en-ZA" sz="2000" i="1" baseline="-25000" dirty="0">
                <a:latin typeface="Calibri"/>
                <a:cs typeface="Calibri"/>
              </a:rPr>
              <a:t>I</a:t>
            </a:r>
            <a:r>
              <a:rPr lang="en-ZA" sz="2000" dirty="0">
                <a:latin typeface="Calibri"/>
                <a:cs typeface="Calibri"/>
              </a:rPr>
              <a:t>) and harmonic distortion power (</a:t>
            </a:r>
            <a:r>
              <a:rPr lang="en-ZA" sz="2000" i="1" dirty="0">
                <a:latin typeface="Calibri"/>
                <a:cs typeface="Calibri"/>
              </a:rPr>
              <a:t>D</a:t>
            </a:r>
            <a:r>
              <a:rPr lang="en-ZA" sz="2000" i="1" baseline="-25000" dirty="0">
                <a:latin typeface="Calibri"/>
                <a:cs typeface="Calibri"/>
              </a:rPr>
              <a:t>H</a:t>
            </a:r>
            <a:r>
              <a:rPr lang="en-ZA" sz="2000" dirty="0">
                <a:latin typeface="Calibri"/>
                <a:cs typeface="Calibri"/>
              </a:rPr>
              <a:t>).</a:t>
            </a:r>
          </a:p>
        </p:txBody>
      </p:sp>
      <p:sp>
        <p:nvSpPr>
          <p:cNvPr id="8" name="Rectangle 7"/>
          <p:cNvSpPr/>
          <p:nvPr/>
        </p:nvSpPr>
        <p:spPr>
          <a:xfrm>
            <a:off x="1769534" y="1828801"/>
            <a:ext cx="8746067" cy="1015663"/>
          </a:xfrm>
          <a:prstGeom prst="rect">
            <a:avLst/>
          </a:prstGeom>
        </p:spPr>
        <p:txBody>
          <a:bodyPr wrap="square">
            <a:spAutoFit/>
          </a:bodyPr>
          <a:lstStyle/>
          <a:p>
            <a:pPr>
              <a:spcBef>
                <a:spcPts val="1200"/>
              </a:spcBef>
              <a:buSzPct val="150000"/>
              <a:buFont typeface="Lucida Grande"/>
              <a:buChar char="☞"/>
            </a:pPr>
            <a:r>
              <a:rPr lang="en-ZA" sz="2000" dirty="0">
                <a:latin typeface="Calibri"/>
                <a:cs typeface="Calibri"/>
              </a:rPr>
              <a:t>  It is a helpful reflection on the impact of nonsinusoidal waveforms, unbalanced loading and asymmetrical supply voltages from the point of view from operating such power system.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Bottom)">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Bottom)">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lide(fromBottom)">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slide(fromBottom)">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ubtitle 2"/>
          <p:cNvSpPr>
            <a:spLocks noGrp="1"/>
          </p:cNvSpPr>
          <p:nvPr>
            <p:ph type="subTitle" idx="1"/>
          </p:nvPr>
        </p:nvSpPr>
        <p:spPr>
          <a:xfrm>
            <a:off x="4656139" y="3644900"/>
            <a:ext cx="5654675" cy="1752600"/>
          </a:xfrm>
        </p:spPr>
        <p:txBody>
          <a:bodyPr/>
          <a:lstStyle/>
          <a:p>
            <a:pPr>
              <a:spcBef>
                <a:spcPts val="0"/>
              </a:spcBef>
              <a:defRPr/>
            </a:pPr>
            <a:r>
              <a:rPr lang="en-ZA" b="1" kern="1200" dirty="0">
                <a:solidFill>
                  <a:srgbClr val="008000"/>
                </a:solidFill>
                <a:latin typeface="Calibri" pitchFamily="34" charset="0"/>
              </a:rPr>
              <a:t>Conclusion on Power Theory</a:t>
            </a:r>
          </a:p>
        </p:txBody>
      </p:sp>
      <p:sp>
        <p:nvSpPr>
          <p:cNvPr id="8195" name="Title 1"/>
          <p:cNvSpPr>
            <a:spLocks noGrp="1"/>
          </p:cNvSpPr>
          <p:nvPr>
            <p:ph type="ctrTitle"/>
          </p:nvPr>
        </p:nvSpPr>
        <p:spPr>
          <a:xfrm>
            <a:off x="4524376" y="214313"/>
            <a:ext cx="5857875" cy="1428750"/>
          </a:xfrm>
        </p:spPr>
        <p:txBody>
          <a:bodyPr/>
          <a:lstStyle/>
          <a:p>
            <a:pPr algn="ctr"/>
            <a:r>
              <a:rPr lang="en-US" sz="3600" dirty="0"/>
              <a:t>Modern Power Theory</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a:t>Conclusion</a:t>
            </a:r>
          </a:p>
        </p:txBody>
      </p:sp>
      <p:sp>
        <p:nvSpPr>
          <p:cNvPr id="4" name="TextBox 3"/>
          <p:cNvSpPr txBox="1"/>
          <p:nvPr/>
        </p:nvSpPr>
        <p:spPr>
          <a:xfrm>
            <a:off x="1703388" y="1066801"/>
            <a:ext cx="8596842" cy="1015663"/>
          </a:xfrm>
          <a:prstGeom prst="rect">
            <a:avLst/>
          </a:prstGeom>
          <a:noFill/>
        </p:spPr>
        <p:txBody>
          <a:bodyPr wrap="square" rtlCol="0">
            <a:spAutoFit/>
          </a:bodyPr>
          <a:lstStyle/>
          <a:p>
            <a:pPr>
              <a:buFont typeface="Arial"/>
              <a:buChar char="•"/>
            </a:pPr>
            <a:r>
              <a:rPr lang="en-ZA" sz="2000" dirty="0">
                <a:latin typeface="Calibri"/>
                <a:cs typeface="Calibri"/>
              </a:rPr>
              <a:t> The classical power theory explains phenomena in a power system with a sound physical explanation but is inadequate when waveforms are non-sinusoidal, loading is unbalanced and voltage waveforms are asymmetrical.</a:t>
            </a:r>
          </a:p>
        </p:txBody>
      </p:sp>
      <p:sp>
        <p:nvSpPr>
          <p:cNvPr id="5" name="Rectangle 4"/>
          <p:cNvSpPr/>
          <p:nvPr/>
        </p:nvSpPr>
        <p:spPr>
          <a:xfrm>
            <a:off x="2133601" y="3733800"/>
            <a:ext cx="3852337" cy="369332"/>
          </a:xfrm>
          <a:prstGeom prst="rect">
            <a:avLst/>
          </a:prstGeom>
        </p:spPr>
        <p:txBody>
          <a:bodyPr wrap="none">
            <a:spAutoFit/>
          </a:bodyPr>
          <a:lstStyle/>
          <a:p>
            <a:pPr>
              <a:buSzPct val="150000"/>
              <a:buFont typeface="Wingdings" charset="2"/>
              <a:buChar char="ü"/>
            </a:pPr>
            <a:r>
              <a:rPr lang="en-ZA" dirty="0">
                <a:latin typeface="Calibri"/>
                <a:cs typeface="Calibri"/>
              </a:rPr>
              <a:t> Conform to Electrical Network Laws</a:t>
            </a:r>
          </a:p>
        </p:txBody>
      </p:sp>
      <p:sp>
        <p:nvSpPr>
          <p:cNvPr id="6" name="TextBox 5"/>
          <p:cNvSpPr txBox="1"/>
          <p:nvPr/>
        </p:nvSpPr>
        <p:spPr>
          <a:xfrm>
            <a:off x="1703388" y="2082463"/>
            <a:ext cx="8888412" cy="707886"/>
          </a:xfrm>
          <a:prstGeom prst="rect">
            <a:avLst/>
          </a:prstGeom>
          <a:noFill/>
        </p:spPr>
        <p:txBody>
          <a:bodyPr wrap="square" rtlCol="0">
            <a:spAutoFit/>
          </a:bodyPr>
          <a:lstStyle/>
          <a:p>
            <a:pPr>
              <a:buFont typeface="Arial"/>
              <a:buChar char="•"/>
            </a:pPr>
            <a:r>
              <a:rPr lang="en-ZA" sz="2000" dirty="0">
                <a:latin typeface="Calibri"/>
                <a:cs typeface="Calibri"/>
              </a:rPr>
              <a:t> Numerous approaches to power theory exists which are formulated in either the time- or frequency domain. </a:t>
            </a:r>
          </a:p>
        </p:txBody>
      </p:sp>
      <p:sp>
        <p:nvSpPr>
          <p:cNvPr id="7" name="TextBox 6"/>
          <p:cNvSpPr txBox="1"/>
          <p:nvPr/>
        </p:nvSpPr>
        <p:spPr>
          <a:xfrm>
            <a:off x="1703388" y="2790349"/>
            <a:ext cx="8888412" cy="400110"/>
          </a:xfrm>
          <a:prstGeom prst="rect">
            <a:avLst/>
          </a:prstGeom>
          <a:noFill/>
        </p:spPr>
        <p:txBody>
          <a:bodyPr wrap="square" rtlCol="0">
            <a:spAutoFit/>
          </a:bodyPr>
          <a:lstStyle/>
          <a:p>
            <a:pPr>
              <a:buFont typeface="Arial"/>
              <a:buChar char="•"/>
            </a:pPr>
            <a:r>
              <a:rPr lang="en-ZA" sz="2000" dirty="0">
                <a:latin typeface="Calibri"/>
                <a:cs typeface="Calibri"/>
              </a:rPr>
              <a:t> New contributions are forthcoming as inadequacies are better understood.</a:t>
            </a:r>
          </a:p>
        </p:txBody>
      </p:sp>
      <p:sp>
        <p:nvSpPr>
          <p:cNvPr id="8" name="TextBox 7"/>
          <p:cNvSpPr txBox="1"/>
          <p:nvPr/>
        </p:nvSpPr>
        <p:spPr>
          <a:xfrm>
            <a:off x="1703388" y="3200400"/>
            <a:ext cx="4316412" cy="400110"/>
          </a:xfrm>
          <a:prstGeom prst="rect">
            <a:avLst/>
          </a:prstGeom>
          <a:noFill/>
        </p:spPr>
        <p:txBody>
          <a:bodyPr wrap="square" rtlCol="0">
            <a:spAutoFit/>
          </a:bodyPr>
          <a:lstStyle/>
          <a:p>
            <a:pPr>
              <a:buFont typeface="Arial"/>
              <a:buChar char="•"/>
            </a:pPr>
            <a:r>
              <a:rPr lang="en-ZA" sz="2000" dirty="0">
                <a:latin typeface="Calibri"/>
                <a:cs typeface="Calibri"/>
              </a:rPr>
              <a:t> In general, a power theory has to:</a:t>
            </a:r>
          </a:p>
        </p:txBody>
      </p:sp>
      <p:sp>
        <p:nvSpPr>
          <p:cNvPr id="9" name="Rectangle 8"/>
          <p:cNvSpPr/>
          <p:nvPr/>
        </p:nvSpPr>
        <p:spPr>
          <a:xfrm>
            <a:off x="2133601" y="4114800"/>
            <a:ext cx="3147015" cy="369332"/>
          </a:xfrm>
          <a:prstGeom prst="rect">
            <a:avLst/>
          </a:prstGeom>
        </p:spPr>
        <p:txBody>
          <a:bodyPr wrap="none">
            <a:spAutoFit/>
          </a:bodyPr>
          <a:lstStyle/>
          <a:p>
            <a:pPr>
              <a:buSzPct val="150000"/>
              <a:buFont typeface="Wingdings" charset="2"/>
              <a:buChar char="ü"/>
            </a:pPr>
            <a:r>
              <a:rPr lang="en-ZA" dirty="0">
                <a:latin typeface="Calibri"/>
                <a:cs typeface="Calibri"/>
              </a:rPr>
              <a:t>Explain Physical Phenomena</a:t>
            </a:r>
          </a:p>
        </p:txBody>
      </p:sp>
      <p:sp>
        <p:nvSpPr>
          <p:cNvPr id="10" name="Rectangle 9"/>
          <p:cNvSpPr/>
          <p:nvPr/>
        </p:nvSpPr>
        <p:spPr>
          <a:xfrm>
            <a:off x="2133601" y="4484132"/>
            <a:ext cx="1954381" cy="369332"/>
          </a:xfrm>
          <a:prstGeom prst="rect">
            <a:avLst/>
          </a:prstGeom>
        </p:spPr>
        <p:txBody>
          <a:bodyPr wrap="none">
            <a:spAutoFit/>
          </a:bodyPr>
          <a:lstStyle/>
          <a:p>
            <a:pPr>
              <a:buSzPct val="150000"/>
              <a:buFont typeface="Wingdings" charset="2"/>
              <a:buChar char="ü"/>
            </a:pPr>
            <a:r>
              <a:rPr lang="en-ZA" dirty="0">
                <a:latin typeface="Calibri"/>
                <a:cs typeface="Calibri"/>
              </a:rPr>
              <a:t> Be Measurable</a:t>
            </a:r>
            <a:endParaRPr lang="en-US" dirty="0">
              <a:latin typeface="Calibri"/>
              <a:cs typeface="Calibri"/>
            </a:endParaRPr>
          </a:p>
        </p:txBody>
      </p:sp>
      <p:sp>
        <p:nvSpPr>
          <p:cNvPr id="11" name="Rectangle 10"/>
          <p:cNvSpPr/>
          <p:nvPr/>
        </p:nvSpPr>
        <p:spPr>
          <a:xfrm>
            <a:off x="2133600" y="4853464"/>
            <a:ext cx="2672526" cy="369332"/>
          </a:xfrm>
          <a:prstGeom prst="rect">
            <a:avLst/>
          </a:prstGeom>
        </p:spPr>
        <p:txBody>
          <a:bodyPr wrap="none">
            <a:spAutoFit/>
          </a:bodyPr>
          <a:lstStyle/>
          <a:p>
            <a:pPr>
              <a:buSzPct val="150000"/>
              <a:buFont typeface="Wingdings" charset="2"/>
              <a:buChar char="ü"/>
            </a:pPr>
            <a:r>
              <a:rPr lang="en-ZA" dirty="0">
                <a:latin typeface="Calibri"/>
                <a:cs typeface="Calibri"/>
              </a:rPr>
              <a:t> Enables Compensation</a:t>
            </a:r>
            <a:endParaRPr lang="en-US" dirty="0">
              <a:latin typeface="Calibri"/>
              <a:cs typeface="Calibri"/>
            </a:endParaRPr>
          </a:p>
        </p:txBody>
      </p:sp>
      <p:sp>
        <p:nvSpPr>
          <p:cNvPr id="12" name="TextBox 11"/>
          <p:cNvSpPr txBox="1"/>
          <p:nvPr/>
        </p:nvSpPr>
        <p:spPr>
          <a:xfrm>
            <a:off x="1669525" y="5410200"/>
            <a:ext cx="8922275" cy="400110"/>
          </a:xfrm>
          <a:prstGeom prst="rect">
            <a:avLst/>
          </a:prstGeom>
          <a:noFill/>
        </p:spPr>
        <p:txBody>
          <a:bodyPr wrap="square" rtlCol="0">
            <a:spAutoFit/>
          </a:bodyPr>
          <a:lstStyle/>
          <a:p>
            <a:pPr>
              <a:buSzPct val="150000"/>
              <a:buFont typeface="Lucida Grande"/>
              <a:buChar char="☞"/>
            </a:pPr>
            <a:r>
              <a:rPr lang="en-ZA" sz="2000" dirty="0">
                <a:latin typeface="Calibri"/>
                <a:cs typeface="Calibri"/>
              </a:rPr>
              <a:t> The IEEE 1459-2000 is a practical approach to the operation of a power system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Bottom)">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Bottom)">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slide(fromBottom)">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slide(fromBottom)">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slide(fromBottom)">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slide(fromBottom)">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slide(fromBottom)">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slide(fromBottom)">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TextBox 236">
            <a:extLst>
              <a:ext uri="{FF2B5EF4-FFF2-40B4-BE49-F238E27FC236}">
                <a16:creationId xmlns:a16="http://schemas.microsoft.com/office/drawing/2014/main" id="{C8E95568-C1D6-904C-A741-3A20DBB99BA7}"/>
              </a:ext>
            </a:extLst>
          </p:cNvPr>
          <p:cNvSpPr txBox="1"/>
          <p:nvPr/>
        </p:nvSpPr>
        <p:spPr>
          <a:xfrm>
            <a:off x="123526" y="0"/>
            <a:ext cx="11783813" cy="523220"/>
          </a:xfrm>
          <a:prstGeom prst="rect">
            <a:avLst/>
          </a:prstGeom>
          <a:noFill/>
        </p:spPr>
        <p:txBody>
          <a:bodyPr wrap="square" rtlCol="0">
            <a:spAutoFit/>
          </a:bodyPr>
          <a:lstStyle/>
          <a:p>
            <a:r>
              <a:rPr lang="en-US" sz="2800" b="1" dirty="0">
                <a:latin typeface="Goudy Old Style Regular"/>
              </a:rPr>
              <a:t>The War of Currents winner : </a:t>
            </a:r>
            <a:r>
              <a:rPr lang="en-US" sz="2800" dirty="0">
                <a:latin typeface="Goudy Old Style Regular"/>
              </a:rPr>
              <a:t>George Westinghouse; 1886</a:t>
            </a:r>
          </a:p>
        </p:txBody>
      </p:sp>
      <p:pic>
        <p:nvPicPr>
          <p:cNvPr id="139" name="Picture 138" descr="Picture 1.png">
            <a:extLst>
              <a:ext uri="{FF2B5EF4-FFF2-40B4-BE49-F238E27FC236}">
                <a16:creationId xmlns:a16="http://schemas.microsoft.com/office/drawing/2014/main" id="{57BD21ED-8DAE-5C40-B218-E8CE2609B143}"/>
              </a:ext>
            </a:extLst>
          </p:cNvPr>
          <p:cNvPicPr>
            <a:picLocks noChangeAspect="1"/>
          </p:cNvPicPr>
          <p:nvPr/>
        </p:nvPicPr>
        <p:blipFill>
          <a:blip r:embed="rId3"/>
          <a:stretch>
            <a:fillRect/>
          </a:stretch>
        </p:blipFill>
        <p:spPr>
          <a:xfrm>
            <a:off x="6919703" y="461665"/>
            <a:ext cx="4873567" cy="3327553"/>
          </a:xfrm>
          <a:prstGeom prst="rect">
            <a:avLst/>
          </a:prstGeom>
        </p:spPr>
      </p:pic>
      <p:graphicFrame>
        <p:nvGraphicFramePr>
          <p:cNvPr id="140" name="Object 3">
            <a:extLst>
              <a:ext uri="{FF2B5EF4-FFF2-40B4-BE49-F238E27FC236}">
                <a16:creationId xmlns:a16="http://schemas.microsoft.com/office/drawing/2014/main" id="{1E3268A6-3301-0E4A-9F05-5B1CC664BB97}"/>
              </a:ext>
            </a:extLst>
          </p:cNvPr>
          <p:cNvGraphicFramePr>
            <a:graphicFrameLocks noChangeAspect="1"/>
          </p:cNvGraphicFramePr>
          <p:nvPr>
            <p:extLst>
              <p:ext uri="{D42A27DB-BD31-4B8C-83A1-F6EECF244321}">
                <p14:modId xmlns:p14="http://schemas.microsoft.com/office/powerpoint/2010/main" val="692587183"/>
              </p:ext>
            </p:extLst>
          </p:nvPr>
        </p:nvGraphicFramePr>
        <p:xfrm>
          <a:off x="508289" y="1168866"/>
          <a:ext cx="3750458" cy="1549103"/>
        </p:xfrm>
        <a:graphic>
          <a:graphicData uri="http://schemas.openxmlformats.org/presentationml/2006/ole">
            <mc:AlternateContent xmlns:mc="http://schemas.openxmlformats.org/markup-compatibility/2006">
              <mc:Choice xmlns:v="urn:schemas-microsoft-com:vml" Requires="v">
                <p:oleObj spid="_x0000_s44057" name="Equation" r:id="rId4" imgW="2032000" imgH="774700" progId="Equation.DSMT4">
                  <p:embed/>
                </p:oleObj>
              </mc:Choice>
              <mc:Fallback>
                <p:oleObj name="Equation" r:id="rId4" imgW="2032000" imgH="774700" progId="Equation.DSMT4">
                  <p:embed/>
                  <p:pic>
                    <p:nvPicPr>
                      <p:cNvPr id="626691"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289" y="1168866"/>
                        <a:ext cx="3750458" cy="154910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41" name="Object 4">
            <a:extLst>
              <a:ext uri="{FF2B5EF4-FFF2-40B4-BE49-F238E27FC236}">
                <a16:creationId xmlns:a16="http://schemas.microsoft.com/office/drawing/2014/main" id="{8447AD7D-F29D-7742-8E0B-C62E32DF5DBB}"/>
              </a:ext>
            </a:extLst>
          </p:cNvPr>
          <p:cNvGraphicFramePr>
            <a:graphicFrameLocks noChangeAspect="1"/>
          </p:cNvGraphicFramePr>
          <p:nvPr>
            <p:extLst>
              <p:ext uri="{D42A27DB-BD31-4B8C-83A1-F6EECF244321}">
                <p14:modId xmlns:p14="http://schemas.microsoft.com/office/powerpoint/2010/main" val="2629213717"/>
              </p:ext>
            </p:extLst>
          </p:nvPr>
        </p:nvGraphicFramePr>
        <p:xfrm>
          <a:off x="616529" y="4237579"/>
          <a:ext cx="3858636" cy="1662646"/>
        </p:xfrm>
        <a:graphic>
          <a:graphicData uri="http://schemas.openxmlformats.org/presentationml/2006/ole">
            <mc:AlternateContent xmlns:mc="http://schemas.openxmlformats.org/markup-compatibility/2006">
              <mc:Choice xmlns:v="urn:schemas-microsoft-com:vml" Requires="v">
                <p:oleObj spid="_x0000_s44058" name="Equation" r:id="rId6" imgW="1930400" imgH="774700" progId="Equation.DSMT4">
                  <p:embed/>
                </p:oleObj>
              </mc:Choice>
              <mc:Fallback>
                <p:oleObj name="Equation" r:id="rId6" imgW="1930400" imgH="774700" progId="Equation.DSMT4">
                  <p:embed/>
                  <p:pic>
                    <p:nvPicPr>
                      <p:cNvPr id="626692"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6529" y="4237579"/>
                        <a:ext cx="3858636" cy="166264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pic>
        <p:nvPicPr>
          <p:cNvPr id="142" name="Picture 141" descr="Picture 5.png">
            <a:extLst>
              <a:ext uri="{FF2B5EF4-FFF2-40B4-BE49-F238E27FC236}">
                <a16:creationId xmlns:a16="http://schemas.microsoft.com/office/drawing/2014/main" id="{6CB08CF0-624A-3747-BBB4-9FA5F9451A7B}"/>
              </a:ext>
            </a:extLst>
          </p:cNvPr>
          <p:cNvPicPr>
            <a:picLocks noChangeAspect="1"/>
          </p:cNvPicPr>
          <p:nvPr/>
        </p:nvPicPr>
        <p:blipFill>
          <a:blip r:embed="rId8"/>
          <a:stretch>
            <a:fillRect/>
          </a:stretch>
        </p:blipFill>
        <p:spPr>
          <a:xfrm>
            <a:off x="4849091" y="3425171"/>
            <a:ext cx="4775943" cy="3363974"/>
          </a:xfrm>
          <a:prstGeom prst="rect">
            <a:avLst/>
          </a:prstGeom>
        </p:spPr>
      </p:pic>
    </p:spTree>
    <p:extLst>
      <p:ext uri="{BB962C8B-B14F-4D97-AF65-F5344CB8AC3E}">
        <p14:creationId xmlns:p14="http://schemas.microsoft.com/office/powerpoint/2010/main" val="3195414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40"/>
                                        </p:tgtEl>
                                        <p:attrNameLst>
                                          <p:attrName>style.visibility</p:attrName>
                                        </p:attrNameLst>
                                      </p:cBhvr>
                                      <p:to>
                                        <p:strVal val="visible"/>
                                      </p:to>
                                    </p:set>
                                    <p:animEffect transition="in" filter="dissolve">
                                      <p:cBhvr>
                                        <p:cTn id="7" dur="500"/>
                                        <p:tgtEl>
                                          <p:spTgt spid="140"/>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139"/>
                                        </p:tgtEl>
                                        <p:attrNameLst>
                                          <p:attrName>style.visibility</p:attrName>
                                        </p:attrNameLst>
                                      </p:cBhvr>
                                      <p:to>
                                        <p:strVal val="visible"/>
                                      </p:to>
                                    </p:set>
                                    <p:animEffect transition="in" filter="fade">
                                      <p:cBhvr>
                                        <p:cTn id="11" dur="1000"/>
                                        <p:tgtEl>
                                          <p:spTgt spid="139"/>
                                        </p:tgtEl>
                                      </p:cBhvr>
                                    </p:animEffect>
                                    <p:anim calcmode="lin" valueType="num">
                                      <p:cBhvr>
                                        <p:cTn id="12" dur="1000" fill="hold"/>
                                        <p:tgtEl>
                                          <p:spTgt spid="139"/>
                                        </p:tgtEl>
                                        <p:attrNameLst>
                                          <p:attrName>ppt_x</p:attrName>
                                        </p:attrNameLst>
                                      </p:cBhvr>
                                      <p:tavLst>
                                        <p:tav tm="0">
                                          <p:val>
                                            <p:strVal val="#ppt_x"/>
                                          </p:val>
                                        </p:tav>
                                        <p:tav tm="100000">
                                          <p:val>
                                            <p:strVal val="#ppt_x"/>
                                          </p:val>
                                        </p:tav>
                                      </p:tavLst>
                                    </p:anim>
                                    <p:anim calcmode="lin" valueType="num">
                                      <p:cBhvr>
                                        <p:cTn id="13" dur="900" decel="100000" fill="hold"/>
                                        <p:tgtEl>
                                          <p:spTgt spid="13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39"/>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141"/>
                                        </p:tgtEl>
                                        <p:attrNameLst>
                                          <p:attrName>style.visibility</p:attrName>
                                        </p:attrNameLst>
                                      </p:cBhvr>
                                      <p:to>
                                        <p:strVal val="visible"/>
                                      </p:to>
                                    </p:set>
                                    <p:animEffect transition="in" filter="dissolve">
                                      <p:cBhvr>
                                        <p:cTn id="19" dur="500"/>
                                        <p:tgtEl>
                                          <p:spTgt spid="141"/>
                                        </p:tgtEl>
                                      </p:cBhvr>
                                    </p:animEffect>
                                  </p:childTnLst>
                                </p:cTn>
                              </p:par>
                            </p:childTnLst>
                          </p:cTn>
                        </p:par>
                        <p:par>
                          <p:cTn id="20" fill="hold">
                            <p:stCondLst>
                              <p:cond delay="500"/>
                            </p:stCondLst>
                            <p:childTnLst>
                              <p:par>
                                <p:cTn id="21" presetID="37" presetClass="entr" presetSubtype="0" fill="hold" nodeType="afterEffect">
                                  <p:stCondLst>
                                    <p:cond delay="0"/>
                                  </p:stCondLst>
                                  <p:childTnLst>
                                    <p:set>
                                      <p:cBhvr>
                                        <p:cTn id="22" dur="1" fill="hold">
                                          <p:stCondLst>
                                            <p:cond delay="0"/>
                                          </p:stCondLst>
                                        </p:cTn>
                                        <p:tgtEl>
                                          <p:spTgt spid="142"/>
                                        </p:tgtEl>
                                        <p:attrNameLst>
                                          <p:attrName>style.visibility</p:attrName>
                                        </p:attrNameLst>
                                      </p:cBhvr>
                                      <p:to>
                                        <p:strVal val="visible"/>
                                      </p:to>
                                    </p:set>
                                    <p:animEffect transition="in" filter="fade">
                                      <p:cBhvr>
                                        <p:cTn id="23" dur="1000"/>
                                        <p:tgtEl>
                                          <p:spTgt spid="142"/>
                                        </p:tgtEl>
                                      </p:cBhvr>
                                    </p:animEffect>
                                    <p:anim calcmode="lin" valueType="num">
                                      <p:cBhvr>
                                        <p:cTn id="24" dur="1000" fill="hold"/>
                                        <p:tgtEl>
                                          <p:spTgt spid="142"/>
                                        </p:tgtEl>
                                        <p:attrNameLst>
                                          <p:attrName>ppt_x</p:attrName>
                                        </p:attrNameLst>
                                      </p:cBhvr>
                                      <p:tavLst>
                                        <p:tav tm="0">
                                          <p:val>
                                            <p:strVal val="#ppt_x"/>
                                          </p:val>
                                        </p:tav>
                                        <p:tav tm="100000">
                                          <p:val>
                                            <p:strVal val="#ppt_x"/>
                                          </p:val>
                                        </p:tav>
                                      </p:tavLst>
                                    </p:anim>
                                    <p:anim calcmode="lin" valueType="num">
                                      <p:cBhvr>
                                        <p:cTn id="25" dur="900" decel="100000" fill="hold"/>
                                        <p:tgtEl>
                                          <p:spTgt spid="142"/>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4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TextBox 236">
            <a:extLst>
              <a:ext uri="{FF2B5EF4-FFF2-40B4-BE49-F238E27FC236}">
                <a16:creationId xmlns:a16="http://schemas.microsoft.com/office/drawing/2014/main" id="{C8E95568-C1D6-904C-A741-3A20DBB99BA7}"/>
              </a:ext>
            </a:extLst>
          </p:cNvPr>
          <p:cNvSpPr txBox="1"/>
          <p:nvPr/>
        </p:nvSpPr>
        <p:spPr>
          <a:xfrm>
            <a:off x="123526" y="0"/>
            <a:ext cx="11783813" cy="523220"/>
          </a:xfrm>
          <a:prstGeom prst="rect">
            <a:avLst/>
          </a:prstGeom>
          <a:noFill/>
        </p:spPr>
        <p:txBody>
          <a:bodyPr wrap="square" rtlCol="0">
            <a:spAutoFit/>
          </a:bodyPr>
          <a:lstStyle/>
          <a:p>
            <a:r>
              <a:rPr lang="en-US" sz="2800" b="1" dirty="0">
                <a:latin typeface="Goudy Old Style Regular"/>
              </a:rPr>
              <a:t>The War of Currents winner : </a:t>
            </a:r>
            <a:r>
              <a:rPr lang="en-US" sz="2800" dirty="0">
                <a:latin typeface="Goudy Old Style Regular"/>
              </a:rPr>
              <a:t>George Westinghouse; 1886</a:t>
            </a:r>
          </a:p>
        </p:txBody>
      </p:sp>
      <p:graphicFrame>
        <p:nvGraphicFramePr>
          <p:cNvPr id="7" name="Object 2">
            <a:extLst>
              <a:ext uri="{FF2B5EF4-FFF2-40B4-BE49-F238E27FC236}">
                <a16:creationId xmlns:a16="http://schemas.microsoft.com/office/drawing/2014/main" id="{41C49C47-AB3C-2149-B1BD-2136C5F4B742}"/>
              </a:ext>
            </a:extLst>
          </p:cNvPr>
          <p:cNvGraphicFramePr>
            <a:graphicFrameLocks noChangeAspect="1"/>
          </p:cNvGraphicFramePr>
          <p:nvPr>
            <p:extLst>
              <p:ext uri="{D42A27DB-BD31-4B8C-83A1-F6EECF244321}">
                <p14:modId xmlns:p14="http://schemas.microsoft.com/office/powerpoint/2010/main" val="3350939585"/>
              </p:ext>
            </p:extLst>
          </p:nvPr>
        </p:nvGraphicFramePr>
        <p:xfrm>
          <a:off x="279684" y="637309"/>
          <a:ext cx="9917661" cy="2457241"/>
        </p:xfrm>
        <a:graphic>
          <a:graphicData uri="http://schemas.openxmlformats.org/presentationml/2006/ole">
            <mc:AlternateContent xmlns:mc="http://schemas.openxmlformats.org/markup-compatibility/2006">
              <mc:Choice xmlns:v="urn:schemas-microsoft-com:vml" Requires="v">
                <p:oleObj spid="_x0000_s45068" name="Equation" r:id="rId3" imgW="5689600" imgH="1409700" progId="Equation.DSMT4">
                  <p:embed/>
                </p:oleObj>
              </mc:Choice>
              <mc:Fallback>
                <p:oleObj name="Equation" r:id="rId3" imgW="5689600" imgH="1409700" progId="Equation.DSMT4">
                  <p:embed/>
                  <p:pic>
                    <p:nvPicPr>
                      <p:cNvPr id="758786"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684" y="637309"/>
                        <a:ext cx="9917661" cy="245724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pic>
        <p:nvPicPr>
          <p:cNvPr id="8" name="Picture 7" descr="Picture 6.png">
            <a:extLst>
              <a:ext uri="{FF2B5EF4-FFF2-40B4-BE49-F238E27FC236}">
                <a16:creationId xmlns:a16="http://schemas.microsoft.com/office/drawing/2014/main" id="{8563B634-F4D6-F34D-AB60-CF29BD7C606B}"/>
              </a:ext>
            </a:extLst>
          </p:cNvPr>
          <p:cNvPicPr>
            <a:picLocks noChangeAspect="1"/>
          </p:cNvPicPr>
          <p:nvPr/>
        </p:nvPicPr>
        <p:blipFill>
          <a:blip r:embed="rId5"/>
          <a:stretch>
            <a:fillRect/>
          </a:stretch>
        </p:blipFill>
        <p:spPr>
          <a:xfrm>
            <a:off x="4276149" y="2078182"/>
            <a:ext cx="7915851" cy="4779818"/>
          </a:xfrm>
          <a:prstGeom prst="rect">
            <a:avLst/>
          </a:prstGeom>
        </p:spPr>
      </p:pic>
    </p:spTree>
    <p:extLst>
      <p:ext uri="{BB962C8B-B14F-4D97-AF65-F5344CB8AC3E}">
        <p14:creationId xmlns:p14="http://schemas.microsoft.com/office/powerpoint/2010/main" val="2329507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TextBox 236">
            <a:extLst>
              <a:ext uri="{FF2B5EF4-FFF2-40B4-BE49-F238E27FC236}">
                <a16:creationId xmlns:a16="http://schemas.microsoft.com/office/drawing/2014/main" id="{C8E95568-C1D6-904C-A741-3A20DBB99BA7}"/>
              </a:ext>
            </a:extLst>
          </p:cNvPr>
          <p:cNvSpPr txBox="1"/>
          <p:nvPr/>
        </p:nvSpPr>
        <p:spPr>
          <a:xfrm>
            <a:off x="87807" y="150019"/>
            <a:ext cx="11783813" cy="523220"/>
          </a:xfrm>
          <a:prstGeom prst="rect">
            <a:avLst/>
          </a:prstGeom>
          <a:noFill/>
        </p:spPr>
        <p:txBody>
          <a:bodyPr wrap="square" rtlCol="0">
            <a:spAutoFit/>
          </a:bodyPr>
          <a:lstStyle/>
          <a:p>
            <a:r>
              <a:rPr lang="en-US" sz="2800" b="1" dirty="0">
                <a:latin typeface="Goudy Old Style Regular"/>
              </a:rPr>
              <a:t>And if those voltages are no longer symmetrical and those currents unbalanced?</a:t>
            </a:r>
            <a:endParaRPr lang="en-US" sz="2800" dirty="0">
              <a:latin typeface="Goudy Old Style Regular"/>
            </a:endParaRPr>
          </a:p>
        </p:txBody>
      </p:sp>
      <p:pic>
        <p:nvPicPr>
          <p:cNvPr id="5" name="Picture 4" descr="Picture 10.png">
            <a:extLst>
              <a:ext uri="{FF2B5EF4-FFF2-40B4-BE49-F238E27FC236}">
                <a16:creationId xmlns:a16="http://schemas.microsoft.com/office/drawing/2014/main" id="{3991DEC4-1D21-5E4F-9A3F-13ED058D6CD4}"/>
              </a:ext>
            </a:extLst>
          </p:cNvPr>
          <p:cNvPicPr>
            <a:picLocks noChangeAspect="1"/>
          </p:cNvPicPr>
          <p:nvPr/>
        </p:nvPicPr>
        <p:blipFill>
          <a:blip r:embed="rId2"/>
          <a:stretch>
            <a:fillRect/>
          </a:stretch>
        </p:blipFill>
        <p:spPr>
          <a:xfrm>
            <a:off x="0" y="1333606"/>
            <a:ext cx="7991475" cy="5396456"/>
          </a:xfrm>
          <a:prstGeom prst="rect">
            <a:avLst/>
          </a:prstGeom>
        </p:spPr>
      </p:pic>
      <p:sp>
        <p:nvSpPr>
          <p:cNvPr id="6" name="TextBox 5">
            <a:extLst>
              <a:ext uri="{FF2B5EF4-FFF2-40B4-BE49-F238E27FC236}">
                <a16:creationId xmlns:a16="http://schemas.microsoft.com/office/drawing/2014/main" id="{CE48BD9D-219E-1E4D-9BEE-ECACC9FE2A03}"/>
              </a:ext>
            </a:extLst>
          </p:cNvPr>
          <p:cNvSpPr txBox="1"/>
          <p:nvPr/>
        </p:nvSpPr>
        <p:spPr>
          <a:xfrm>
            <a:off x="2189163" y="673239"/>
            <a:ext cx="8713787" cy="400110"/>
          </a:xfrm>
          <a:prstGeom prst="rect">
            <a:avLst/>
          </a:prstGeom>
          <a:noFill/>
        </p:spPr>
        <p:txBody>
          <a:bodyPr wrap="square" rtlCol="0">
            <a:spAutoFit/>
          </a:bodyPr>
          <a:lstStyle/>
          <a:p>
            <a:r>
              <a:rPr lang="en-ZA" sz="2000" dirty="0">
                <a:latin typeface="Goudy Old Style" panose="02020502050305020303" pitchFamily="18" charset="77"/>
              </a:rPr>
              <a:t>The time-independent feature of three-phase energy transfer is lost……</a:t>
            </a:r>
          </a:p>
        </p:txBody>
      </p:sp>
      <p:pic>
        <p:nvPicPr>
          <p:cNvPr id="9" name="Picture 8" descr="Picture 11.png">
            <a:extLst>
              <a:ext uri="{FF2B5EF4-FFF2-40B4-BE49-F238E27FC236}">
                <a16:creationId xmlns:a16="http://schemas.microsoft.com/office/drawing/2014/main" id="{381A2224-ABED-9142-B916-300E4E7D5827}"/>
              </a:ext>
            </a:extLst>
          </p:cNvPr>
          <p:cNvPicPr>
            <a:picLocks noChangeAspect="1"/>
          </p:cNvPicPr>
          <p:nvPr/>
        </p:nvPicPr>
        <p:blipFill>
          <a:blip r:embed="rId3"/>
          <a:stretch>
            <a:fillRect/>
          </a:stretch>
        </p:blipFill>
        <p:spPr>
          <a:xfrm>
            <a:off x="4706002" y="1236615"/>
            <a:ext cx="7408505" cy="5644575"/>
          </a:xfrm>
          <a:prstGeom prst="rect">
            <a:avLst/>
          </a:prstGeom>
        </p:spPr>
      </p:pic>
    </p:spTree>
    <p:extLst>
      <p:ext uri="{BB962C8B-B14F-4D97-AF65-F5344CB8AC3E}">
        <p14:creationId xmlns:p14="http://schemas.microsoft.com/office/powerpoint/2010/main" val="3195800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xit" presetSubtype="0" fill="hold" nodeType="clickEffect">
                                  <p:stCondLst>
                                    <p:cond delay="0"/>
                                  </p:stCondLst>
                                  <p:childTnLst>
                                    <p:animEffect transition="out" filter="fade">
                                      <p:cBhvr>
                                        <p:cTn id="11" dur="1000"/>
                                        <p:tgtEl>
                                          <p:spTgt spid="5"/>
                                        </p:tgtEl>
                                      </p:cBhvr>
                                    </p:animEffect>
                                    <p:anim calcmode="lin" valueType="num">
                                      <p:cBhvr>
                                        <p:cTn id="12" dur="1000"/>
                                        <p:tgtEl>
                                          <p:spTgt spid="5"/>
                                        </p:tgtEl>
                                        <p:attrNameLst>
                                          <p:attrName>ppt_x</p:attrName>
                                        </p:attrNameLst>
                                      </p:cBhvr>
                                      <p:tavLst>
                                        <p:tav tm="0">
                                          <p:val>
                                            <p:strVal val="ppt_x"/>
                                          </p:val>
                                        </p:tav>
                                        <p:tav tm="100000">
                                          <p:val>
                                            <p:strVal val="ppt_x"/>
                                          </p:val>
                                        </p:tav>
                                      </p:tavLst>
                                    </p:anim>
                                    <p:anim calcmode="lin" valueType="num">
                                      <p:cBhvr>
                                        <p:cTn id="13" dur="1000"/>
                                        <p:tgtEl>
                                          <p:spTgt spid="5"/>
                                        </p:tgtEl>
                                        <p:attrNameLst>
                                          <p:attrName>ppt_y</p:attrName>
                                        </p:attrNameLst>
                                      </p:cBhvr>
                                      <p:tavLst>
                                        <p:tav tm="0">
                                          <p:val>
                                            <p:strVal val="ppt_y"/>
                                          </p:val>
                                        </p:tav>
                                        <p:tav tm="100000">
                                          <p:val>
                                            <p:strVal val="ppt_y+.1"/>
                                          </p:val>
                                        </p:tav>
                                      </p:tavLst>
                                    </p:anim>
                                    <p:set>
                                      <p:cBhvr>
                                        <p:cTn id="14" dur="1" fill="hold">
                                          <p:stCondLst>
                                            <p:cond delay="999"/>
                                          </p:stCondLst>
                                        </p:cTn>
                                        <p:tgtEl>
                                          <p:spTgt spid="5"/>
                                        </p:tgtEl>
                                        <p:attrNameLst>
                                          <p:attrName>style.visibility</p:attrName>
                                        </p:attrNameLst>
                                      </p:cBhvr>
                                      <p:to>
                                        <p:strVal val="hidden"/>
                                      </p:to>
                                    </p:set>
                                  </p:childTnLst>
                                </p:cTn>
                              </p:par>
                            </p:childTnLst>
                          </p:cTn>
                        </p:par>
                        <p:par>
                          <p:cTn id="15" fill="hold">
                            <p:stCondLst>
                              <p:cond delay="1000"/>
                            </p:stCondLst>
                            <p:childTnLst>
                              <p:par>
                                <p:cTn id="16" presetID="37"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900" decel="100000" fill="hold"/>
                                        <p:tgtEl>
                                          <p:spTgt spid="6"/>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7"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900" decel="100000" fill="hold"/>
                                        <p:tgtEl>
                                          <p:spTgt spid="9"/>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Schoolbook">
      <a:majorFont>
        <a:latin typeface="Century Schoolbook" panose="02040604050505020304"/>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panose="02040604050505020304"/>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4974</TotalTime>
  <Words>6018</Words>
  <Application>Microsoft Office PowerPoint</Application>
  <PresentationFormat>Widescreen</PresentationFormat>
  <Paragraphs>429</Paragraphs>
  <Slides>62</Slides>
  <Notes>46</Notes>
  <HiddenSlides>0</HiddenSlides>
  <MMClips>3</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3</vt:i4>
      </vt:variant>
      <vt:variant>
        <vt:lpstr>Slide Titles</vt:lpstr>
      </vt:variant>
      <vt:variant>
        <vt:i4>62</vt:i4>
      </vt:variant>
    </vt:vector>
  </HeadingPairs>
  <TitlesOfParts>
    <vt:vector size="75" baseType="lpstr">
      <vt:lpstr>Arial</vt:lpstr>
      <vt:lpstr>Calibri</vt:lpstr>
      <vt:lpstr>Century Schoolbook</vt:lpstr>
      <vt:lpstr>Goudy Old Style</vt:lpstr>
      <vt:lpstr>Goudy Old Style Regular</vt:lpstr>
      <vt:lpstr>Lucida Grande</vt:lpstr>
      <vt:lpstr>Symbol</vt:lpstr>
      <vt:lpstr>Times New Roman</vt:lpstr>
      <vt:lpstr>Wingdings</vt:lpstr>
      <vt:lpstr>Office Theme</vt:lpstr>
      <vt:lpstr>Immagine bitmap</vt:lpstr>
      <vt:lpstr>Equation</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Now this is where the current got lost!</vt:lpstr>
      <vt:lpstr>PowerPoint Presentation</vt:lpstr>
      <vt:lpstr>PowerPoint Presentation</vt:lpstr>
      <vt:lpstr>PowerPoint Presentation</vt:lpstr>
      <vt:lpstr>PowerPoint Presentation</vt:lpstr>
      <vt:lpstr>PowerPoint Presentation</vt:lpstr>
      <vt:lpstr>PowerPoint Presentation</vt:lpstr>
      <vt:lpstr>Historical overview</vt:lpstr>
      <vt:lpstr>Effective values: nonsinusoidal waveform conditions (1)</vt:lpstr>
      <vt:lpstr>Effective values: nonsinusoidal waveform conditions (2)</vt:lpstr>
      <vt:lpstr>Active Power: nonsinusoidal waveform conditions</vt:lpstr>
      <vt:lpstr>Reactive Power: nonsinusoidal waveform conditions</vt:lpstr>
      <vt:lpstr>Summary of Budeanu’s definitions</vt:lpstr>
      <vt:lpstr>What is wrong with QB – the Budeanu Reactive Power?</vt:lpstr>
      <vt:lpstr>Application of QBin power factor correction (1)</vt:lpstr>
      <vt:lpstr>Application of QB in power factor correction (2)</vt:lpstr>
      <vt:lpstr>Application of QB in power factor correction (3)</vt:lpstr>
      <vt:lpstr>Does distortion power DB make sense?</vt:lpstr>
      <vt:lpstr>Summary: Power theory in a modern power system</vt:lpstr>
      <vt:lpstr>Modern Power Theory</vt:lpstr>
      <vt:lpstr>PowerPoint Presentation</vt:lpstr>
      <vt:lpstr>What is a modern Power System? (2)</vt:lpstr>
      <vt:lpstr>What is a modern Power System? (3)</vt:lpstr>
      <vt:lpstr>What is a modern Power System? (3)</vt:lpstr>
      <vt:lpstr>The IEEE 1459-2000: Voltage and Current (1)</vt:lpstr>
      <vt:lpstr>The IEEE 1459-2000: Voltage and Current (2)</vt:lpstr>
      <vt:lpstr>The IEEE 1459-2000: Voltage and Current (4)</vt:lpstr>
      <vt:lpstr>Calculating the effective voltage and current (1)</vt:lpstr>
      <vt:lpstr>Calculating the effective voltage and current (2)</vt:lpstr>
      <vt:lpstr>Calculating the effective voltage and current (3)</vt:lpstr>
      <vt:lpstr>Calculating the effective voltage and current (4)</vt:lpstr>
      <vt:lpstr>And power?  Not all S is the same S…..</vt:lpstr>
      <vt:lpstr>And the effective apparent power is…..</vt:lpstr>
      <vt:lpstr>And the “distortion” powers are…..</vt:lpstr>
      <vt:lpstr>The Total Three-Phase Active Power</vt:lpstr>
      <vt:lpstr>And how much is that “distortion”?</vt:lpstr>
      <vt:lpstr>These distortion factors are useful!</vt:lpstr>
      <vt:lpstr>To quantify the pollution….</vt:lpstr>
      <vt:lpstr>What powers are “useful”?</vt:lpstr>
      <vt:lpstr>Power factor formulations</vt:lpstr>
      <vt:lpstr>Which power factor should be used?</vt:lpstr>
      <vt:lpstr>Modern Power Theory</vt:lpstr>
      <vt:lpstr>Application of IEEE 1459-2000 - practical power system</vt:lpstr>
      <vt:lpstr>Voltage and Current waveforms</vt:lpstr>
      <vt:lpstr>Waveform analysis: Fourier transform</vt:lpstr>
      <vt:lpstr>Isolating the distortion components</vt:lpstr>
      <vt:lpstr>The three-phase effective voltage and current</vt:lpstr>
      <vt:lpstr>The powers</vt:lpstr>
      <vt:lpstr>And the power factors….</vt:lpstr>
      <vt:lpstr>Summary</vt:lpstr>
      <vt:lpstr>Modern Power Theory</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Johan Rens</dc:creator>
  <cp:lastModifiedBy>10192018</cp:lastModifiedBy>
  <cp:revision>30</cp:revision>
  <dcterms:created xsi:type="dcterms:W3CDTF">2019-04-19T07:45:05Z</dcterms:created>
  <dcterms:modified xsi:type="dcterms:W3CDTF">2020-11-11T09:53:56Z</dcterms:modified>
</cp:coreProperties>
</file>