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85" r:id="rId2"/>
    <p:sldId id="283" r:id="rId3"/>
    <p:sldId id="258" r:id="rId4"/>
    <p:sldId id="266" r:id="rId5"/>
    <p:sldId id="257" r:id="rId6"/>
    <p:sldId id="267" r:id="rId7"/>
    <p:sldId id="268" r:id="rId8"/>
    <p:sldId id="269" r:id="rId9"/>
    <p:sldId id="260" r:id="rId10"/>
    <p:sldId id="270" r:id="rId11"/>
    <p:sldId id="271" r:id="rId12"/>
    <p:sldId id="272" r:id="rId13"/>
    <p:sldId id="273" r:id="rId14"/>
    <p:sldId id="274" r:id="rId15"/>
    <p:sldId id="261" r:id="rId16"/>
    <p:sldId id="275" r:id="rId17"/>
    <p:sldId id="262" r:id="rId18"/>
    <p:sldId id="282" r:id="rId19"/>
    <p:sldId id="263" r:id="rId20"/>
    <p:sldId id="276" r:id="rId21"/>
    <p:sldId id="277" r:id="rId22"/>
    <p:sldId id="278" r:id="rId23"/>
    <p:sldId id="279" r:id="rId24"/>
    <p:sldId id="280" r:id="rId25"/>
    <p:sldId id="264" r:id="rId26"/>
    <p:sldId id="281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78"/>
    <a:srgbClr val="065E79"/>
    <a:srgbClr val="0C82A0"/>
    <a:srgbClr val="328AA4"/>
    <a:srgbClr val="19A0BD"/>
    <a:srgbClr val="21BAD2"/>
    <a:srgbClr val="53CCDD"/>
    <a:srgbClr val="9AFFFF"/>
    <a:srgbClr val="6EBECB"/>
    <a:srgbClr val="FF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8" autoAdjust="0"/>
    <p:restoredTop sz="75377" autoAdjust="0"/>
  </p:normalViewPr>
  <p:slideViewPr>
    <p:cSldViewPr snapToGrid="0">
      <p:cViewPr varScale="1">
        <p:scale>
          <a:sx n="61" d="100"/>
          <a:sy n="61" d="100"/>
        </p:scale>
        <p:origin x="1310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WERK\ARTIKELS%20IN%20WERKING\SOLO\MY%20RESEARCH%20COLLECTION\DATA%20&amp;%20NORMALITY\GENERATE%20NORMAL%20SERI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ERK\ARTIKELS%20IN%20WERKING\SOLO\MY%20RESEARCH%20COLLECTION\DATA%20&amp;%20NORMALITY\GENERATE%20NORMAL%20SER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3C78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47625" cap="rnd">
                <a:solidFill>
                  <a:srgbClr val="C00000"/>
                </a:solidFill>
                <a:prstDash val="solid"/>
              </a:ln>
              <a:effectLst/>
            </c:spPr>
            <c:trendlineType val="movingAvg"/>
            <c:period val="10"/>
            <c:dispRSqr val="0"/>
            <c:dispEq val="0"/>
          </c:trendline>
          <c:yVal>
            <c:numRef>
              <c:f>MODEL!$A$3:$A$161</c:f>
              <c:numCache>
                <c:formatCode>0.00%</c:formatCode>
                <c:ptCount val="159"/>
                <c:pt idx="0">
                  <c:v>3.6806949189301691E-2</c:v>
                </c:pt>
                <c:pt idx="1">
                  <c:v>-3.2161184353494332E-3</c:v>
                </c:pt>
                <c:pt idx="2">
                  <c:v>-1.1479271781548285E-2</c:v>
                </c:pt>
                <c:pt idx="3">
                  <c:v>7.3342565481207614E-3</c:v>
                </c:pt>
                <c:pt idx="4">
                  <c:v>3.0922687904563678E-2</c:v>
                </c:pt>
                <c:pt idx="5">
                  <c:v>-1.3115036172688655E-2</c:v>
                </c:pt>
                <c:pt idx="6">
                  <c:v>-1.7709034426258733E-3</c:v>
                </c:pt>
                <c:pt idx="7">
                  <c:v>1.1294271557003847E-2</c:v>
                </c:pt>
                <c:pt idx="8">
                  <c:v>-3.747596478644101E-2</c:v>
                </c:pt>
                <c:pt idx="9">
                  <c:v>5.4362450573466605E-3</c:v>
                </c:pt>
                <c:pt idx="10">
                  <c:v>-1.9609422092154851E-2</c:v>
                </c:pt>
                <c:pt idx="11">
                  <c:v>-1.2857428278661589E-2</c:v>
                </c:pt>
                <c:pt idx="12">
                  <c:v>-7.6976777832174336E-3</c:v>
                </c:pt>
                <c:pt idx="13">
                  <c:v>-4.5765686027373742E-2</c:v>
                </c:pt>
                <c:pt idx="14">
                  <c:v>1.6349964655480831E-2</c:v>
                </c:pt>
                <c:pt idx="15">
                  <c:v>-2.0099772487053327E-2</c:v>
                </c:pt>
                <c:pt idx="16">
                  <c:v>1.2612613457092173E-2</c:v>
                </c:pt>
                <c:pt idx="17">
                  <c:v>2.3270158710489614E-2</c:v>
                </c:pt>
                <c:pt idx="18">
                  <c:v>-0.05</c:v>
                </c:pt>
                <c:pt idx="19">
                  <c:v>-1.0715178898941332E-2</c:v>
                </c:pt>
                <c:pt idx="20">
                  <c:v>2.6855450962748006E-2</c:v>
                </c:pt>
                <c:pt idx="21">
                  <c:v>5.3515933788521368E-2</c:v>
                </c:pt>
                <c:pt idx="22">
                  <c:v>-3.0514954845077769E-2</c:v>
                </c:pt>
                <c:pt idx="23">
                  <c:v>-7.5499999999999998E-2</c:v>
                </c:pt>
                <c:pt idx="24">
                  <c:v>3.2647112498751054E-3</c:v>
                </c:pt>
                <c:pt idx="25">
                  <c:v>1.983801584565836E-2</c:v>
                </c:pt>
                <c:pt idx="26">
                  <c:v>8.0011134594822082E-3</c:v>
                </c:pt>
                <c:pt idx="27">
                  <c:v>-8.5462659103003481E-3</c:v>
                </c:pt>
                <c:pt idx="28">
                  <c:v>-5.0399067248767977E-3</c:v>
                </c:pt>
                <c:pt idx="29">
                  <c:v>-8.2321123454703656E-3</c:v>
                </c:pt>
                <c:pt idx="30">
                  <c:v>8.232112345470461E-3</c:v>
                </c:pt>
                <c:pt idx="31">
                  <c:v>-2.8704274738085352E-2</c:v>
                </c:pt>
                <c:pt idx="32">
                  <c:v>-1.2220016339979892E-2</c:v>
                </c:pt>
                <c:pt idx="33">
                  <c:v>-1.7348521016053015E-2</c:v>
                </c:pt>
                <c:pt idx="34">
                  <c:v>-4.0297228659695573E-2</c:v>
                </c:pt>
                <c:pt idx="35">
                  <c:v>7.2646540651161023E-3</c:v>
                </c:pt>
                <c:pt idx="36">
                  <c:v>-7.3557970395058177E-3</c:v>
                </c:pt>
                <c:pt idx="37">
                  <c:v>8.9009731928831187E-3</c:v>
                </c:pt>
                <c:pt idx="38">
                  <c:v>-2.4306896559416938E-2</c:v>
                </c:pt>
                <c:pt idx="39">
                  <c:v>-3.3037527523226799E-2</c:v>
                </c:pt>
                <c:pt idx="40">
                  <c:v>-6.0192798112497945E-3</c:v>
                </c:pt>
                <c:pt idx="41">
                  <c:v>-3.8573868478971669E-3</c:v>
                </c:pt>
                <c:pt idx="42">
                  <c:v>5.0383766027316132E-2</c:v>
                </c:pt>
                <c:pt idx="43">
                  <c:v>-6.8751285608707857E-2</c:v>
                </c:pt>
                <c:pt idx="44">
                  <c:v>-1.136857115680694E-3</c:v>
                </c:pt>
                <c:pt idx="45">
                  <c:v>-5.5500000000000001E-2</c:v>
                </c:pt>
                <c:pt idx="46">
                  <c:v>-2.8076376217847258E-2</c:v>
                </c:pt>
                <c:pt idx="47">
                  <c:v>1.4998588646956457E-2</c:v>
                </c:pt>
                <c:pt idx="48">
                  <c:v>1.2107970909312841E-2</c:v>
                </c:pt>
                <c:pt idx="49">
                  <c:v>3.4687685808182885E-2</c:v>
                </c:pt>
                <c:pt idx="50">
                  <c:v>3.0515027298364604E-2</c:v>
                </c:pt>
                <c:pt idx="51">
                  <c:v>-1.1605515092928882E-2</c:v>
                </c:pt>
                <c:pt idx="52">
                  <c:v>-2.3094583890836667E-2</c:v>
                </c:pt>
                <c:pt idx="53">
                  <c:v>-9.3392734688746981E-3</c:v>
                </c:pt>
                <c:pt idx="54">
                  <c:v>1.0717008015075817E-2</c:v>
                </c:pt>
                <c:pt idx="55">
                  <c:v>2.8320001804006166E-3</c:v>
                </c:pt>
                <c:pt idx="56">
                  <c:v>-4.5468683168933481E-2</c:v>
                </c:pt>
                <c:pt idx="57">
                  <c:v>-6.5046820599999333E-2</c:v>
                </c:pt>
                <c:pt idx="58">
                  <c:v>2.2218596444468098E-2</c:v>
                </c:pt>
                <c:pt idx="59">
                  <c:v>-4.6446041886987796E-2</c:v>
                </c:pt>
                <c:pt idx="60">
                  <c:v>2.7975668510492747E-2</c:v>
                </c:pt>
                <c:pt idx="61">
                  <c:v>2.8335259073909054E-2</c:v>
                </c:pt>
                <c:pt idx="62">
                  <c:v>0</c:v>
                </c:pt>
                <c:pt idx="63">
                  <c:v>1.8762111183108152E-2</c:v>
                </c:pt>
                <c:pt idx="64">
                  <c:v>3.0321800018238113E-3</c:v>
                </c:pt>
                <c:pt idx="65">
                  <c:v>-5.181177963534303E-3</c:v>
                </c:pt>
                <c:pt idx="66">
                  <c:v>1.6023245067734736E-2</c:v>
                </c:pt>
                <c:pt idx="67">
                  <c:v>-1.9325616226053683E-2</c:v>
                </c:pt>
                <c:pt idx="68">
                  <c:v>4.3860804057632534E-4</c:v>
                </c:pt>
                <c:pt idx="69">
                  <c:v>-1.3704892815986667E-2</c:v>
                </c:pt>
                <c:pt idx="70">
                  <c:v>3.8315789124814113E-2</c:v>
                </c:pt>
                <c:pt idx="71">
                  <c:v>1.3243763046737663E-2</c:v>
                </c:pt>
                <c:pt idx="72">
                  <c:v>2.3542476671931909E-2</c:v>
                </c:pt>
                <c:pt idx="73">
                  <c:v>3.528185813379555E-2</c:v>
                </c:pt>
                <c:pt idx="74">
                  <c:v>-8.5398161761772642E-3</c:v>
                </c:pt>
                <c:pt idx="75">
                  <c:v>1.0035559950942359E-2</c:v>
                </c:pt>
                <c:pt idx="76">
                  <c:v>-1.9159350175353178E-2</c:v>
                </c:pt>
                <c:pt idx="77">
                  <c:v>-3.8095701725584852E-4</c:v>
                </c:pt>
                <c:pt idx="78">
                  <c:v>-3.6768270883739455E-2</c:v>
                </c:pt>
                <c:pt idx="79">
                  <c:v>-7.5390498954113448E-3</c:v>
                </c:pt>
                <c:pt idx="80">
                  <c:v>3.185885800387199E-2</c:v>
                </c:pt>
                <c:pt idx="81">
                  <c:v>2.8684008506149383E-2</c:v>
                </c:pt>
                <c:pt idx="82">
                  <c:v>8.7832714717636269E-3</c:v>
                </c:pt>
                <c:pt idx="83">
                  <c:v>-5.5500000000000001E-2</c:v>
                </c:pt>
                <c:pt idx="84">
                  <c:v>2.588892898901567E-2</c:v>
                </c:pt>
                <c:pt idx="85">
                  <c:v>3.4628627083001892E-2</c:v>
                </c:pt>
                <c:pt idx="86">
                  <c:v>-4.8804391649085385E-3</c:v>
                </c:pt>
                <c:pt idx="87">
                  <c:v>-1.2414335431606473E-2</c:v>
                </c:pt>
                <c:pt idx="88">
                  <c:v>-4.4718419867319625E-3</c:v>
                </c:pt>
                <c:pt idx="89">
                  <c:v>-3.355330162863053E-2</c:v>
                </c:pt>
                <c:pt idx="90">
                  <c:v>0.04</c:v>
                </c:pt>
                <c:pt idx="91">
                  <c:v>-4.3614352428806074E-3</c:v>
                </c:pt>
                <c:pt idx="92">
                  <c:v>-1.072991660901223E-2</c:v>
                </c:pt>
                <c:pt idx="93">
                  <c:v>1.0251004194482523E-2</c:v>
                </c:pt>
                <c:pt idx="94">
                  <c:v>-2.4367331999998951E-3</c:v>
                </c:pt>
                <c:pt idx="95">
                  <c:v>9.688497081143924E-3</c:v>
                </c:pt>
                <c:pt idx="96">
                  <c:v>6.6968119460414964E-3</c:v>
                </c:pt>
                <c:pt idx="97">
                  <c:v>5.6829990134251648E-3</c:v>
                </c:pt>
                <c:pt idx="98">
                  <c:v>-1.5683541798673265E-2</c:v>
                </c:pt>
                <c:pt idx="99">
                  <c:v>5.1505949529792403E-3</c:v>
                </c:pt>
                <c:pt idx="100">
                  <c:v>1.7245470964577236E-2</c:v>
                </c:pt>
                <c:pt idx="101">
                  <c:v>0.05</c:v>
                </c:pt>
                <c:pt idx="102">
                  <c:v>7.5026947187916511E-3</c:v>
                </c:pt>
                <c:pt idx="103">
                  <c:v>-5.6236070578347709E-3</c:v>
                </c:pt>
                <c:pt idx="104">
                  <c:v>-1.8867843215249331E-2</c:v>
                </c:pt>
                <c:pt idx="105">
                  <c:v>-3.1795413878518149E-2</c:v>
                </c:pt>
                <c:pt idx="106">
                  <c:v>3.78E-2</c:v>
                </c:pt>
                <c:pt idx="107">
                  <c:v>-1.5924093066756056E-2</c:v>
                </c:pt>
                <c:pt idx="108">
                  <c:v>1.1802622454588954E-2</c:v>
                </c:pt>
                <c:pt idx="109">
                  <c:v>9.0653026726574722E-3</c:v>
                </c:pt>
                <c:pt idx="110">
                  <c:v>-1.3895252937089349E-2</c:v>
                </c:pt>
                <c:pt idx="111">
                  <c:v>-2.4660812549028747E-2</c:v>
                </c:pt>
                <c:pt idx="112">
                  <c:v>-3.079024790406967E-2</c:v>
                </c:pt>
                <c:pt idx="113">
                  <c:v>-7.8799999999999995E-2</c:v>
                </c:pt>
                <c:pt idx="114">
                  <c:v>-2.8847477771572943E-3</c:v>
                </c:pt>
                <c:pt idx="115">
                  <c:v>-1.6447411626177501E-2</c:v>
                </c:pt>
                <c:pt idx="116">
                  <c:v>1.4321679590642985E-2</c:v>
                </c:pt>
                <c:pt idx="117">
                  <c:v>3.6579124988026034E-2</c:v>
                </c:pt>
                <c:pt idx="118">
                  <c:v>-1.0841167900288693E-2</c:v>
                </c:pt>
                <c:pt idx="119">
                  <c:v>-2.3011577486720156E-2</c:v>
                </c:pt>
                <c:pt idx="120">
                  <c:v>3.4528418402885397E-2</c:v>
                </c:pt>
                <c:pt idx="121">
                  <c:v>3.8703145733005498E-2</c:v>
                </c:pt>
                <c:pt idx="122">
                  <c:v>-1.5607430467428462E-3</c:v>
                </c:pt>
                <c:pt idx="123">
                  <c:v>-1.8796587067524489E-2</c:v>
                </c:pt>
                <c:pt idx="124">
                  <c:v>0.04</c:v>
                </c:pt>
                <c:pt idx="125">
                  <c:v>2.595763728188322E-2</c:v>
                </c:pt>
                <c:pt idx="126">
                  <c:v>5.6888147197902547E-3</c:v>
                </c:pt>
                <c:pt idx="127">
                  <c:v>2.8019536190175078E-2</c:v>
                </c:pt>
                <c:pt idx="128">
                  <c:v>9.4279429781505414E-3</c:v>
                </c:pt>
                <c:pt idx="129">
                  <c:v>-2.2690822124640624E-3</c:v>
                </c:pt>
                <c:pt idx="130">
                  <c:v>3.1321993072893919E-2</c:v>
                </c:pt>
                <c:pt idx="131">
                  <c:v>-1.5426471856248963E-4</c:v>
                </c:pt>
                <c:pt idx="132">
                  <c:v>1.8302599597203581E-2</c:v>
                </c:pt>
                <c:pt idx="133">
                  <c:v>-1.3754783802256155E-2</c:v>
                </c:pt>
                <c:pt idx="134">
                  <c:v>1.2564567934993367E-4</c:v>
                </c:pt>
                <c:pt idx="135">
                  <c:v>6.8655169246308002E-3</c:v>
                </c:pt>
                <c:pt idx="136">
                  <c:v>-4.3681899401112759E-4</c:v>
                </c:pt>
                <c:pt idx="137">
                  <c:v>5.6500255765585617E-3</c:v>
                </c:pt>
                <c:pt idx="138">
                  <c:v>-1.001481124382435E-2</c:v>
                </c:pt>
                <c:pt idx="139">
                  <c:v>-1.5428548571874673E-2</c:v>
                </c:pt>
                <c:pt idx="140">
                  <c:v>1.3431170813557537E-3</c:v>
                </c:pt>
                <c:pt idx="141">
                  <c:v>-2.1507280222516616E-2</c:v>
                </c:pt>
                <c:pt idx="142">
                  <c:v>-2.951203152831719E-2</c:v>
                </c:pt>
                <c:pt idx="143">
                  <c:v>4.4999999999999998E-2</c:v>
                </c:pt>
                <c:pt idx="144">
                  <c:v>-1.5871251638370477E-2</c:v>
                </c:pt>
                <c:pt idx="145">
                  <c:v>2.7075140603742064E-2</c:v>
                </c:pt>
                <c:pt idx="146">
                  <c:v>-1.1823140419455973E-2</c:v>
                </c:pt>
                <c:pt idx="147">
                  <c:v>2.171271665750089E-2</c:v>
                </c:pt>
                <c:pt idx="148">
                  <c:v>-8.7036553710549886E-4</c:v>
                </c:pt>
                <c:pt idx="149">
                  <c:v>-2.9581784448392517E-2</c:v>
                </c:pt>
                <c:pt idx="150">
                  <c:v>-3.0006243277881081E-2</c:v>
                </c:pt>
                <c:pt idx="151">
                  <c:v>3.78E-2</c:v>
                </c:pt>
                <c:pt idx="152">
                  <c:v>3.0116494825699204E-2</c:v>
                </c:pt>
                <c:pt idx="153">
                  <c:v>2.2113287740019024E-2</c:v>
                </c:pt>
                <c:pt idx="154">
                  <c:v>-8.5129366937194313E-3</c:v>
                </c:pt>
                <c:pt idx="155">
                  <c:v>-9.0685176892073439E-3</c:v>
                </c:pt>
                <c:pt idx="156">
                  <c:v>7.1743305841147891E-3</c:v>
                </c:pt>
                <c:pt idx="157">
                  <c:v>1.0825060295024552E-3</c:v>
                </c:pt>
                <c:pt idx="158">
                  <c:v>-8.4994089072909316E-3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CBA-4F70-9646-EA0F6924F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4073136"/>
        <c:axId val="1034077712"/>
      </c:scatterChart>
      <c:valAx>
        <c:axId val="10340731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majorTickMark val="none"/>
        <c:minorTickMark val="none"/>
        <c:tickLblPos val="nextTo"/>
        <c:crossAx val="1034077712"/>
        <c:crosses val="autoZero"/>
        <c:crossBetween val="midCat"/>
      </c:valAx>
      <c:valAx>
        <c:axId val="103407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407313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637263613506572E-2"/>
          <c:y val="0.14756439051675918"/>
          <c:w val="0.79794938696992068"/>
          <c:h val="0.74103799320166941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003C78"/>
            </a:solidFill>
            <a:ln>
              <a:solidFill>
                <a:srgbClr val="003C78"/>
              </a:solidFill>
            </a:ln>
          </c:spPr>
          <c:invertIfNegative val="0"/>
          <c:cat>
            <c:numRef>
              <c:f>MODEL!$C$21:$C$45</c:f>
              <c:numCache>
                <c:formatCode>0.00%</c:formatCode>
                <c:ptCount val="25"/>
                <c:pt idx="0">
                  <c:v>-6.5000000000000002E-2</c:v>
                </c:pt>
                <c:pt idx="1">
                  <c:v>-0.06</c:v>
                </c:pt>
                <c:pt idx="2">
                  <c:v>-5.5E-2</c:v>
                </c:pt>
                <c:pt idx="3">
                  <c:v>-0.05</c:v>
                </c:pt>
                <c:pt idx="4">
                  <c:v>-4.4999999999999998E-2</c:v>
                </c:pt>
                <c:pt idx="5">
                  <c:v>-0.04</c:v>
                </c:pt>
                <c:pt idx="6">
                  <c:v>-3.5000000000000003E-2</c:v>
                </c:pt>
                <c:pt idx="7">
                  <c:v>-0.03</c:v>
                </c:pt>
                <c:pt idx="8">
                  <c:v>-2.5000000000000001E-2</c:v>
                </c:pt>
                <c:pt idx="9">
                  <c:v>-0.02</c:v>
                </c:pt>
                <c:pt idx="10">
                  <c:v>-1.4999999999999999E-2</c:v>
                </c:pt>
                <c:pt idx="11">
                  <c:v>-0.01</c:v>
                </c:pt>
                <c:pt idx="12">
                  <c:v>-4.9999999999999004E-3</c:v>
                </c:pt>
                <c:pt idx="13">
                  <c:v>9.7144514654701197E-17</c:v>
                </c:pt>
                <c:pt idx="14">
                  <c:v>5.0000000000000999E-3</c:v>
                </c:pt>
                <c:pt idx="15">
                  <c:v>1.0000000000000101E-2</c:v>
                </c:pt>
                <c:pt idx="16">
                  <c:v>1.50000000000001E-2</c:v>
                </c:pt>
                <c:pt idx="17">
                  <c:v>2.0000000000000101E-2</c:v>
                </c:pt>
                <c:pt idx="18">
                  <c:v>2.5000000000000099E-2</c:v>
                </c:pt>
                <c:pt idx="19">
                  <c:v>3.00000000000001E-2</c:v>
                </c:pt>
                <c:pt idx="20">
                  <c:v>3.5000000000000003E-2</c:v>
                </c:pt>
                <c:pt idx="21">
                  <c:v>0.04</c:v>
                </c:pt>
                <c:pt idx="22">
                  <c:v>4.4999999999999998E-2</c:v>
                </c:pt>
                <c:pt idx="23">
                  <c:v>0.05</c:v>
                </c:pt>
                <c:pt idx="24">
                  <c:v>5.5E-2</c:v>
                </c:pt>
              </c:numCache>
            </c:numRef>
          </c:cat>
          <c:val>
            <c:numRef>
              <c:f>MODEL!$D$21:$D$45</c:f>
              <c:numCache>
                <c:formatCode>0%</c:formatCode>
                <c:ptCount val="25"/>
                <c:pt idx="0">
                  <c:v>2.5157232704402517E-2</c:v>
                </c:pt>
                <c:pt idx="1">
                  <c:v>0</c:v>
                </c:pt>
                <c:pt idx="2">
                  <c:v>1.2578616352201259E-2</c:v>
                </c:pt>
                <c:pt idx="3">
                  <c:v>6.2893081761006293E-3</c:v>
                </c:pt>
                <c:pt idx="4">
                  <c:v>1.8867924528301886E-2</c:v>
                </c:pt>
                <c:pt idx="5">
                  <c:v>6.2893081761006293E-3</c:v>
                </c:pt>
                <c:pt idx="6">
                  <c:v>1.2578616352201259E-2</c:v>
                </c:pt>
                <c:pt idx="7">
                  <c:v>3.7735849056603772E-2</c:v>
                </c:pt>
                <c:pt idx="8">
                  <c:v>2.5157232704402517E-2</c:v>
                </c:pt>
                <c:pt idx="9">
                  <c:v>3.7735849056603772E-2</c:v>
                </c:pt>
                <c:pt idx="10">
                  <c:v>6.9182389937106917E-2</c:v>
                </c:pt>
                <c:pt idx="11">
                  <c:v>8.8050314465408799E-2</c:v>
                </c:pt>
                <c:pt idx="12">
                  <c:v>8.8050314465408799E-2</c:v>
                </c:pt>
                <c:pt idx="13">
                  <c:v>0.10062893081761007</c:v>
                </c:pt>
                <c:pt idx="14">
                  <c:v>4.40251572327044E-2</c:v>
                </c:pt>
                <c:pt idx="15">
                  <c:v>0.11320754716981132</c:v>
                </c:pt>
                <c:pt idx="16">
                  <c:v>6.2893081761006289E-2</c:v>
                </c:pt>
                <c:pt idx="17">
                  <c:v>3.7735849056603772E-2</c:v>
                </c:pt>
                <c:pt idx="18">
                  <c:v>3.1446540880503145E-2</c:v>
                </c:pt>
                <c:pt idx="19">
                  <c:v>5.0314465408805034E-2</c:v>
                </c:pt>
                <c:pt idx="20">
                  <c:v>5.0314465408805034E-2</c:v>
                </c:pt>
                <c:pt idx="21">
                  <c:v>5.6603773584905662E-2</c:v>
                </c:pt>
                <c:pt idx="22">
                  <c:v>6.2893081761006293E-3</c:v>
                </c:pt>
                <c:pt idx="23">
                  <c:v>6.2893081761006293E-3</c:v>
                </c:pt>
                <c:pt idx="24">
                  <c:v>1.2578616352201259E-2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AB-4556-B834-63CDF3CE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297596800"/>
        <c:axId val="297598336"/>
      </c:barChart>
      <c:lineChart>
        <c:grouping val="standard"/>
        <c:varyColors val="0"/>
        <c:ser>
          <c:idx val="0"/>
          <c:order val="1"/>
          <c:spPr>
            <a:ln w="4445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MODEL!$C$21:$C$45</c:f>
              <c:numCache>
                <c:formatCode>0.00%</c:formatCode>
                <c:ptCount val="25"/>
                <c:pt idx="0">
                  <c:v>-6.5000000000000002E-2</c:v>
                </c:pt>
                <c:pt idx="1">
                  <c:v>-0.06</c:v>
                </c:pt>
                <c:pt idx="2">
                  <c:v>-5.5E-2</c:v>
                </c:pt>
                <c:pt idx="3">
                  <c:v>-0.05</c:v>
                </c:pt>
                <c:pt idx="4">
                  <c:v>-4.4999999999999998E-2</c:v>
                </c:pt>
                <c:pt idx="5">
                  <c:v>-0.04</c:v>
                </c:pt>
                <c:pt idx="6">
                  <c:v>-3.5000000000000003E-2</c:v>
                </c:pt>
                <c:pt idx="7">
                  <c:v>-0.03</c:v>
                </c:pt>
                <c:pt idx="8">
                  <c:v>-2.5000000000000001E-2</c:v>
                </c:pt>
                <c:pt idx="9">
                  <c:v>-0.02</c:v>
                </c:pt>
                <c:pt idx="10">
                  <c:v>-1.4999999999999999E-2</c:v>
                </c:pt>
                <c:pt idx="11">
                  <c:v>-0.01</c:v>
                </c:pt>
                <c:pt idx="12">
                  <c:v>-4.9999999999999004E-3</c:v>
                </c:pt>
                <c:pt idx="13">
                  <c:v>9.7144514654701197E-17</c:v>
                </c:pt>
                <c:pt idx="14">
                  <c:v>5.0000000000000999E-3</c:v>
                </c:pt>
                <c:pt idx="15">
                  <c:v>1.0000000000000101E-2</c:v>
                </c:pt>
                <c:pt idx="16">
                  <c:v>1.50000000000001E-2</c:v>
                </c:pt>
                <c:pt idx="17">
                  <c:v>2.0000000000000101E-2</c:v>
                </c:pt>
                <c:pt idx="18">
                  <c:v>2.5000000000000099E-2</c:v>
                </c:pt>
                <c:pt idx="19">
                  <c:v>3.00000000000001E-2</c:v>
                </c:pt>
                <c:pt idx="20">
                  <c:v>3.5000000000000003E-2</c:v>
                </c:pt>
                <c:pt idx="21">
                  <c:v>0.04</c:v>
                </c:pt>
                <c:pt idx="22">
                  <c:v>4.4999999999999998E-2</c:v>
                </c:pt>
                <c:pt idx="23">
                  <c:v>0.05</c:v>
                </c:pt>
                <c:pt idx="24">
                  <c:v>5.5E-2</c:v>
                </c:pt>
              </c:numCache>
            </c:numRef>
          </c:cat>
          <c:val>
            <c:numRef>
              <c:f>MODEL!$E$21:$E$45</c:f>
              <c:numCache>
                <c:formatCode>0.00</c:formatCode>
                <c:ptCount val="25"/>
                <c:pt idx="0">
                  <c:v>0.50158257707078546</c:v>
                </c:pt>
                <c:pt idx="1">
                  <c:v>0.80640254283580359</c:v>
                </c:pt>
                <c:pt idx="2">
                  <c:v>1.2510436715697966</c:v>
                </c:pt>
                <c:pt idx="3">
                  <c:v>1.8728551425953486</c:v>
                </c:pt>
                <c:pt idx="4">
                  <c:v>2.7054969022436421</c:v>
                </c:pt>
                <c:pt idx="5">
                  <c:v>3.7713863934177518</c:v>
                </c:pt>
                <c:pt idx="6">
                  <c:v>5.0730150930877933</c:v>
                </c:pt>
                <c:pt idx="7">
                  <c:v>6.5847973615122983</c:v>
                </c:pt>
                <c:pt idx="8">
                  <c:v>8.2476421717771728</c:v>
                </c:pt>
                <c:pt idx="9">
                  <c:v>9.9684662360187879</c:v>
                </c:pt>
                <c:pt idx="10">
                  <c:v>11.626205886320598</c:v>
                </c:pt>
                <c:pt idx="11">
                  <c:v>13.084550645577965</c:v>
                </c:pt>
                <c:pt idx="12">
                  <c:v>14.209891151625371</c:v>
                </c:pt>
                <c:pt idx="13">
                  <c:v>14.891341578294387</c:v>
                </c:pt>
                <c:pt idx="14">
                  <c:v>15.058719221081832</c:v>
                </c:pt>
                <c:pt idx="15">
                  <c:v>14.694451555992782</c:v>
                </c:pt>
                <c:pt idx="16">
                  <c:v>13.836615188686061</c:v>
                </c:pt>
                <c:pt idx="17">
                  <c:v>12.572379448895266</c:v>
                </c:pt>
                <c:pt idx="18">
                  <c:v>11.023416909331052</c:v>
                </c:pt>
                <c:pt idx="19">
                  <c:v>9.3266594934001379</c:v>
                </c:pt>
                <c:pt idx="20">
                  <c:v>7.6146008966159009</c:v>
                </c:pt>
                <c:pt idx="21">
                  <c:v>5.9990061275636544</c:v>
                </c:pt>
                <c:pt idx="22">
                  <c:v>4.5606064920479978</c:v>
                </c:pt>
                <c:pt idx="23">
                  <c:v>3.3456232412563995</c:v>
                </c:pt>
                <c:pt idx="24">
                  <c:v>2.3683320892235069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9AB-4556-B834-63CDF3CE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855040"/>
        <c:axId val="298853504"/>
      </c:lineChart>
      <c:catAx>
        <c:axId val="297596800"/>
        <c:scaling>
          <c:orientation val="minMax"/>
        </c:scaling>
        <c:delete val="0"/>
        <c:axPos val="b"/>
        <c:numFmt formatCode="0.00%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500" b="1"/>
            </a:pPr>
            <a:endParaRPr lang="en-US"/>
          </a:p>
        </c:txPr>
        <c:crossAx val="29759833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975983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sysDash"/>
            </a:ln>
          </c:spPr>
        </c:majorGridlines>
        <c:numFmt formatCode="0%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500" b="1"/>
            </a:pPr>
            <a:endParaRPr lang="en-US"/>
          </a:p>
        </c:txPr>
        <c:crossAx val="297596800"/>
        <c:crosses val="autoZero"/>
        <c:crossBetween val="between"/>
      </c:valAx>
      <c:valAx>
        <c:axId val="298853504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500" b="1"/>
            </a:pPr>
            <a:endParaRPr lang="en-US"/>
          </a:p>
        </c:txPr>
        <c:crossAx val="298855040"/>
        <c:crosses val="max"/>
        <c:crossBetween val="between"/>
      </c:valAx>
      <c:catAx>
        <c:axId val="298855040"/>
        <c:scaling>
          <c:orientation val="minMax"/>
        </c:scaling>
        <c:delete val="1"/>
        <c:axPos val="b"/>
        <c:numFmt formatCode="0.00%" sourceLinked="1"/>
        <c:majorTickMark val="out"/>
        <c:minorTickMark val="none"/>
        <c:tickLblPos val="nextTo"/>
        <c:crossAx val="298853504"/>
        <c:crosses val="autoZero"/>
        <c:auto val="1"/>
        <c:lblAlgn val="ctr"/>
        <c:lblOffset val="100"/>
        <c:noMultiLvlLbl val="0"/>
      </c:cat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A8F1FA-442E-4DB2-BCAB-D5786C3CDEB5}" type="doc">
      <dgm:prSet loTypeId="urn:microsoft.com/office/officeart/2005/8/layout/rings+Icon" loCatId="officeonline" qsTypeId="urn:microsoft.com/office/officeart/2005/8/quickstyle/3d3" qsCatId="3D" csTypeId="urn:microsoft.com/office/officeart/2005/8/colors/accent1_2" csCatId="accent1" phldr="1"/>
      <dgm:spPr/>
    </dgm:pt>
    <dgm:pt modelId="{7B337E1B-20A4-40D7-9191-87D6941C31E4}">
      <dgm:prSet phldrT="[Text]" custT="1"/>
      <dgm:spPr>
        <a:solidFill>
          <a:schemeClr val="bg1">
            <a:lumMod val="95000"/>
            <a:alpha val="5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endParaRPr lang="en-US" sz="3000" b="1" dirty="0">
            <a:solidFill>
              <a:schemeClr val="bg1"/>
            </a:solidFill>
            <a:latin typeface="Calibri Light (Headings)"/>
          </a:endParaRPr>
        </a:p>
        <a:p>
          <a:pPr algn="ctr"/>
          <a:r>
            <a:rPr lang="en-US" sz="3000" b="1" dirty="0">
              <a:solidFill>
                <a:schemeClr val="bg1"/>
              </a:solidFill>
              <a:latin typeface="Calibri Light (Headings)"/>
            </a:rPr>
            <a:t>Knowledge</a:t>
          </a:r>
        </a:p>
        <a:p>
          <a:pPr algn="ctr"/>
          <a:r>
            <a:rPr lang="en-US" sz="2000" dirty="0">
              <a:solidFill>
                <a:schemeClr val="bg1"/>
              </a:solidFill>
              <a:latin typeface="Calibri Light (Headings)"/>
            </a:rPr>
            <a:t>Goals, intentions, adaptation to external environment</a:t>
          </a:r>
          <a:endParaRPr lang="en-GB" sz="2000" dirty="0">
            <a:latin typeface="Calibri Light (Headings)"/>
          </a:endParaRPr>
        </a:p>
      </dgm:t>
    </dgm:pt>
    <dgm:pt modelId="{976D0836-86AB-4CC7-A348-CA4AC2EC2C54}" type="parTrans" cxnId="{802A3F03-BC0C-44B5-8F18-ABE6F7FF8BF8}">
      <dgm:prSet/>
      <dgm:spPr/>
      <dgm:t>
        <a:bodyPr/>
        <a:lstStyle/>
        <a:p>
          <a:pPr algn="ctr"/>
          <a:endParaRPr lang="en-GB"/>
        </a:p>
      </dgm:t>
    </dgm:pt>
    <dgm:pt modelId="{E52D59F4-E4FF-4CA5-B00B-E87495D3605A}" type="sibTrans" cxnId="{802A3F03-BC0C-44B5-8F18-ABE6F7FF8BF8}">
      <dgm:prSet/>
      <dgm:spPr/>
      <dgm:t>
        <a:bodyPr/>
        <a:lstStyle/>
        <a:p>
          <a:pPr algn="ctr"/>
          <a:endParaRPr lang="en-GB"/>
        </a:p>
      </dgm:t>
    </dgm:pt>
    <dgm:pt modelId="{2C2CAFD6-AA5D-4400-B865-8AD6B5D3D6CA}">
      <dgm:prSet phldrT="[Text]" custT="1"/>
      <dgm:spPr>
        <a:solidFill>
          <a:schemeClr val="bg1">
            <a:lumMod val="95000"/>
            <a:alpha val="5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 algn="ctr"/>
          <a:endParaRPr lang="en-US" sz="3000" b="1" dirty="0">
            <a:solidFill>
              <a:schemeClr val="bg1"/>
            </a:solidFill>
            <a:latin typeface="Calibri Light (Headings)"/>
          </a:endParaRPr>
        </a:p>
        <a:p>
          <a:pPr algn="ctr"/>
          <a:r>
            <a:rPr lang="en-US" sz="3000" b="1" dirty="0">
              <a:solidFill>
                <a:schemeClr val="bg1"/>
              </a:solidFill>
              <a:latin typeface="Calibri Light (Headings)"/>
            </a:rPr>
            <a:t>Symbol processing</a:t>
          </a:r>
        </a:p>
        <a:p>
          <a:pPr algn="ctr"/>
          <a:r>
            <a:rPr lang="en-US" sz="2000" dirty="0">
              <a:solidFill>
                <a:schemeClr val="bg1"/>
              </a:solidFill>
              <a:latin typeface="Calibri Light (Headings)"/>
            </a:rPr>
            <a:t>Algorithm, functional architecture</a:t>
          </a:r>
          <a:endParaRPr lang="en-GB" sz="2000" dirty="0"/>
        </a:p>
      </dgm:t>
    </dgm:pt>
    <dgm:pt modelId="{0F43B5FF-B9C9-4181-A991-095B518F2B87}" type="parTrans" cxnId="{D0BFC437-E734-4FFE-9102-E1DC581633F5}">
      <dgm:prSet/>
      <dgm:spPr/>
      <dgm:t>
        <a:bodyPr/>
        <a:lstStyle/>
        <a:p>
          <a:pPr algn="ctr"/>
          <a:endParaRPr lang="en-GB"/>
        </a:p>
      </dgm:t>
    </dgm:pt>
    <dgm:pt modelId="{F237E006-3BC3-4D5C-88D1-28EAB62E682C}" type="sibTrans" cxnId="{D0BFC437-E734-4FFE-9102-E1DC581633F5}">
      <dgm:prSet/>
      <dgm:spPr/>
      <dgm:t>
        <a:bodyPr/>
        <a:lstStyle/>
        <a:p>
          <a:pPr algn="ctr"/>
          <a:endParaRPr lang="en-GB"/>
        </a:p>
      </dgm:t>
    </dgm:pt>
    <dgm:pt modelId="{F72DD4A7-B8F7-4F37-97AF-1EA9DD06E642}">
      <dgm:prSet phldrT="[Text]" custT="1"/>
      <dgm:spPr>
        <a:solidFill>
          <a:schemeClr val="bg1">
            <a:alpha val="50000"/>
          </a:schemeClr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pPr algn="ctr"/>
          <a:r>
            <a:rPr lang="en-US" sz="3000" b="1" dirty="0">
              <a:solidFill>
                <a:schemeClr val="bg1"/>
              </a:solidFill>
              <a:latin typeface="Calibri Light (Headings)"/>
            </a:rPr>
            <a:t>Biology</a:t>
          </a:r>
        </a:p>
        <a:p>
          <a:pPr algn="ctr"/>
          <a:r>
            <a:rPr lang="en-US" sz="2000" dirty="0">
              <a:solidFill>
                <a:schemeClr val="bg1"/>
              </a:solidFill>
              <a:latin typeface="Calibri Light (Headings)"/>
            </a:rPr>
            <a:t>Physical, neuronal, representation of processing</a:t>
          </a:r>
          <a:endParaRPr lang="en-GB" sz="2000" dirty="0">
            <a:solidFill>
              <a:schemeClr val="bg1"/>
            </a:solidFill>
            <a:latin typeface="Calibri Light (Headings)"/>
          </a:endParaRPr>
        </a:p>
      </dgm:t>
    </dgm:pt>
    <dgm:pt modelId="{5F103349-46AC-4DD9-99C8-31F453DD44D1}" type="parTrans" cxnId="{E8097162-956A-4540-AF0A-C97D87970324}">
      <dgm:prSet/>
      <dgm:spPr/>
      <dgm:t>
        <a:bodyPr/>
        <a:lstStyle/>
        <a:p>
          <a:pPr algn="ctr"/>
          <a:endParaRPr lang="en-GB"/>
        </a:p>
      </dgm:t>
    </dgm:pt>
    <dgm:pt modelId="{AB880500-8309-4071-8A14-C55828D1FB1D}" type="sibTrans" cxnId="{E8097162-956A-4540-AF0A-C97D87970324}">
      <dgm:prSet/>
      <dgm:spPr/>
      <dgm:t>
        <a:bodyPr/>
        <a:lstStyle/>
        <a:p>
          <a:pPr algn="ctr"/>
          <a:endParaRPr lang="en-GB"/>
        </a:p>
      </dgm:t>
    </dgm:pt>
    <dgm:pt modelId="{585ACA7E-98FD-436D-BA90-7FC02DAB5905}" type="pres">
      <dgm:prSet presAssocID="{76A8F1FA-442E-4DB2-BCAB-D5786C3CDEB5}" presName="Name0" presStyleCnt="0">
        <dgm:presLayoutVars>
          <dgm:chMax val="7"/>
          <dgm:dir/>
          <dgm:resizeHandles val="exact"/>
        </dgm:presLayoutVars>
      </dgm:prSet>
      <dgm:spPr/>
    </dgm:pt>
    <dgm:pt modelId="{1C34EADC-526E-4085-BCF3-9D40C79932CE}" type="pres">
      <dgm:prSet presAssocID="{76A8F1FA-442E-4DB2-BCAB-D5786C3CDEB5}" presName="ellipse1" presStyleLbl="vennNode1" presStyleIdx="0" presStyleCnt="3" custScaleX="84720" custScaleY="94799" custLinFactNeighborX="9080" custLinFactNeighborY="56765">
        <dgm:presLayoutVars>
          <dgm:bulletEnabled val="1"/>
        </dgm:presLayoutVars>
      </dgm:prSet>
      <dgm:spPr/>
    </dgm:pt>
    <dgm:pt modelId="{E5135FA8-6D06-4FB1-9E39-53E8CCB53A2E}" type="pres">
      <dgm:prSet presAssocID="{76A8F1FA-442E-4DB2-BCAB-D5786C3CDEB5}" presName="ellipse2" presStyleLbl="vennNode1" presStyleIdx="1" presStyleCnt="3" custScaleX="84731" custScaleY="94824" custLinFactNeighborX="22934" custLinFactNeighborY="-8719">
        <dgm:presLayoutVars>
          <dgm:bulletEnabled val="1"/>
        </dgm:presLayoutVars>
      </dgm:prSet>
      <dgm:spPr/>
    </dgm:pt>
    <dgm:pt modelId="{4662D919-83AC-4404-8ED8-EB97C60C1EB7}" type="pres">
      <dgm:prSet presAssocID="{76A8F1FA-442E-4DB2-BCAB-D5786C3CDEB5}" presName="ellipse3" presStyleLbl="vennNode1" presStyleIdx="2" presStyleCnt="3" custScaleX="84720" custScaleY="94799" custLinFactNeighborX="-56258" custLinFactNeighborY="-5958">
        <dgm:presLayoutVars>
          <dgm:bulletEnabled val="1"/>
        </dgm:presLayoutVars>
      </dgm:prSet>
      <dgm:spPr/>
    </dgm:pt>
  </dgm:ptLst>
  <dgm:cxnLst>
    <dgm:cxn modelId="{802A3F03-BC0C-44B5-8F18-ABE6F7FF8BF8}" srcId="{76A8F1FA-442E-4DB2-BCAB-D5786C3CDEB5}" destId="{7B337E1B-20A4-40D7-9191-87D6941C31E4}" srcOrd="0" destOrd="0" parTransId="{976D0836-86AB-4CC7-A348-CA4AC2EC2C54}" sibTransId="{E52D59F4-E4FF-4CA5-B00B-E87495D3605A}"/>
    <dgm:cxn modelId="{D0BFC437-E734-4FFE-9102-E1DC581633F5}" srcId="{76A8F1FA-442E-4DB2-BCAB-D5786C3CDEB5}" destId="{2C2CAFD6-AA5D-4400-B865-8AD6B5D3D6CA}" srcOrd="1" destOrd="0" parTransId="{0F43B5FF-B9C9-4181-A991-095B518F2B87}" sibTransId="{F237E006-3BC3-4D5C-88D1-28EAB62E682C}"/>
    <dgm:cxn modelId="{8643D63F-8E75-4D48-AEB3-8F686BECF28E}" type="presOf" srcId="{76A8F1FA-442E-4DB2-BCAB-D5786C3CDEB5}" destId="{585ACA7E-98FD-436D-BA90-7FC02DAB5905}" srcOrd="0" destOrd="0" presId="urn:microsoft.com/office/officeart/2005/8/layout/rings+Icon"/>
    <dgm:cxn modelId="{E8097162-956A-4540-AF0A-C97D87970324}" srcId="{76A8F1FA-442E-4DB2-BCAB-D5786C3CDEB5}" destId="{F72DD4A7-B8F7-4F37-97AF-1EA9DD06E642}" srcOrd="2" destOrd="0" parTransId="{5F103349-46AC-4DD9-99C8-31F453DD44D1}" sibTransId="{AB880500-8309-4071-8A14-C55828D1FB1D}"/>
    <dgm:cxn modelId="{72B58B7B-6C61-4C6E-8823-16771CB95884}" type="presOf" srcId="{2C2CAFD6-AA5D-4400-B865-8AD6B5D3D6CA}" destId="{E5135FA8-6D06-4FB1-9E39-53E8CCB53A2E}" srcOrd="0" destOrd="0" presId="urn:microsoft.com/office/officeart/2005/8/layout/rings+Icon"/>
    <dgm:cxn modelId="{6B1395A6-A6DA-48A0-9BCD-3D9228D42C0A}" type="presOf" srcId="{7B337E1B-20A4-40D7-9191-87D6941C31E4}" destId="{1C34EADC-526E-4085-BCF3-9D40C79932CE}" srcOrd="0" destOrd="0" presId="urn:microsoft.com/office/officeart/2005/8/layout/rings+Icon"/>
    <dgm:cxn modelId="{65D11AE2-A148-4F0D-B1C0-D926BF13C209}" type="presOf" srcId="{F72DD4A7-B8F7-4F37-97AF-1EA9DD06E642}" destId="{4662D919-83AC-4404-8ED8-EB97C60C1EB7}" srcOrd="0" destOrd="0" presId="urn:microsoft.com/office/officeart/2005/8/layout/rings+Icon"/>
    <dgm:cxn modelId="{765BE52D-AE0E-4CE2-9B76-3FDF5C7DCACC}" type="presParOf" srcId="{585ACA7E-98FD-436D-BA90-7FC02DAB5905}" destId="{1C34EADC-526E-4085-BCF3-9D40C79932CE}" srcOrd="0" destOrd="0" presId="urn:microsoft.com/office/officeart/2005/8/layout/rings+Icon"/>
    <dgm:cxn modelId="{E094C1E4-8474-4513-B2AF-5ADB924A1F90}" type="presParOf" srcId="{585ACA7E-98FD-436D-BA90-7FC02DAB5905}" destId="{E5135FA8-6D06-4FB1-9E39-53E8CCB53A2E}" srcOrd="1" destOrd="0" presId="urn:microsoft.com/office/officeart/2005/8/layout/rings+Icon"/>
    <dgm:cxn modelId="{AAEB04F2-A06C-41DE-BC98-636EA2214BCC}" type="presParOf" srcId="{585ACA7E-98FD-436D-BA90-7FC02DAB5905}" destId="{4662D919-83AC-4404-8ED8-EB97C60C1EB7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4EADC-526E-4085-BCF3-9D40C79932CE}">
      <dsp:nvSpPr>
        <dsp:cNvPr id="0" name=""/>
        <dsp:cNvSpPr/>
      </dsp:nvSpPr>
      <dsp:spPr>
        <a:xfrm>
          <a:off x="1292010" y="2119000"/>
          <a:ext cx="3024369" cy="3384124"/>
        </a:xfrm>
        <a:prstGeom prst="ellipse">
          <a:avLst/>
        </a:prstGeom>
        <a:solidFill>
          <a:schemeClr val="bg1">
            <a:lumMod val="95000"/>
            <a:alpha val="50000"/>
          </a:schemeClr>
        </a:solidFill>
        <a:ln>
          <a:solidFill>
            <a:schemeClr val="bg1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1" kern="1200" dirty="0">
            <a:solidFill>
              <a:schemeClr val="bg1"/>
            </a:solidFill>
            <a:latin typeface="Calibri Light (Headings)"/>
          </a:endParaRP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latin typeface="Calibri Light (Headings)"/>
            </a:rPr>
            <a:t>Knowledge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Calibri Light (Headings)"/>
            </a:rPr>
            <a:t>Goals, intentions, adaptation to external environment</a:t>
          </a:r>
          <a:endParaRPr lang="en-GB" sz="2000" kern="1200" dirty="0">
            <a:latin typeface="Calibri Light (Headings)"/>
          </a:endParaRPr>
        </a:p>
      </dsp:txBody>
      <dsp:txXfrm>
        <a:off x="1734919" y="2614593"/>
        <a:ext cx="2138551" cy="2392938"/>
      </dsp:txXfrm>
    </dsp:sp>
    <dsp:sp modelId="{E5135FA8-6D06-4FB1-9E39-53E8CCB53A2E}">
      <dsp:nvSpPr>
        <dsp:cNvPr id="0" name=""/>
        <dsp:cNvSpPr/>
      </dsp:nvSpPr>
      <dsp:spPr>
        <a:xfrm>
          <a:off x="3623808" y="2161764"/>
          <a:ext cx="3024761" cy="3385017"/>
        </a:xfrm>
        <a:prstGeom prst="ellipse">
          <a:avLst/>
        </a:prstGeom>
        <a:solidFill>
          <a:schemeClr val="bg1">
            <a:lumMod val="95000"/>
            <a:alpha val="50000"/>
          </a:schemeClr>
        </a:solidFill>
        <a:ln>
          <a:solidFill>
            <a:schemeClr val="bg1">
              <a:lumMod val="50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1" kern="1200" dirty="0">
            <a:solidFill>
              <a:schemeClr val="bg1"/>
            </a:solidFill>
            <a:latin typeface="Calibri Light (Headings)"/>
          </a:endParaRP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latin typeface="Calibri Light (Headings)"/>
            </a:rPr>
            <a:t>Symbol processing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Calibri Light (Headings)"/>
            </a:rPr>
            <a:t>Algorithm, functional architecture</a:t>
          </a:r>
          <a:endParaRPr lang="en-GB" sz="2000" kern="1200" dirty="0"/>
        </a:p>
      </dsp:txBody>
      <dsp:txXfrm>
        <a:off x="4066774" y="2657488"/>
        <a:ext cx="2138829" cy="2393569"/>
      </dsp:txXfrm>
    </dsp:sp>
    <dsp:sp modelId="{4662D919-83AC-4404-8ED8-EB97C60C1EB7}">
      <dsp:nvSpPr>
        <dsp:cNvPr id="0" name=""/>
        <dsp:cNvSpPr/>
      </dsp:nvSpPr>
      <dsp:spPr>
        <a:xfrm>
          <a:off x="2632232" y="0"/>
          <a:ext cx="3024369" cy="3384124"/>
        </a:xfrm>
        <a:prstGeom prst="ellipse">
          <a:avLst/>
        </a:prstGeom>
        <a:solidFill>
          <a:schemeClr val="bg1">
            <a:alpha val="50000"/>
          </a:schemeClr>
        </a:solidFill>
        <a:ln>
          <a:solidFill>
            <a:schemeClr val="bg1">
              <a:lumMod val="95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  <a:latin typeface="Calibri Light (Headings)"/>
            </a:rPr>
            <a:t>Biology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Calibri Light (Headings)"/>
            </a:rPr>
            <a:t>Physical, neuronal, representation of processing</a:t>
          </a:r>
          <a:endParaRPr lang="en-GB" sz="2000" kern="1200" dirty="0">
            <a:solidFill>
              <a:schemeClr val="bg1"/>
            </a:solidFill>
            <a:latin typeface="Calibri Light (Headings)"/>
          </a:endParaRPr>
        </a:p>
      </dsp:txBody>
      <dsp:txXfrm>
        <a:off x="3075141" y="495593"/>
        <a:ext cx="2138551" cy="2392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189E4-4D5F-49EB-9F98-7E4CB4C5BFA6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1770D-4695-492B-BBDC-08F6EAEEC7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15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90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endParaRPr lang="en-US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43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91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72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002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33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685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62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758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769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14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4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003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033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093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532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98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942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49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03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797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945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1770D-4695-492B-BBDC-08F6EAEEC79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8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4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8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3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6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3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5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7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8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51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4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69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FEEEE-0B34-4D32-8904-856DF342FDF9}" type="datetimeFigureOut">
              <a:rPr lang="en-US" smtClean="0"/>
              <a:t>11/28/2022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9E138-3AE0-404F-9C11-06020B216A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7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6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FDF62-938D-4155-AB44-E0D952F7B5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" r="23298" b="610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2" name="Rectangle 6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500" b="1" dirty="0"/>
              <a:t>IS MEASURING PERFORMANCE IRRATIONAL OR INEFFICIENT?</a:t>
            </a:r>
            <a:endParaRPr lang="en-GB" sz="45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 dirty="0"/>
              <a:t>Inaugural address </a:t>
            </a:r>
          </a:p>
          <a:p>
            <a:r>
              <a:rPr lang="en-US" sz="2000" dirty="0"/>
              <a:t>by </a:t>
            </a:r>
          </a:p>
          <a:p>
            <a:r>
              <a:rPr lang="en-US" sz="2000" dirty="0"/>
              <a:t>Chris van Heerden</a:t>
            </a:r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7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33762527-E559-445D-BDAC-DE999D71FC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544" y="6173172"/>
            <a:ext cx="648229" cy="59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5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CDAC351-A13B-4BF8-ABF0-280DE3CE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How do we perceive </a:t>
            </a:r>
            <a:r>
              <a:rPr lang="en-US" sz="4000" b="1" u="sng" dirty="0">
                <a:solidFill>
                  <a:schemeClr val="bg1"/>
                </a:solidFill>
              </a:rPr>
              <a:t>performance</a:t>
            </a:r>
            <a:r>
              <a:rPr lang="en-US" sz="40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490403E2-C0C2-463B-A0FA-57D3EC8215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" y="6121039"/>
            <a:ext cx="805238" cy="7362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525A9F-C393-4A4E-B6E5-D302424CC943}"/>
              </a:ext>
            </a:extLst>
          </p:cNvPr>
          <p:cNvSpPr txBox="1"/>
          <p:nvPr/>
        </p:nvSpPr>
        <p:spPr>
          <a:xfrm>
            <a:off x="838200" y="2286000"/>
            <a:ext cx="10515600" cy="405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execution of an action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way in which someone or something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functions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Something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accomplished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: A deed or feat.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fulfilment of a claim, promise, or request: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Implementation</a:t>
            </a:r>
            <a:r>
              <a:rPr lang="en-GB" sz="3000" dirty="0">
                <a:solidFill>
                  <a:srgbClr val="FFFF00"/>
                </a:solidFill>
                <a:latin typeface="+mj-lt"/>
              </a:rPr>
              <a:t>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ability to perform: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Efficiency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manner of reacting to stimuli: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Behaviour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FFFF00"/>
                </a:solidFill>
                <a:latin typeface="+mj-lt"/>
              </a:rPr>
              <a:t>To improve.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FFFF00"/>
                </a:solidFill>
                <a:latin typeface="+mj-lt"/>
              </a:rPr>
              <a:t>Competence.</a:t>
            </a:r>
          </a:p>
        </p:txBody>
      </p:sp>
    </p:spTree>
    <p:extLst>
      <p:ext uri="{BB962C8B-B14F-4D97-AF65-F5344CB8AC3E}">
        <p14:creationId xmlns:p14="http://schemas.microsoft.com/office/powerpoint/2010/main" val="80496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72CC2B6-C772-4A71-89E3-FBE826A42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3210"/>
              </p:ext>
            </p:extLst>
          </p:nvPr>
        </p:nvGraphicFramePr>
        <p:xfrm>
          <a:off x="2010611" y="1098572"/>
          <a:ext cx="8632792" cy="5950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CCDAC351-A13B-4BF8-ABF0-280DE3CE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Is </a:t>
            </a:r>
            <a:r>
              <a:rPr lang="en-US" sz="4000" b="1" u="sng" dirty="0">
                <a:solidFill>
                  <a:schemeClr val="bg1"/>
                </a:solidFill>
              </a:rPr>
              <a:t>measuring performance</a:t>
            </a:r>
            <a:r>
              <a:rPr lang="en-US" sz="4000" b="1" dirty="0">
                <a:solidFill>
                  <a:schemeClr val="bg1"/>
                </a:solidFill>
              </a:rPr>
              <a:t> applicable to your life?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746FA-DA34-4F0A-9936-FF2CE5D645C0}"/>
              </a:ext>
            </a:extLst>
          </p:cNvPr>
          <p:cNvSpPr txBox="1"/>
          <p:nvPr/>
        </p:nvSpPr>
        <p:spPr>
          <a:xfrm>
            <a:off x="9647856" y="6534835"/>
            <a:ext cx="25441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Source: Moser-Mercer (2008)</a:t>
            </a:r>
            <a:endParaRPr lang="en-GB" sz="1500" dirty="0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490403E2-C0C2-463B-A0FA-57D3EC821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" y="6121039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2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31145721-C90F-4A13-B305-0DFDF939F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353" y="1806631"/>
            <a:ext cx="7321293" cy="48808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0B3E2E-F392-4DB1-BA8A-6577AEEFE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537" y="3817687"/>
            <a:ext cx="228600" cy="2000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2EF062A-F219-4005-9C88-DDC4421F7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0750" y="5775596"/>
            <a:ext cx="238125" cy="2095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E94A48B-F468-49A1-8D00-E5184A555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2446" y="6057696"/>
            <a:ext cx="247650" cy="2095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BA61BD4-B7F4-41A6-B57B-23244291A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9342" y="5503019"/>
            <a:ext cx="247650" cy="1905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C846BEA-D272-4F85-BE64-6959ADEE55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0072" y="5504215"/>
            <a:ext cx="219075" cy="2381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A7F3E72-DD1E-417B-AE17-979C2C18BD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2312" y="3796292"/>
            <a:ext cx="238125" cy="228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8B1094-2418-4D88-BB72-65E456F787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6574" y="4323684"/>
            <a:ext cx="247650" cy="2667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C1BE9CC-639A-4561-B3AE-4178A986E1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6961" y="6037858"/>
            <a:ext cx="238125" cy="228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15BF509-E22C-4C8F-A9DD-7A79B65860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8445" y="5214239"/>
            <a:ext cx="247650" cy="20002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36EB72F-9EC1-4C88-BBEA-7344255F95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12677" y="4084950"/>
            <a:ext cx="371475" cy="209550"/>
          </a:xfrm>
          <a:prstGeom prst="rect">
            <a:avLst/>
          </a:prstGeom>
        </p:spPr>
      </p:pic>
      <p:sp>
        <p:nvSpPr>
          <p:cNvPr id="47" name="Frame 46">
            <a:extLst>
              <a:ext uri="{FF2B5EF4-FFF2-40B4-BE49-F238E27FC236}">
                <a16:creationId xmlns:a16="http://schemas.microsoft.com/office/drawing/2014/main" id="{C093CB3C-96EE-468C-9DAE-DCB5E7D499AB}"/>
              </a:ext>
            </a:extLst>
          </p:cNvPr>
          <p:cNvSpPr/>
          <p:nvPr/>
        </p:nvSpPr>
        <p:spPr>
          <a:xfrm>
            <a:off x="2496961" y="2934789"/>
            <a:ext cx="1735405" cy="644434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6" name="Picture 15" descr="A picture containing logo&#10;&#10;Description automatically generated">
            <a:extLst>
              <a:ext uri="{FF2B5EF4-FFF2-40B4-BE49-F238E27FC236}">
                <a16:creationId xmlns:a16="http://schemas.microsoft.com/office/drawing/2014/main" id="{5B9AA740-6497-409A-8BE5-296369A3319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D56956D3-1A36-4BEF-A9AB-8E44FFD27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Why is </a:t>
            </a:r>
            <a:r>
              <a:rPr lang="en-US" sz="4000" b="1" u="sng" dirty="0">
                <a:solidFill>
                  <a:schemeClr val="bg1"/>
                </a:solidFill>
              </a:rPr>
              <a:t>measuring performance</a:t>
            </a:r>
            <a:r>
              <a:rPr lang="en-US" sz="4000" b="1" dirty="0">
                <a:solidFill>
                  <a:schemeClr val="bg1"/>
                </a:solidFill>
              </a:rPr>
              <a:t> important to me?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51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Why is </a:t>
            </a:r>
            <a:r>
              <a:rPr lang="en-US" sz="4000" b="1" u="sng" dirty="0">
                <a:solidFill>
                  <a:schemeClr val="bg1"/>
                </a:solidFill>
              </a:rPr>
              <a:t>measuring performance</a:t>
            </a:r>
            <a:r>
              <a:rPr lang="en-US" sz="4000" b="1" dirty="0">
                <a:solidFill>
                  <a:schemeClr val="bg1"/>
                </a:solidFill>
              </a:rPr>
              <a:t> important to me?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80CC41-5FC7-4C84-95F4-7E0F112D45F8}"/>
              </a:ext>
            </a:extLst>
          </p:cNvPr>
          <p:cNvSpPr txBox="1"/>
          <p:nvPr/>
        </p:nvSpPr>
        <p:spPr>
          <a:xfrm>
            <a:off x="838200" y="2286000"/>
            <a:ext cx="105156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A doer, not a talker.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Make things happen.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Need to make </a:t>
            </a:r>
            <a:r>
              <a:rPr lang="en-US" sz="3000" b="1" i="1" dirty="0">
                <a:solidFill>
                  <a:srgbClr val="FFFF00"/>
                </a:solidFill>
                <a:latin typeface="+mj-lt"/>
              </a:rPr>
              <a:t>measurable progress</a:t>
            </a:r>
            <a:r>
              <a:rPr lang="en-US" sz="3000" dirty="0">
                <a:solidFill>
                  <a:schemeClr val="bg1"/>
                </a:solidFill>
                <a:latin typeface="+mj-lt"/>
              </a:rPr>
              <a:t> toward one or two goals each day to feel successful as a human being.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Instinctively, usually spend hours </a:t>
            </a:r>
            <a:r>
              <a:rPr lang="en-GB" sz="3000" b="1" i="1" dirty="0">
                <a:solidFill>
                  <a:srgbClr val="FFFF00"/>
                </a:solidFill>
                <a:latin typeface="+mj-lt"/>
              </a:rPr>
              <a:t>assessing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 the reasons why you failed or missed a goal.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Carefully </a:t>
            </a:r>
            <a:r>
              <a:rPr lang="en-GB" sz="3000" b="1" i="1" dirty="0">
                <a:solidFill>
                  <a:srgbClr val="FFFF00"/>
                </a:solidFill>
                <a:latin typeface="+mj-lt"/>
              </a:rPr>
              <a:t>examine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 why you were caught off guard by a crisis, stalled by a problem, or stymied by an obstacle. 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6573869-8D68-4422-811C-B31524F03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2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Why is </a:t>
            </a:r>
            <a:r>
              <a:rPr lang="en-US" sz="4000" b="1" u="sng" dirty="0">
                <a:solidFill>
                  <a:schemeClr val="bg1"/>
                </a:solidFill>
              </a:rPr>
              <a:t>measuring performance</a:t>
            </a:r>
            <a:r>
              <a:rPr lang="en-US" sz="4000" b="1" dirty="0">
                <a:solidFill>
                  <a:schemeClr val="bg1"/>
                </a:solidFill>
              </a:rPr>
              <a:t> important to me?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80CC41-5FC7-4C84-95F4-7E0F112D45F8}"/>
              </a:ext>
            </a:extLst>
          </p:cNvPr>
          <p:cNvSpPr txBox="1"/>
          <p:nvPr/>
        </p:nvSpPr>
        <p:spPr>
          <a:xfrm>
            <a:off x="838200" y="2286000"/>
            <a:ext cx="10515600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3770313" algn="l"/>
              </a:tabLst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N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eed to gain perspective:</a:t>
            </a:r>
          </a:p>
          <a:p>
            <a:pPr marL="4302125" lvl="8" indent="-357188">
              <a:spcAft>
                <a:spcPts val="300"/>
              </a:spcAft>
              <a:buFont typeface="Wingdings" panose="05000000000000000000" pitchFamily="2" charset="2"/>
              <a:buChar char="ü"/>
              <a:tabLst>
                <a:tab pos="4302125" algn="l"/>
              </a:tabLst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Impact of their practices; and</a:t>
            </a:r>
          </a:p>
          <a:p>
            <a:pPr marL="4302125" lvl="8" indent="-357188">
              <a:spcAft>
                <a:spcPts val="300"/>
              </a:spcAft>
              <a:buFont typeface="Wingdings" panose="05000000000000000000" pitchFamily="2" charset="2"/>
              <a:buChar char="ü"/>
              <a:tabLst>
                <a:tab pos="4302125" algn="l"/>
              </a:tabLst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Influences overall performance.</a:t>
            </a:r>
          </a:p>
          <a:p>
            <a:pPr marL="3944937" lvl="8">
              <a:spcAft>
                <a:spcPts val="300"/>
              </a:spcAft>
              <a:tabLst>
                <a:tab pos="4302125" algn="l"/>
              </a:tabLst>
            </a:pPr>
            <a:endParaRPr lang="en-GB" sz="2500" dirty="0">
              <a:solidFill>
                <a:schemeClr val="bg1"/>
              </a:solidFill>
              <a:latin typeface="+mj-lt"/>
            </a:endParaRPr>
          </a:p>
          <a:p>
            <a:pPr marL="357188" lvl="8" indent="-357188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357188" algn="l"/>
              </a:tabLst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life-course pattern altered by social and environmental structures and changes, which can produce new social structures (McDaniel &amp; Bernard, 2011). </a:t>
            </a:r>
          </a:p>
          <a:p>
            <a:pPr marL="357188" lvl="8" indent="-357188" algn="just">
              <a:buFont typeface="Arial" panose="020B0604020202020204" pitchFamily="34" charset="0"/>
              <a:buChar char="•"/>
              <a:tabLst>
                <a:tab pos="357188" algn="l"/>
              </a:tabLst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357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94709"/>
            <a:ext cx="10515600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rgbClr val="FFFF00"/>
                </a:solidFill>
                <a:latin typeface="+mj-lt"/>
              </a:rPr>
              <a:t>Irrational</a:t>
            </a:r>
            <a:r>
              <a:rPr lang="it-IT" sz="3000" dirty="0">
                <a:solidFill>
                  <a:schemeClr val="bg1"/>
                </a:solidFill>
                <a:latin typeface="+mj-lt"/>
              </a:rPr>
              <a:t> (Lo, 2006; Mata </a:t>
            </a:r>
            <a:r>
              <a:rPr lang="it-IT" sz="3000" i="1" dirty="0">
                <a:solidFill>
                  <a:schemeClr val="bg1"/>
                </a:solidFill>
                <a:latin typeface="+mj-lt"/>
              </a:rPr>
              <a:t>et al.</a:t>
            </a:r>
            <a:r>
              <a:rPr lang="it-IT" sz="3000" dirty="0">
                <a:solidFill>
                  <a:schemeClr val="bg1"/>
                </a:solidFill>
                <a:latin typeface="+mj-lt"/>
              </a:rPr>
              <a:t>, 2006; Brehmer, 2007).</a:t>
            </a:r>
          </a:p>
          <a:p>
            <a:pPr algn="just">
              <a:spcAft>
                <a:spcPts val="300"/>
              </a:spcAft>
            </a:pPr>
            <a:endParaRPr lang="it-IT" sz="3000" dirty="0">
              <a:solidFill>
                <a:schemeClr val="bg1"/>
              </a:solidFill>
              <a:latin typeface="+mj-lt"/>
            </a:endParaRP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Lord Kelvin (Norton &amp; Kaplan, 1991) stated: “</a:t>
            </a:r>
            <a:r>
              <a:rPr lang="en-GB" sz="3000" i="1" dirty="0">
                <a:solidFill>
                  <a:schemeClr val="bg1"/>
                </a:solidFill>
                <a:latin typeface="+mj-lt"/>
              </a:rPr>
              <a:t>I often say that when you can measure what you are speaking about, and express it in numbers, you know something about it; but when you cannot measure it, when you cannot express it in numbers, your knowledge is of a meagre and unsatisfactory kind. </a:t>
            </a:r>
            <a:r>
              <a:rPr lang="en-GB" sz="3000" b="1" i="1" dirty="0">
                <a:solidFill>
                  <a:srgbClr val="FFFF00"/>
                </a:solidFill>
                <a:latin typeface="+mj-lt"/>
              </a:rPr>
              <a:t>If you cannot measure it, you cannot improve it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”.</a:t>
            </a:r>
            <a:r>
              <a:rPr lang="en-GB" sz="3000" i="1" dirty="0">
                <a:solidFill>
                  <a:schemeClr val="bg1"/>
                </a:solidFill>
                <a:latin typeface="+mj-lt"/>
              </a:rPr>
              <a:t> </a:t>
            </a:r>
            <a:endParaRPr lang="it-IT" sz="3000" i="1" dirty="0">
              <a:solidFill>
                <a:schemeClr val="bg1"/>
              </a:solidFill>
              <a:latin typeface="+mj-lt"/>
            </a:endParaRPr>
          </a:p>
          <a:p>
            <a:pPr marL="357188" indent="-357188" algn="just"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FC8A8E66-0E80-40A8-9E7A-7AB8B8C9E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268147-9111-4797-9293-5896A7F04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How do we perceive performance?</a:t>
            </a:r>
          </a:p>
        </p:txBody>
      </p:sp>
    </p:spTree>
    <p:extLst>
      <p:ext uri="{BB962C8B-B14F-4D97-AF65-F5344CB8AC3E}">
        <p14:creationId xmlns:p14="http://schemas.microsoft.com/office/powerpoint/2010/main" val="830118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94709"/>
            <a:ext cx="10515600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Is it possible to truly measure the level of performance with the presence of irrational behaviour?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Why and to what extent are existing methodologies/ performance measurements tools limited due to human behaviour?</a:t>
            </a: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BCE665D2-F6BB-4611-9901-79E09062E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4CCAA5E-E37C-4BB2-928F-D22C90E4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How do we perceive performance?</a:t>
            </a:r>
          </a:p>
        </p:txBody>
      </p:sp>
    </p:spTree>
    <p:extLst>
      <p:ext uri="{BB962C8B-B14F-4D97-AF65-F5344CB8AC3E}">
        <p14:creationId xmlns:p14="http://schemas.microsoft.com/office/powerpoint/2010/main" val="142011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Markowitz (1952; 1959).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Modern portfolio theory assumptions:</a:t>
            </a:r>
          </a:p>
          <a:p>
            <a:pPr marL="4402137" lvl="1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Financial markets are efficient; and</a:t>
            </a:r>
          </a:p>
          <a:p>
            <a:pPr marL="4402137" lvl="1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Investors are risk-averse and rational.</a:t>
            </a:r>
          </a:p>
          <a:p>
            <a:pPr lvl="1" indent="-45720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Behavioural finance (Lo, 2004; 2006):</a:t>
            </a:r>
          </a:p>
          <a:p>
            <a:pPr marL="4402137" lvl="1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Time-varying efficient; and</a:t>
            </a:r>
          </a:p>
          <a:p>
            <a:pPr marL="4402137" lvl="1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Irrational behaviour &amp; how we react to information.</a:t>
            </a:r>
          </a:p>
          <a:p>
            <a:pPr lvl="1" indent="-45720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83075884-9BC3-4A77-A77B-42A3323A0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Cause of irrationality and market inefficiency.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Practitioners argue implementation (Warner, 2010):</a:t>
            </a:r>
          </a:p>
          <a:p>
            <a:pPr marL="4402137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sz="2500" dirty="0">
                <a:solidFill>
                  <a:schemeClr val="bg1"/>
                </a:solidFill>
                <a:latin typeface="+mj-lt"/>
              </a:rPr>
              <a:t>R</a:t>
            </a:r>
            <a:r>
              <a:rPr lang="en-GB" sz="2500" dirty="0" err="1">
                <a:solidFill>
                  <a:schemeClr val="bg1"/>
                </a:solidFill>
                <a:latin typeface="+mj-lt"/>
              </a:rPr>
              <a:t>isk</a:t>
            </a:r>
            <a:r>
              <a:rPr lang="en-GB" sz="2500" dirty="0">
                <a:solidFill>
                  <a:schemeClr val="bg1"/>
                </a:solidFill>
                <a:latin typeface="+mj-lt"/>
              </a:rPr>
              <a:t> considered to be something perceived by individuals who are self-aware (Holton, 2004)?</a:t>
            </a:r>
          </a:p>
          <a:p>
            <a:pPr marL="4402137" indent="-45720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Markowitz (1952:77) argued </a:t>
            </a:r>
            <a:r>
              <a:rPr lang="en-GB" sz="2500" i="1" dirty="0">
                <a:solidFill>
                  <a:schemeClr val="bg1"/>
                </a:solidFill>
                <a:latin typeface="+mj-lt"/>
              </a:rPr>
              <a:t>“that the investor does (or should) consider expected return a desirable thing and variance of return an undesirable thing”.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/>
              </a:solidFill>
              <a:latin typeface="+mj-lt"/>
            </a:endParaRPr>
          </a:p>
          <a:p>
            <a:pPr lvl="1" indent="-45720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DF513D07-E394-4494-A26F-6EC5E48323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DBC44CB-3A9F-4428-B06E-376E22FA1304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/>
                </a:solidFill>
              </a:rPr>
              <a:t>Measuring performance in the field of finance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57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94709"/>
            <a:ext cx="10515600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i="1" dirty="0">
                <a:solidFill>
                  <a:schemeClr val="bg1"/>
                </a:solidFill>
                <a:latin typeface="+mj-lt"/>
              </a:rPr>
              <a:t>“The uncertainty that an investment will earn its expected rate of return” 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(Brown &amp; Reilly, 2009:1024).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Knight (1921): objective and subjective probabilities.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Keynes (1921), Ramsey (1931).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Difficult to rationally and quantitatively defend the objective interpretation of probability - difficult to perceive true risk (Ramsey, 1931; Holtoon, 2004).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576C1952-34FB-4EC4-B109-2FE92A70C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5D7AF13-8F08-47CB-9830-4AE83A95A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3198830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Variance of returns - irrational tendency to rely too heavily on the very first piece of information they learn » anchoring bias (Tversky &amp; Kahneman, 1974).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Roy (1952) disagree – lost averse? - leading to LPM.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FA09FB7-C514-446E-A502-A377DBBCF9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D7D512E-09BC-4EF1-ADDF-56B00B87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1659037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8" y="26304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Calibri Light (Headings)"/>
              </a:rPr>
              <a:t>The limitations of these risk measures (Van Heerden, 2020).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Modern portfolio theory assumes normal distributions and parameters of distributions can be correctly estimated </a:t>
            </a:r>
            <a:r>
              <a:rPr lang="nl-NL" sz="3000" dirty="0">
                <a:solidFill>
                  <a:schemeClr val="bg1"/>
                </a:solidFill>
                <a:latin typeface="+mj-lt"/>
              </a:rPr>
              <a:t>(Van Heerden, 2020; Vaclavik &amp; Jablonsky, 2011).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Redefine risk and amend the fundamentals of performance measurement. </a:t>
            </a:r>
            <a:endParaRPr lang="nl-NL" sz="30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59D160F-B506-4D39-95D6-9F6EC17FCF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152933"/>
              </p:ext>
            </p:extLst>
          </p:nvPr>
        </p:nvGraphicFramePr>
        <p:xfrm>
          <a:off x="0" y="-1348"/>
          <a:ext cx="7033260" cy="3538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441877"/>
              </p:ext>
            </p:extLst>
          </p:nvPr>
        </p:nvGraphicFramePr>
        <p:xfrm>
          <a:off x="2994864" y="1558896"/>
          <a:ext cx="6198666" cy="439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C77E791-F6EF-4EEB-8B07-C5FF6307B7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75" y="4010869"/>
            <a:ext cx="3353692" cy="17229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Double Bracket 3">
            <a:extLst>
              <a:ext uri="{FF2B5EF4-FFF2-40B4-BE49-F238E27FC236}">
                <a16:creationId xmlns:a16="http://schemas.microsoft.com/office/drawing/2014/main" id="{554FEA1C-8970-4F08-BEC4-B81C68B00588}"/>
              </a:ext>
            </a:extLst>
          </p:cNvPr>
          <p:cNvSpPr/>
          <p:nvPr/>
        </p:nvSpPr>
        <p:spPr>
          <a:xfrm>
            <a:off x="3720853" y="4680513"/>
            <a:ext cx="288000" cy="296092"/>
          </a:xfrm>
          <a:prstGeom prst="bracketPair">
            <a:avLst/>
          </a:prstGeom>
          <a:ln w="508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CB958C6-43C2-49A6-9292-2F7165F3CB2B}"/>
              </a:ext>
            </a:extLst>
          </p:cNvPr>
          <p:cNvSpPr/>
          <p:nvPr/>
        </p:nvSpPr>
        <p:spPr>
          <a:xfrm rot="9611379">
            <a:off x="3855228" y="5006646"/>
            <a:ext cx="288000" cy="66311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7A1CF5D9-8021-4097-B3C5-0A54C73C38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20283B-57D0-495F-94D8-63050237FD4A}"/>
              </a:ext>
            </a:extLst>
          </p:cNvPr>
          <p:cNvSpPr txBox="1"/>
          <p:nvPr/>
        </p:nvSpPr>
        <p:spPr>
          <a:xfrm>
            <a:off x="2268321" y="2866137"/>
            <a:ext cx="844732" cy="48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5%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CEC33900-0D02-4B6A-8209-81557417048C}"/>
              </a:ext>
            </a:extLst>
          </p:cNvPr>
          <p:cNvSpPr txBox="1"/>
          <p:nvPr/>
        </p:nvSpPr>
        <p:spPr>
          <a:xfrm>
            <a:off x="3113053" y="2343183"/>
            <a:ext cx="4893809" cy="100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Average =&gt; 3%</a:t>
            </a:r>
          </a:p>
          <a:p>
            <a:r>
              <a:rPr lang="en-US" sz="3000" dirty="0"/>
              <a:t>Actual difference =&gt; 7%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71DF7C5B-E9C9-41A7-AA67-3E8F31BE1450}"/>
              </a:ext>
            </a:extLst>
          </p:cNvPr>
          <p:cNvSpPr txBox="1"/>
          <p:nvPr/>
        </p:nvSpPr>
        <p:spPr>
          <a:xfrm>
            <a:off x="2268584" y="2340289"/>
            <a:ext cx="844469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dirty="0"/>
              <a:t>-2%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D267807-3B7E-4621-960F-253EAB7B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19818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0579 L -0.03047 -0.36389 " pathEditMode="relative" ptsTypes="AA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-0.00116 L -0.1181 -0.09792 " pathEditMode="relative" ptsTypes="AA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Graphic spid="6" grpId="0">
        <p:bldAsOne/>
      </p:bldGraphic>
      <p:bldGraphic spid="6" grpId="1">
        <p:bldAsOne/>
      </p:bldGraphic>
      <p:bldGraphic spid="7" grpId="0">
        <p:bldAsOne/>
      </p:bldGraphic>
      <p:bldP spid="4" grpId="0" animBg="1"/>
      <p:bldP spid="4" grpId="1" animBg="1"/>
      <p:bldP spid="8" grpId="0" animBg="1"/>
      <p:bldP spid="8" grpId="1" animBg="1"/>
      <p:bldP spid="2" grpId="0" animBg="1"/>
      <p:bldP spid="2" grpId="1" animBg="1"/>
      <p:bldP spid="2" grpId="2" animBg="1"/>
      <p:bldP spid="13" grpId="0" animBg="1"/>
      <p:bldP spid="13" grpId="1" animBg="1"/>
      <p:bldP spid="14" grpId="0" animBg="1"/>
      <p:bldP spid="14" grpId="1" animBg="1"/>
      <p:bldP spid="14" grpId="2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8942BE-CF16-430E-8768-F2940B15C562}"/>
              </a:ext>
            </a:extLst>
          </p:cNvPr>
          <p:cNvSpPr txBox="1"/>
          <p:nvPr/>
        </p:nvSpPr>
        <p:spPr>
          <a:xfrm>
            <a:off x="838200" y="2286000"/>
            <a:ext cx="1051560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The Markowitz model assumes that correlation of returns is constant over time and can be correctly estimated (Markowitz, 1952; 1959).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Rest on the assumption that a linear relationship between returns exists (Vaclavik &amp; Jablonsky, 2011). </a:t>
            </a:r>
          </a:p>
          <a:p>
            <a:pPr marL="357188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Implication – asset valuations (CAPM) and performance measurement bias.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1D1F5CBC-E300-4680-AC75-029F071EA0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10B24EF-36D2-45D1-8AA6-8390C784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2162517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Overcome limitations of beta – add financial ratios.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Represent a firm’s financial performance characteristics. 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F432DF7D-C96B-4422-B512-1D4543B039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569B2ED-241B-4879-853E-41E13256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302036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Limitations of ratios:</a:t>
            </a:r>
          </a:p>
          <a:p>
            <a:pPr marL="4302125" indent="-357188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Inability to explain the reasons for ‘good’ or ‘bad’ performances (Avkiran, 1997); </a:t>
            </a:r>
          </a:p>
          <a:p>
            <a:pPr marL="4302125" indent="-357188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Inability to capture the interplay inputs and outputs (Davenport &amp; Sherman, 1987); </a:t>
            </a:r>
          </a:p>
          <a:p>
            <a:pPr marL="4302125" indent="-357188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Reliability on internal historical data and the sensitivity to manipulation (Van Heerden &amp; Heymans, 2013); and </a:t>
            </a:r>
          </a:p>
          <a:p>
            <a:pPr marL="4302125" indent="-357188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Inability to always consider the risk associated with the investment or company (Gâdoiu, 2014). </a:t>
            </a:r>
          </a:p>
          <a:p>
            <a:pPr marL="4302125" indent="-357188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274AF1E-B295-4753-895E-2D0F31D35E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6EAE3A4-235A-43E9-9A78-E540237B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</p:spTree>
    <p:extLst>
      <p:ext uri="{BB962C8B-B14F-4D97-AF65-F5344CB8AC3E}">
        <p14:creationId xmlns:p14="http://schemas.microsoft.com/office/powerpoint/2010/main" val="1781990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Reference point/proxy/threshold?</a:t>
            </a:r>
          </a:p>
          <a:p>
            <a:pPr marL="4302125" indent="-357188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“</a:t>
            </a:r>
            <a:r>
              <a:rPr lang="en-GB" sz="2500" i="1" dirty="0">
                <a:solidFill>
                  <a:schemeClr val="bg1"/>
                </a:solidFill>
                <a:latin typeface="+mj-lt"/>
              </a:rPr>
              <a:t>There is really no such thing as a truly riskless asset</a:t>
            </a:r>
            <a:r>
              <a:rPr lang="en-GB" sz="2500" dirty="0">
                <a:solidFill>
                  <a:schemeClr val="bg1"/>
                </a:solidFill>
                <a:latin typeface="+mj-lt"/>
              </a:rPr>
              <a:t>” (Brigham &amp; Ehrhardt, 2005:312).</a:t>
            </a:r>
          </a:p>
          <a:p>
            <a:pPr marL="457200" indent="-45720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Proxy/reference point of comparison - Access to good sets of comparable entities in terms of industry, size and risk.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24B9B427-59E9-4A04-BDE6-790410AEC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3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finance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343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Measuring approach limited:</a:t>
            </a:r>
          </a:p>
          <a:p>
            <a:pPr marL="4664075" lvl="1" indent="-358775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No consensus on how to measure/define risk;</a:t>
            </a:r>
          </a:p>
          <a:p>
            <a:pPr marL="4664075" lvl="1" indent="-358775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Overall company performance orientated;</a:t>
            </a:r>
          </a:p>
          <a:p>
            <a:pPr marL="4664075" lvl="1" indent="-358775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Ignoring input factors and hidden costs; </a:t>
            </a:r>
          </a:p>
          <a:p>
            <a:pPr marL="4664075" lvl="1" indent="-358775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No benchmark proxies exist; and</a:t>
            </a:r>
          </a:p>
          <a:p>
            <a:pPr marL="4664075" lvl="1" indent="-358775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No methodology offered to measure personal/employee performance.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24B9B427-59E9-4A04-BDE6-790410AEC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47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operational research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Farrell (1957).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DEA (Charnes et al., 1978) &amp; Stochastic Frontier (Aigner et al., 1977; Meeusen &amp; Van den Broeck, 1977):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US" sz="2500" dirty="0">
                <a:solidFill>
                  <a:schemeClr val="bg1"/>
                </a:solidFill>
                <a:latin typeface="+mj-lt"/>
              </a:rPr>
              <a:t>Selection of inputs and outputs (Berg et al., 1991). 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US" sz="2500" dirty="0">
                <a:solidFill>
                  <a:schemeClr val="bg1"/>
                </a:solidFill>
                <a:latin typeface="+mj-lt"/>
              </a:rPr>
              <a:t>Benchmarking </a:t>
            </a:r>
            <a:r>
              <a:rPr lang="fi-FI" sz="2500" dirty="0">
                <a:solidFill>
                  <a:schemeClr val="bg1"/>
                </a:solidFill>
                <a:latin typeface="+mj-lt"/>
              </a:rPr>
              <a:t>(Avkiran, 1999; Jaforullah &amp; Whiteman, 1999).</a:t>
            </a:r>
            <a:endParaRPr lang="en-US" sz="2500" dirty="0">
              <a:solidFill>
                <a:schemeClr val="bg1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F05AE048-67BC-44ED-A89E-73195E54FB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31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Balanced scorecard (Kaplan &amp; Norton, 1992):</a:t>
            </a:r>
            <a:endParaRPr lang="en-US" sz="3000" dirty="0">
              <a:solidFill>
                <a:schemeClr val="bg1"/>
              </a:solidFill>
              <a:latin typeface="+mj-lt"/>
            </a:endParaRP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Consider objectives, measures, and targets (Niven, 2002), ignoring input-orientated efficiency.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The objective of performance evaluation and the information used depends on the perspective of the evaluator (Gardner &amp; Mills, 1994). 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Irrational » Herding effect or bandwagon effect.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62101191-457F-46A6-AB35-DDAEC8B66D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31CEF2D-6D25-4BD2-BFA3-B8DD086D4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operational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3904855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75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+mj-lt"/>
              </a:rPr>
              <a:t>Reason for irrational selection: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Cognitive bias;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Irrational exuberance; and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Lack of control.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D0A289F-68B0-4CCA-A6F9-493FCB6F86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0DD4CAE-8E77-4944-943E-F8ABD9BB1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operational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3448072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Rosaz and Villeval (2012) argue that the quality of appraisals can be limited by biases in reviews due to behavioural or strategic reasons. 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When: employees’ effort is imperfect » tendency for the performance evaluation to be biased at the company’s advantage (Gibbs, 1991; Prendergast &amp; Topel, 1993; Prendergast, 1999; Lazear &amp; Gibbs, 2009). </a:t>
            </a:r>
            <a:endParaRPr lang="en-GB" sz="25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EF098A53-26DC-4AAF-ACB6-2D0C7AA03C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56C4A6F-A641-4211-B752-E514D8A3B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operational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116410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i="1" dirty="0">
                <a:solidFill>
                  <a:schemeClr val="bg1"/>
                </a:solidFill>
                <a:latin typeface="+mj-lt"/>
              </a:rPr>
              <a:t>“… the needs of human reality impose cognitive limits on mankind that restrict inputs into the decision-making process, leading to seemingly irrational choices” 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(Parisis &amp; Smith (2005:6).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Top management links bonuses to desired outcomes, immediate goals are overemphasised.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Implication for academia?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70AA1E2D-CC0A-4400-93CB-021967E7B9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5A26FE-56BF-4A42-8F1F-D155043D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Measuring performance in the field of operational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999253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Irrational tendences of human behaviour led to: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Misguided development; and</a:t>
            </a:r>
          </a:p>
          <a:p>
            <a:pPr marL="4302125" indent="-357188" algn="just">
              <a:buFont typeface="Wingdings" panose="05000000000000000000" pitchFamily="2" charset="2"/>
              <a:buChar char="ü"/>
            </a:pPr>
            <a:r>
              <a:rPr lang="en-GB" sz="2500" dirty="0">
                <a:solidFill>
                  <a:schemeClr val="bg1"/>
                </a:solidFill>
                <a:latin typeface="+mj-lt"/>
              </a:rPr>
              <a:t>Wrongful implementation.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Performance remains inherently </a:t>
            </a:r>
            <a:r>
              <a:rPr lang="en-GB" sz="3000" b="1" dirty="0">
                <a:solidFill>
                  <a:srgbClr val="FFFF00"/>
                </a:solidFill>
                <a:latin typeface="+mj-lt"/>
              </a:rPr>
              <a:t>relative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, which is why no ratio or module will ever “predictably lead” to success (Rosenzweig, 2007:15). 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Tempt management without considering the input costs. 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Better why to motivate greater performance, to measure it, and how to link bonuses?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Performance measurement – one of our cognitive actions?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39684B3-3579-45F2-91A6-EB1C00744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82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2" y="276621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Thank you.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18DA0583-E401-49BF-9A54-D9F2CE53A1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27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Vote of thanks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CF1A31-8073-42DB-8904-0924CFAF5B46}"/>
              </a:ext>
            </a:extLst>
          </p:cNvPr>
          <p:cNvSpPr txBox="1"/>
          <p:nvPr/>
        </p:nvSpPr>
        <p:spPr>
          <a:xfrm>
            <a:off x="838200" y="2286000"/>
            <a:ext cx="10515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Colleagues;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Family;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Prof Paul Styger;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Prof André Heymans;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Prof Wilma </a:t>
            </a:r>
            <a:r>
              <a:rPr lang="en-GB" sz="3000" dirty="0" err="1">
                <a:solidFill>
                  <a:schemeClr val="bg1"/>
                </a:solidFill>
                <a:latin typeface="+mj-lt"/>
              </a:rPr>
              <a:t>Viviers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Past and current Deans and School Directors;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Sabrina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 err="1">
                <a:solidFill>
                  <a:schemeClr val="bg1"/>
                </a:solidFill>
                <a:latin typeface="+mj-lt"/>
              </a:rPr>
              <a:t>Esmé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GB" sz="3000" dirty="0" err="1">
                <a:solidFill>
                  <a:schemeClr val="bg1"/>
                </a:solidFill>
                <a:latin typeface="+mj-lt"/>
              </a:rPr>
              <a:t>Chanté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, Jana, Ilza and Crista Galli;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 err="1">
                <a:solidFill>
                  <a:schemeClr val="bg1"/>
                </a:solidFill>
                <a:latin typeface="+mj-lt"/>
              </a:rPr>
              <a:t>Wilmé</a:t>
            </a:r>
            <a:r>
              <a:rPr lang="en-GB" sz="3000" dirty="0">
                <a:solidFill>
                  <a:schemeClr val="bg1"/>
                </a:solidFill>
                <a:latin typeface="+mj-lt"/>
              </a:rPr>
              <a:t>; and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/>
                </a:solidFill>
                <a:latin typeface="+mj-lt"/>
              </a:rPr>
              <a:t>Our Father.</a:t>
            </a:r>
          </a:p>
          <a:p>
            <a:pPr marL="357188" indent="-357188" algn="just"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39684B3-3579-45F2-91A6-EB1C00744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28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862F5492-5F78-4E54-B092-C0CE02E86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FFACEE-B215-44F1-8B55-8955E9DC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2" y="276621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Thank you.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18DA0583-E401-49BF-9A54-D9F2CE53A1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" y="6129748"/>
            <a:ext cx="805238" cy="7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1299</TotalTime>
  <Words>1395</Words>
  <Application>Microsoft Office PowerPoint</Application>
  <PresentationFormat>Widescreen</PresentationFormat>
  <Paragraphs>165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Calibri Light (Headings)</vt:lpstr>
      <vt:lpstr>Wingdings</vt:lpstr>
      <vt:lpstr>Office Theme</vt:lpstr>
      <vt:lpstr>IS MEASURING PERFORMANCE IRRATIONAL OR INEFFICIENT?</vt:lpstr>
      <vt:lpstr>How do we perceive performance?</vt:lpstr>
      <vt:lpstr>Is measuring performance applicable to your life?</vt:lpstr>
      <vt:lpstr>Why is measuring performance important to me?</vt:lpstr>
      <vt:lpstr>Why is measuring performance important to me?</vt:lpstr>
      <vt:lpstr>Why is measuring performance important to me?</vt:lpstr>
      <vt:lpstr>How do we perceive performance?</vt:lpstr>
      <vt:lpstr>How do we perceive performance?</vt:lpstr>
      <vt:lpstr>Measuring performance in the field of finance</vt:lpstr>
      <vt:lpstr>PowerPoint Presentation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finance</vt:lpstr>
      <vt:lpstr>Measuring performance in the field of operational research</vt:lpstr>
      <vt:lpstr>Measuring performance in the field of operational research</vt:lpstr>
      <vt:lpstr>Measuring performance in the field of operational research</vt:lpstr>
      <vt:lpstr>Measuring performance in the field of operational research</vt:lpstr>
      <vt:lpstr>Measuring performance in the field of operational research</vt:lpstr>
      <vt:lpstr>Conclusion</vt:lpstr>
      <vt:lpstr>Thank you.</vt:lpstr>
      <vt:lpstr>Vote of thanks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NWUUSER</dc:creator>
  <cp:lastModifiedBy>Chris Van Heerden</cp:lastModifiedBy>
  <cp:revision>193</cp:revision>
  <dcterms:created xsi:type="dcterms:W3CDTF">2022-05-10T10:41:55Z</dcterms:created>
  <dcterms:modified xsi:type="dcterms:W3CDTF">2022-11-28T06:24:40Z</dcterms:modified>
</cp:coreProperties>
</file>