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64" r:id="rId2"/>
    <p:sldId id="261" r:id="rId3"/>
    <p:sldId id="262" r:id="rId4"/>
    <p:sldId id="256" r:id="rId5"/>
    <p:sldId id="265" r:id="rId6"/>
    <p:sldId id="266" r:id="rId7"/>
  </p:sldIdLst>
  <p:sldSz cx="9144000" cy="6858000" type="screen4x3"/>
  <p:notesSz cx="6870700" cy="96535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692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6563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2550" y="0"/>
            <a:ext cx="2976563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7491A8-09D7-4EA0-B6DD-8FB5B066D541}" type="datetimeFigureOut">
              <a:rPr lang="en-US" smtClean="0"/>
              <a:pPr/>
              <a:t>11/17/2010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69400"/>
            <a:ext cx="2976563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2550" y="9169400"/>
            <a:ext cx="2976563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1C2C43-532C-4427-86FF-3C6BAEB895BD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7303" cy="482679"/>
          </a:xfrm>
          <a:prstGeom prst="rect">
            <a:avLst/>
          </a:prstGeom>
        </p:spPr>
        <p:txBody>
          <a:bodyPr vert="horz" lIns="94421" tIns="47210" rIns="94421" bIns="4721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1807" y="0"/>
            <a:ext cx="2977303" cy="482679"/>
          </a:xfrm>
          <a:prstGeom prst="rect">
            <a:avLst/>
          </a:prstGeom>
        </p:spPr>
        <p:txBody>
          <a:bodyPr vert="horz" lIns="94421" tIns="47210" rIns="94421" bIns="47210" rtlCol="0"/>
          <a:lstStyle>
            <a:lvl1pPr algn="r">
              <a:defRPr sz="1200"/>
            </a:lvl1pPr>
          </a:lstStyle>
          <a:p>
            <a:fld id="{86848B41-D734-4E26-8EF8-EE735CFC74CD}" type="datetimeFigureOut">
              <a:rPr lang="en-US" smtClean="0"/>
              <a:pPr/>
              <a:t>11/17/2010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22350" y="723900"/>
            <a:ext cx="4826000" cy="3619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421" tIns="47210" rIns="94421" bIns="4721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070" y="4585454"/>
            <a:ext cx="5496560" cy="4344115"/>
          </a:xfrm>
          <a:prstGeom prst="rect">
            <a:avLst/>
          </a:prstGeom>
        </p:spPr>
        <p:txBody>
          <a:bodyPr vert="horz" lIns="94421" tIns="47210" rIns="94421" bIns="4721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69233"/>
            <a:ext cx="2977303" cy="482679"/>
          </a:xfrm>
          <a:prstGeom prst="rect">
            <a:avLst/>
          </a:prstGeom>
        </p:spPr>
        <p:txBody>
          <a:bodyPr vert="horz" lIns="94421" tIns="47210" rIns="94421" bIns="4721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1807" y="9169233"/>
            <a:ext cx="2977303" cy="482679"/>
          </a:xfrm>
          <a:prstGeom prst="rect">
            <a:avLst/>
          </a:prstGeom>
        </p:spPr>
        <p:txBody>
          <a:bodyPr vert="horz" lIns="94421" tIns="47210" rIns="94421" bIns="47210" rtlCol="0" anchor="b"/>
          <a:lstStyle>
            <a:lvl1pPr algn="r">
              <a:defRPr sz="1200"/>
            </a:lvl1pPr>
          </a:lstStyle>
          <a:p>
            <a:fld id="{605CF636-54BB-46F3-9B1F-0B749BC57808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CF636-54BB-46F3-9B1F-0B749BC57808}" type="slidenum">
              <a:rPr lang="en-ZA" smtClean="0"/>
              <a:pPr/>
              <a:t>1</a:t>
            </a:fld>
            <a:endParaRPr lang="en-Z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CF636-54BB-46F3-9B1F-0B749BC57808}" type="slidenum">
              <a:rPr lang="en-ZA" smtClean="0"/>
              <a:pPr/>
              <a:t>2</a:t>
            </a:fld>
            <a:endParaRPr lang="en-Z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CF636-54BB-46F3-9B1F-0B749BC57808}" type="slidenum">
              <a:rPr lang="en-ZA" smtClean="0"/>
              <a:pPr/>
              <a:t>3</a:t>
            </a:fld>
            <a:endParaRPr lang="en-Z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Handout: Appendix J </a:t>
            </a:r>
          </a:p>
          <a:p>
            <a:r>
              <a:rPr lang="en-ZA" dirty="0" smtClean="0"/>
              <a:t>Evaluate</a:t>
            </a:r>
            <a:r>
              <a:rPr lang="en-ZA" baseline="0" dirty="0" smtClean="0"/>
              <a:t> a learning programme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CF636-54BB-46F3-9B1F-0B749BC57808}" type="slidenum">
              <a:rPr lang="en-ZA" smtClean="0"/>
              <a:pPr/>
              <a:t>4</a:t>
            </a:fld>
            <a:endParaRPr lang="en-Z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CF636-54BB-46F3-9B1F-0B749BC57808}" type="slidenum">
              <a:rPr lang="en-ZA" smtClean="0"/>
              <a:pPr/>
              <a:t>5</a:t>
            </a:fld>
            <a:endParaRPr lang="en-Z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CF636-54BB-46F3-9B1F-0B749BC57808}" type="slidenum">
              <a:rPr lang="en-ZA" smtClean="0"/>
              <a:pPr/>
              <a:t>6</a:t>
            </a:fld>
            <a:endParaRPr lang="en-Z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2AFE6-9033-4D02-A580-1A2F3E0AC53C}" type="datetimeFigureOut">
              <a:rPr lang="en-US" smtClean="0"/>
              <a:pPr/>
              <a:t>11/17/2010</a:t>
            </a:fld>
            <a:endParaRPr lang="en-Z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B809-4E4E-4ED7-9A82-56FA805CFA7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2AFE6-9033-4D02-A580-1A2F3E0AC53C}" type="datetimeFigureOut">
              <a:rPr lang="en-US" smtClean="0"/>
              <a:pPr/>
              <a:t>11/17/2010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B809-4E4E-4ED7-9A82-56FA805CFA7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2AFE6-9033-4D02-A580-1A2F3E0AC53C}" type="datetimeFigureOut">
              <a:rPr lang="en-US" smtClean="0"/>
              <a:pPr/>
              <a:t>11/17/2010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B809-4E4E-4ED7-9A82-56FA805CFA7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2AFE6-9033-4D02-A580-1A2F3E0AC53C}" type="datetimeFigureOut">
              <a:rPr lang="en-US" smtClean="0"/>
              <a:pPr/>
              <a:t>11/17/2010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B809-4E4E-4ED7-9A82-56FA805CFA7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2AFE6-9033-4D02-A580-1A2F3E0AC53C}" type="datetimeFigureOut">
              <a:rPr lang="en-US" smtClean="0"/>
              <a:pPr/>
              <a:t>11/17/2010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B809-4E4E-4ED7-9A82-56FA805CFA7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2AFE6-9033-4D02-A580-1A2F3E0AC53C}" type="datetimeFigureOut">
              <a:rPr lang="en-US" smtClean="0"/>
              <a:pPr/>
              <a:t>11/17/2010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B809-4E4E-4ED7-9A82-56FA805CFA7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2AFE6-9033-4D02-A580-1A2F3E0AC53C}" type="datetimeFigureOut">
              <a:rPr lang="en-US" smtClean="0"/>
              <a:pPr/>
              <a:t>11/17/2010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B809-4E4E-4ED7-9A82-56FA805CFA7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2AFE6-9033-4D02-A580-1A2F3E0AC53C}" type="datetimeFigureOut">
              <a:rPr lang="en-US" smtClean="0"/>
              <a:pPr/>
              <a:t>11/17/2010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B809-4E4E-4ED7-9A82-56FA805CFA7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2AFE6-9033-4D02-A580-1A2F3E0AC53C}" type="datetimeFigureOut">
              <a:rPr lang="en-US" smtClean="0"/>
              <a:pPr/>
              <a:t>11/17/2010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B809-4E4E-4ED7-9A82-56FA805CFA7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2AFE6-9033-4D02-A580-1A2F3E0AC53C}" type="datetimeFigureOut">
              <a:rPr lang="en-US" smtClean="0"/>
              <a:pPr/>
              <a:t>11/17/2010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B809-4E4E-4ED7-9A82-56FA805CFA73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2AFE6-9033-4D02-A580-1A2F3E0AC53C}" type="datetimeFigureOut">
              <a:rPr lang="en-US" smtClean="0"/>
              <a:pPr/>
              <a:t>11/17/2010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605B809-4E4E-4ED7-9A82-56FA805CFA73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12AFE6-9033-4D02-A580-1A2F3E0AC53C}" type="datetimeFigureOut">
              <a:rPr lang="en-US" smtClean="0"/>
              <a:pPr/>
              <a:t>11/17/2010</a:t>
            </a:fld>
            <a:endParaRPr lang="en-Z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05B809-4E4E-4ED7-9A82-56FA805CFA73}" type="slidenum">
              <a:rPr lang="en-ZA" smtClean="0"/>
              <a:pPr/>
              <a:t>‹#›</a:t>
            </a:fld>
            <a:endParaRPr lang="en-Z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/>
              <a:t>Teacher training</a:t>
            </a:r>
            <a:br>
              <a:rPr lang="en-ZA" dirty="0" smtClean="0"/>
            </a:br>
            <a:r>
              <a:rPr lang="en-ZA" dirty="0" smtClean="0"/>
              <a:t> Day 3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en-ZA" sz="2400" dirty="0" smtClean="0">
                <a:latin typeface="Arial" pitchFamily="34" charset="0"/>
                <a:cs typeface="Arial" pitchFamily="34" charset="0"/>
              </a:rPr>
              <a:t>Evaluate a literacy learning programme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en-ZA" sz="2400" dirty="0" smtClean="0">
                <a:latin typeface="Arial" pitchFamily="34" charset="0"/>
                <a:cs typeface="Arial" pitchFamily="34" charset="0"/>
              </a:rPr>
              <a:t>Implement a literacy learning programme</a:t>
            </a:r>
            <a:endParaRPr lang="en-ZA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ZA" b="1" dirty="0" smtClean="0">
                <a:latin typeface="Arial" pitchFamily="34" charset="0"/>
                <a:cs typeface="Arial" pitchFamily="34" charset="0"/>
              </a:rPr>
              <a:t>Implement the learning programme</a:t>
            </a:r>
            <a:endParaRPr lang="en-Z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sz="3600" dirty="0" smtClean="0">
                <a:latin typeface="Arial" pitchFamily="34" charset="0"/>
                <a:cs typeface="Arial" pitchFamily="34" charset="0"/>
              </a:rPr>
              <a:t>Timeframe</a:t>
            </a:r>
          </a:p>
          <a:p>
            <a:pPr lvl="1"/>
            <a:r>
              <a:rPr lang="en-ZA" sz="2400" dirty="0" smtClean="0">
                <a:latin typeface="Arial" pitchFamily="34" charset="0"/>
                <a:cs typeface="Arial" pitchFamily="34" charset="0"/>
              </a:rPr>
              <a:t>Literacy: One hour fifty minutes daily</a:t>
            </a:r>
          </a:p>
          <a:p>
            <a:r>
              <a:rPr lang="en-ZA" sz="3600" dirty="0" smtClean="0">
                <a:latin typeface="Arial" pitchFamily="34" charset="0"/>
                <a:cs typeface="Arial" pitchFamily="34" charset="0"/>
              </a:rPr>
              <a:t>Daily programme</a:t>
            </a:r>
          </a:p>
          <a:p>
            <a:pPr lvl="1"/>
            <a:r>
              <a:rPr lang="en-ZA" sz="2400" dirty="0" smtClean="0">
                <a:latin typeface="Arial" pitchFamily="34" charset="0"/>
                <a:cs typeface="Arial" pitchFamily="34" charset="0"/>
              </a:rPr>
              <a:t>Balance between activities</a:t>
            </a:r>
          </a:p>
          <a:p>
            <a:r>
              <a:rPr lang="en-ZA" sz="3600" dirty="0" smtClean="0">
                <a:latin typeface="Arial" pitchFamily="34" charset="0"/>
                <a:cs typeface="Arial" pitchFamily="34" charset="0"/>
              </a:rPr>
              <a:t>Three levels of planning</a:t>
            </a:r>
          </a:p>
          <a:p>
            <a:pPr lvl="1"/>
            <a:r>
              <a:rPr lang="en-ZA" sz="2400" dirty="0" smtClean="0">
                <a:latin typeface="Arial" pitchFamily="34" charset="0"/>
                <a:cs typeface="Arial" pitchFamily="34" charset="0"/>
              </a:rPr>
              <a:t>Learning programme</a:t>
            </a:r>
          </a:p>
          <a:p>
            <a:pPr lvl="1"/>
            <a:r>
              <a:rPr lang="en-ZA" sz="2400" dirty="0" smtClean="0">
                <a:latin typeface="Arial" pitchFamily="34" charset="0"/>
                <a:cs typeface="Arial" pitchFamily="34" charset="0"/>
              </a:rPr>
              <a:t>Work schedule</a:t>
            </a:r>
          </a:p>
          <a:p>
            <a:pPr lvl="1"/>
            <a:r>
              <a:rPr lang="en-ZA" sz="2400" dirty="0" smtClean="0">
                <a:latin typeface="Arial" pitchFamily="34" charset="0"/>
                <a:cs typeface="Arial" pitchFamily="34" charset="0"/>
              </a:rPr>
              <a:t>Lesson plans</a:t>
            </a:r>
            <a:endParaRPr lang="en-ZA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b="1" dirty="0" smtClean="0">
                <a:latin typeface="Arial" pitchFamily="34" charset="0"/>
                <a:cs typeface="Arial" pitchFamily="34" charset="0"/>
              </a:rPr>
              <a:t>Daily programme</a:t>
            </a:r>
            <a:endParaRPr lang="en-Z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07:00-07:30  	Arrival</a:t>
            </a:r>
          </a:p>
          <a:p>
            <a:pPr>
              <a:buNone/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07:30-08:00 	Numeracy</a:t>
            </a:r>
          </a:p>
          <a:p>
            <a:pPr>
              <a:buNone/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08:00-08:10 	Toilet routine</a:t>
            </a:r>
          </a:p>
          <a:p>
            <a:pPr>
              <a:buNone/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08:10-08:30 	Literacy</a:t>
            </a:r>
          </a:p>
          <a:p>
            <a:pPr>
              <a:buNone/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08:30-09:30 	Art activities and free play inside</a:t>
            </a:r>
          </a:p>
          <a:p>
            <a:pPr>
              <a:buNone/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09:30-09:40 	Tidy up time</a:t>
            </a:r>
          </a:p>
          <a:p>
            <a:pPr>
              <a:buNone/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09:40-10:00 	Numeracy</a:t>
            </a:r>
          </a:p>
          <a:p>
            <a:pPr>
              <a:buNone/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10:00-10:15 	Refreshments</a:t>
            </a:r>
          </a:p>
          <a:p>
            <a:pPr>
              <a:buNone/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10:15-10:35	Music and movement</a:t>
            </a:r>
          </a:p>
          <a:p>
            <a:pPr>
              <a:buNone/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10:35-11:30	Free play outside</a:t>
            </a:r>
          </a:p>
          <a:p>
            <a:pPr>
              <a:buNone/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11:30-11:40	Tidy up time</a:t>
            </a:r>
          </a:p>
          <a:p>
            <a:pPr>
              <a:buNone/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11:40-11:50	Toilet routine</a:t>
            </a:r>
          </a:p>
          <a:p>
            <a:pPr>
              <a:buNone/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11:50-12:20	Literacy</a:t>
            </a:r>
          </a:p>
          <a:p>
            <a:pPr>
              <a:buNone/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12:20-12:45	Literacy</a:t>
            </a:r>
          </a:p>
          <a:p>
            <a:endParaRPr lang="en-Z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-357214"/>
            <a:ext cx="8229600" cy="3000388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 smtClean="0">
                <a:latin typeface="Arial" pitchFamily="34" charset="0"/>
                <a:cs typeface="Arial" pitchFamily="34" charset="0"/>
              </a:rPr>
              <a:t>Evaluate </a:t>
            </a:r>
            <a:r>
              <a:rPr lang="en-GB" sz="4000" b="1" dirty="0" smtClean="0">
                <a:latin typeface="Arial" pitchFamily="34" charset="0"/>
                <a:cs typeface="Arial" pitchFamily="34" charset="0"/>
              </a:rPr>
              <a:t>the effectiveness </a:t>
            </a:r>
            <a:r>
              <a:rPr lang="en-GB" sz="4000" b="1" dirty="0" smtClean="0">
                <a:latin typeface="Arial" pitchFamily="34" charset="0"/>
                <a:cs typeface="Arial" pitchFamily="34" charset="0"/>
              </a:rPr>
              <a:t>of </a:t>
            </a:r>
            <a:r>
              <a:rPr lang="en-GB" sz="4000" b="1" dirty="0">
                <a:latin typeface="Arial" pitchFamily="34" charset="0"/>
                <a:cs typeface="Arial" pitchFamily="34" charset="0"/>
              </a:rPr>
              <a:t>t</a:t>
            </a:r>
            <a:r>
              <a:rPr lang="en-GB" sz="4000" b="1" dirty="0" smtClean="0">
                <a:latin typeface="Arial" pitchFamily="34" charset="0"/>
                <a:cs typeface="Arial" pitchFamily="34" charset="0"/>
              </a:rPr>
              <a:t>he </a:t>
            </a:r>
            <a:r>
              <a:rPr lang="en-GB" sz="4000" b="1" dirty="0" smtClean="0">
                <a:latin typeface="Arial" pitchFamily="34" charset="0"/>
                <a:cs typeface="Arial" pitchFamily="34" charset="0"/>
              </a:rPr>
              <a:t>literacy learning programme</a:t>
            </a:r>
            <a:r>
              <a:rPr lang="en-ZA" dirty="0"/>
              <a:t/>
            </a:r>
            <a:br>
              <a:rPr lang="en-ZA" dirty="0"/>
            </a:b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/>
          </a:p>
        </p:txBody>
      </p:sp>
      <p:pic>
        <p:nvPicPr>
          <p:cNvPr id="1026" name="Picture 2" descr="F:\more animated.jpg"/>
          <p:cNvPicPr>
            <a:picLocks noChangeAspect="1" noChangeArrowheads="1"/>
          </p:cNvPicPr>
          <p:nvPr/>
        </p:nvPicPr>
        <p:blipFill>
          <a:blip r:embed="rId3"/>
          <a:srcRect r="34621" b="19797"/>
          <a:stretch>
            <a:fillRect/>
          </a:stretch>
        </p:blipFill>
        <p:spPr bwMode="auto">
          <a:xfrm>
            <a:off x="2786050" y="2285991"/>
            <a:ext cx="4357718" cy="34501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b="1" dirty="0" smtClean="0">
                <a:latin typeface="Arial" pitchFamily="34" charset="0"/>
                <a:cs typeface="Arial" pitchFamily="34" charset="0"/>
              </a:rPr>
              <a:t>Summary </a:t>
            </a:r>
            <a:endParaRPr lang="en-Z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1285852" y="1928802"/>
            <a:ext cx="3357586" cy="4525963"/>
          </a:xfrm>
        </p:spPr>
        <p:txBody>
          <a:bodyPr/>
          <a:lstStyle/>
          <a:p>
            <a:pPr algn="ctr">
              <a:buNone/>
            </a:pPr>
            <a:r>
              <a:rPr lang="en-ZA" sz="3600" b="1" dirty="0" smtClean="0">
                <a:latin typeface="Arial" pitchFamily="34" charset="0"/>
                <a:cs typeface="Arial" pitchFamily="34" charset="0"/>
              </a:rPr>
              <a:t>Teacher</a:t>
            </a:r>
            <a:r>
              <a:rPr lang="en-ZA" sz="3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Motivate</a:t>
            </a:r>
          </a:p>
          <a:p>
            <a:pPr algn="ctr">
              <a:lnSpc>
                <a:spcPct val="150000"/>
              </a:lnSpc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Manage</a:t>
            </a:r>
          </a:p>
          <a:p>
            <a:pPr algn="ctr">
              <a:lnSpc>
                <a:spcPct val="150000"/>
              </a:lnSpc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Monitor</a:t>
            </a:r>
          </a:p>
          <a:p>
            <a:endParaRPr lang="en-ZA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ZA" sz="3600" b="1" dirty="0" smtClean="0">
                <a:latin typeface="Arial" pitchFamily="34" charset="0"/>
                <a:cs typeface="Arial" pitchFamily="34" charset="0"/>
              </a:rPr>
              <a:t>Learner</a:t>
            </a:r>
          </a:p>
          <a:p>
            <a:pPr>
              <a:lnSpc>
                <a:spcPct val="150000"/>
              </a:lnSpc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Look</a:t>
            </a:r>
          </a:p>
          <a:p>
            <a:pPr>
              <a:lnSpc>
                <a:spcPct val="150000"/>
              </a:lnSpc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Listen</a:t>
            </a:r>
          </a:p>
          <a:p>
            <a:pPr>
              <a:lnSpc>
                <a:spcPct val="150000"/>
              </a:lnSpc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Learn</a:t>
            </a:r>
          </a:p>
          <a:p>
            <a:pPr>
              <a:lnSpc>
                <a:spcPct val="150000"/>
              </a:lnSpc>
            </a:pPr>
            <a:endParaRPr lang="en-ZA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b="1" dirty="0" smtClean="0">
                <a:latin typeface="Arial" pitchFamily="34" charset="0"/>
                <a:cs typeface="Arial" pitchFamily="34" charset="0"/>
              </a:rPr>
              <a:t>What have we learned?</a:t>
            </a:r>
            <a:endParaRPr lang="en-Z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The importance of phonological awareness</a:t>
            </a:r>
          </a:p>
          <a:p>
            <a:pPr lvl="0">
              <a:lnSpc>
                <a:spcPct val="150000"/>
              </a:lnSpc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Teaching activities </a:t>
            </a:r>
          </a:p>
          <a:p>
            <a:pPr>
              <a:lnSpc>
                <a:spcPct val="150000"/>
              </a:lnSpc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How to implement</a:t>
            </a:r>
          </a:p>
          <a:p>
            <a:pPr>
              <a:lnSpc>
                <a:spcPct val="150000"/>
              </a:lnSpc>
            </a:pPr>
            <a:r>
              <a:rPr lang="en-ZA" dirty="0" smtClean="0">
                <a:latin typeface="Arial" pitchFamily="34" charset="0"/>
                <a:cs typeface="Arial" pitchFamily="34" charset="0"/>
              </a:rPr>
              <a:t>Evaluate own effectiveness</a:t>
            </a:r>
            <a:endParaRPr lang="en-ZA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</TotalTime>
  <Words>91</Words>
  <Application>Microsoft Office PowerPoint</Application>
  <PresentationFormat>On-screen Show (4:3)</PresentationFormat>
  <Paragraphs>50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Teacher training  Day 3</vt:lpstr>
      <vt:lpstr>Implement the learning programme</vt:lpstr>
      <vt:lpstr>Daily programme</vt:lpstr>
      <vt:lpstr>Evaluate the effectiveness of the literacy learning programme </vt:lpstr>
      <vt:lpstr>Summary </vt:lpstr>
      <vt:lpstr>What have we learned?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Elsabé</dc:creator>
  <cp:lastModifiedBy>Dstv</cp:lastModifiedBy>
  <cp:revision>13</cp:revision>
  <dcterms:created xsi:type="dcterms:W3CDTF">2010-07-08T06:19:10Z</dcterms:created>
  <dcterms:modified xsi:type="dcterms:W3CDTF">2010-11-17T16:42:57Z</dcterms:modified>
</cp:coreProperties>
</file>