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3"/>
  </p:notesMasterIdLst>
  <p:handoutMasterIdLst>
    <p:handoutMasterId r:id="rId24"/>
  </p:handoutMasterIdLst>
  <p:sldIdLst>
    <p:sldId id="278" r:id="rId2"/>
    <p:sldId id="261" r:id="rId3"/>
    <p:sldId id="256" r:id="rId4"/>
    <p:sldId id="260" r:id="rId5"/>
    <p:sldId id="269" r:id="rId6"/>
    <p:sldId id="270" r:id="rId7"/>
    <p:sldId id="271" r:id="rId8"/>
    <p:sldId id="262" r:id="rId9"/>
    <p:sldId id="263" r:id="rId10"/>
    <p:sldId id="264" r:id="rId11"/>
    <p:sldId id="272" r:id="rId12"/>
    <p:sldId id="273" r:id="rId13"/>
    <p:sldId id="279" r:id="rId14"/>
    <p:sldId id="280" r:id="rId15"/>
    <p:sldId id="281" r:id="rId16"/>
    <p:sldId id="257" r:id="rId17"/>
    <p:sldId id="265" r:id="rId18"/>
    <p:sldId id="274" r:id="rId19"/>
    <p:sldId id="275" r:id="rId20"/>
    <p:sldId id="276" r:id="rId21"/>
    <p:sldId id="277" r:id="rId22"/>
  </p:sldIdLst>
  <p:sldSz cx="9144000" cy="6858000" type="screen4x3"/>
  <p:notesSz cx="6870700" cy="96535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900" autoAdjust="0"/>
    <p:restoredTop sz="80986" autoAdjust="0"/>
  </p:normalViewPr>
  <p:slideViewPr>
    <p:cSldViewPr>
      <p:cViewPr varScale="1">
        <p:scale>
          <a:sx n="75" d="100"/>
          <a:sy n="75" d="100"/>
        </p:scale>
        <p:origin x="-1410" y="-84"/>
      </p:cViewPr>
      <p:guideLst>
        <p:guide orient="horz" pos="2160"/>
        <p:guide pos="2880"/>
      </p:guideLst>
    </p:cSldViewPr>
  </p:slideViewPr>
  <p:outlineViewPr>
    <p:cViewPr>
      <p:scale>
        <a:sx n="33" d="100"/>
        <a:sy n="33" d="100"/>
      </p:scale>
      <p:origin x="48" y="16062"/>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7303" cy="482679"/>
          </a:xfrm>
          <a:prstGeom prst="rect">
            <a:avLst/>
          </a:prstGeom>
        </p:spPr>
        <p:txBody>
          <a:bodyPr vert="horz" lIns="94421" tIns="47210" rIns="94421" bIns="47210" rtlCol="0"/>
          <a:lstStyle>
            <a:lvl1pPr algn="l">
              <a:defRPr sz="1200"/>
            </a:lvl1pPr>
          </a:lstStyle>
          <a:p>
            <a:endParaRPr lang="en-ZA"/>
          </a:p>
        </p:txBody>
      </p:sp>
      <p:sp>
        <p:nvSpPr>
          <p:cNvPr id="3" name="Date Placeholder 2"/>
          <p:cNvSpPr>
            <a:spLocks noGrp="1"/>
          </p:cNvSpPr>
          <p:nvPr>
            <p:ph type="dt" sz="quarter" idx="1"/>
          </p:nvPr>
        </p:nvSpPr>
        <p:spPr>
          <a:xfrm>
            <a:off x="3891807" y="0"/>
            <a:ext cx="2977303" cy="482679"/>
          </a:xfrm>
          <a:prstGeom prst="rect">
            <a:avLst/>
          </a:prstGeom>
        </p:spPr>
        <p:txBody>
          <a:bodyPr vert="horz" lIns="94421" tIns="47210" rIns="94421" bIns="47210" rtlCol="0"/>
          <a:lstStyle>
            <a:lvl1pPr algn="r">
              <a:defRPr sz="1200"/>
            </a:lvl1pPr>
          </a:lstStyle>
          <a:p>
            <a:fld id="{3CFE2C69-B717-4F33-9C3E-41F170AACF7D}" type="datetimeFigureOut">
              <a:rPr lang="en-US" smtClean="0"/>
              <a:pPr/>
              <a:t>11/17/2010</a:t>
            </a:fld>
            <a:endParaRPr lang="en-ZA"/>
          </a:p>
        </p:txBody>
      </p:sp>
      <p:sp>
        <p:nvSpPr>
          <p:cNvPr id="4" name="Footer Placeholder 3"/>
          <p:cNvSpPr>
            <a:spLocks noGrp="1"/>
          </p:cNvSpPr>
          <p:nvPr>
            <p:ph type="ftr" sz="quarter" idx="2"/>
          </p:nvPr>
        </p:nvSpPr>
        <p:spPr>
          <a:xfrm>
            <a:off x="0" y="9169233"/>
            <a:ext cx="2977303" cy="482679"/>
          </a:xfrm>
          <a:prstGeom prst="rect">
            <a:avLst/>
          </a:prstGeom>
        </p:spPr>
        <p:txBody>
          <a:bodyPr vert="horz" lIns="94421" tIns="47210" rIns="94421" bIns="47210" rtlCol="0" anchor="b"/>
          <a:lstStyle>
            <a:lvl1pPr algn="l">
              <a:defRPr sz="1200"/>
            </a:lvl1pPr>
          </a:lstStyle>
          <a:p>
            <a:endParaRPr lang="en-ZA"/>
          </a:p>
        </p:txBody>
      </p:sp>
      <p:sp>
        <p:nvSpPr>
          <p:cNvPr id="5" name="Slide Number Placeholder 4"/>
          <p:cNvSpPr>
            <a:spLocks noGrp="1"/>
          </p:cNvSpPr>
          <p:nvPr>
            <p:ph type="sldNum" sz="quarter" idx="3"/>
          </p:nvPr>
        </p:nvSpPr>
        <p:spPr>
          <a:xfrm>
            <a:off x="3891807" y="9169233"/>
            <a:ext cx="2977303" cy="482679"/>
          </a:xfrm>
          <a:prstGeom prst="rect">
            <a:avLst/>
          </a:prstGeom>
        </p:spPr>
        <p:txBody>
          <a:bodyPr vert="horz" lIns="94421" tIns="47210" rIns="94421" bIns="47210" rtlCol="0" anchor="b"/>
          <a:lstStyle>
            <a:lvl1pPr algn="r">
              <a:defRPr sz="1200"/>
            </a:lvl1pPr>
          </a:lstStyle>
          <a:p>
            <a:fld id="{C5C612B4-F3B9-462D-B53D-2BBF2C13A9D6}" type="slidenum">
              <a:rPr lang="en-ZA" smtClean="0"/>
              <a:pPr/>
              <a:t>‹#›</a:t>
            </a:fld>
            <a:endParaRPr lang="en-Z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7303" cy="482679"/>
          </a:xfrm>
          <a:prstGeom prst="rect">
            <a:avLst/>
          </a:prstGeom>
        </p:spPr>
        <p:txBody>
          <a:bodyPr vert="horz" lIns="94421" tIns="47210" rIns="94421" bIns="47210" rtlCol="0"/>
          <a:lstStyle>
            <a:lvl1pPr algn="l">
              <a:defRPr sz="1200"/>
            </a:lvl1pPr>
          </a:lstStyle>
          <a:p>
            <a:endParaRPr lang="en-ZA"/>
          </a:p>
        </p:txBody>
      </p:sp>
      <p:sp>
        <p:nvSpPr>
          <p:cNvPr id="3" name="Date Placeholder 2"/>
          <p:cNvSpPr>
            <a:spLocks noGrp="1"/>
          </p:cNvSpPr>
          <p:nvPr>
            <p:ph type="dt" idx="1"/>
          </p:nvPr>
        </p:nvSpPr>
        <p:spPr>
          <a:xfrm>
            <a:off x="3891807" y="0"/>
            <a:ext cx="2977303" cy="482679"/>
          </a:xfrm>
          <a:prstGeom prst="rect">
            <a:avLst/>
          </a:prstGeom>
        </p:spPr>
        <p:txBody>
          <a:bodyPr vert="horz" lIns="94421" tIns="47210" rIns="94421" bIns="47210" rtlCol="0"/>
          <a:lstStyle>
            <a:lvl1pPr algn="r">
              <a:defRPr sz="1200"/>
            </a:lvl1pPr>
          </a:lstStyle>
          <a:p>
            <a:fld id="{F09919B6-0016-46B0-A605-C854EE27FF1B}" type="datetimeFigureOut">
              <a:rPr lang="en-US" smtClean="0"/>
              <a:pPr/>
              <a:t>11/17/2010</a:t>
            </a:fld>
            <a:endParaRPr lang="en-ZA"/>
          </a:p>
        </p:txBody>
      </p:sp>
      <p:sp>
        <p:nvSpPr>
          <p:cNvPr id="4" name="Slide Image Placeholder 3"/>
          <p:cNvSpPr>
            <a:spLocks noGrp="1" noRot="1" noChangeAspect="1"/>
          </p:cNvSpPr>
          <p:nvPr>
            <p:ph type="sldImg" idx="2"/>
          </p:nvPr>
        </p:nvSpPr>
        <p:spPr>
          <a:xfrm>
            <a:off x="1022350" y="723900"/>
            <a:ext cx="4826000" cy="3619500"/>
          </a:xfrm>
          <a:prstGeom prst="rect">
            <a:avLst/>
          </a:prstGeom>
          <a:noFill/>
          <a:ln w="12700">
            <a:solidFill>
              <a:prstClr val="black"/>
            </a:solidFill>
          </a:ln>
        </p:spPr>
        <p:txBody>
          <a:bodyPr vert="horz" lIns="94421" tIns="47210" rIns="94421" bIns="47210" rtlCol="0" anchor="ctr"/>
          <a:lstStyle/>
          <a:p>
            <a:endParaRPr lang="en-ZA"/>
          </a:p>
        </p:txBody>
      </p:sp>
      <p:sp>
        <p:nvSpPr>
          <p:cNvPr id="5" name="Notes Placeholder 4"/>
          <p:cNvSpPr>
            <a:spLocks noGrp="1"/>
          </p:cNvSpPr>
          <p:nvPr>
            <p:ph type="body" sz="quarter" idx="3"/>
          </p:nvPr>
        </p:nvSpPr>
        <p:spPr>
          <a:xfrm>
            <a:off x="687070" y="4585454"/>
            <a:ext cx="5496560" cy="4344115"/>
          </a:xfrm>
          <a:prstGeom prst="rect">
            <a:avLst/>
          </a:prstGeom>
        </p:spPr>
        <p:txBody>
          <a:bodyPr vert="horz" lIns="94421" tIns="47210" rIns="94421" bIns="4721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9169233"/>
            <a:ext cx="2977303" cy="482679"/>
          </a:xfrm>
          <a:prstGeom prst="rect">
            <a:avLst/>
          </a:prstGeom>
        </p:spPr>
        <p:txBody>
          <a:bodyPr vert="horz" lIns="94421" tIns="47210" rIns="94421" bIns="47210" rtlCol="0" anchor="b"/>
          <a:lstStyle>
            <a:lvl1pPr algn="l">
              <a:defRPr sz="1200"/>
            </a:lvl1pPr>
          </a:lstStyle>
          <a:p>
            <a:endParaRPr lang="en-ZA"/>
          </a:p>
        </p:txBody>
      </p:sp>
      <p:sp>
        <p:nvSpPr>
          <p:cNvPr id="7" name="Slide Number Placeholder 6"/>
          <p:cNvSpPr>
            <a:spLocks noGrp="1"/>
          </p:cNvSpPr>
          <p:nvPr>
            <p:ph type="sldNum" sz="quarter" idx="5"/>
          </p:nvPr>
        </p:nvSpPr>
        <p:spPr>
          <a:xfrm>
            <a:off x="3891807" y="9169233"/>
            <a:ext cx="2977303" cy="482679"/>
          </a:xfrm>
          <a:prstGeom prst="rect">
            <a:avLst/>
          </a:prstGeom>
        </p:spPr>
        <p:txBody>
          <a:bodyPr vert="horz" lIns="94421" tIns="47210" rIns="94421" bIns="47210" rtlCol="0" anchor="b"/>
          <a:lstStyle>
            <a:lvl1pPr algn="r">
              <a:defRPr sz="1200"/>
            </a:lvl1pPr>
          </a:lstStyle>
          <a:p>
            <a:fld id="{7F86A3C3-5C29-456A-B100-CE42DA0145C4}" type="slidenum">
              <a:rPr lang="en-ZA" smtClean="0"/>
              <a:pPr/>
              <a:t>‹#›</a:t>
            </a:fld>
            <a:endParaRPr lang="en-Z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err="1" smtClean="0">
                <a:latin typeface="Arial" pitchFamily="34" charset="0"/>
                <a:cs typeface="Arial" pitchFamily="34" charset="0"/>
              </a:rPr>
              <a:t>Stanovich</a:t>
            </a:r>
            <a:r>
              <a:rPr lang="en-GB" dirty="0" smtClean="0">
                <a:latin typeface="Arial" pitchFamily="34" charset="0"/>
                <a:cs typeface="Arial" pitchFamily="34" charset="0"/>
              </a:rPr>
              <a:t> (1986,</a:t>
            </a:r>
            <a:r>
              <a:rPr lang="en-GB" baseline="0" dirty="0" smtClean="0">
                <a:latin typeface="Arial" pitchFamily="34" charset="0"/>
                <a:cs typeface="Arial" pitchFamily="34" charset="0"/>
              </a:rPr>
              <a:t> p. </a:t>
            </a:r>
            <a:r>
              <a:rPr lang="en-GB" dirty="0" smtClean="0">
                <a:latin typeface="Arial" pitchFamily="34" charset="0"/>
                <a:cs typeface="Arial" pitchFamily="34" charset="0"/>
              </a:rPr>
              <a:t>362) defined phonological awareness as: “conscious access to the phoneme level of </a:t>
            </a:r>
            <a:r>
              <a:rPr lang="en-GB" b="1" dirty="0" smtClean="0">
                <a:latin typeface="Arial" pitchFamily="34" charset="0"/>
                <a:cs typeface="Arial" pitchFamily="34" charset="0"/>
              </a:rPr>
              <a:t>speech stream </a:t>
            </a:r>
            <a:r>
              <a:rPr lang="en-GB" dirty="0" smtClean="0">
                <a:latin typeface="Arial" pitchFamily="34" charset="0"/>
                <a:cs typeface="Arial" pitchFamily="34" charset="0"/>
              </a:rPr>
              <a:t>and some ability to cognitively manipulate representations at this level”.</a:t>
            </a:r>
            <a:endParaRPr lang="en-ZA" dirty="0" smtClean="0">
              <a:latin typeface="Arial" pitchFamily="34" charset="0"/>
              <a:cs typeface="Arial" pitchFamily="34" charset="0"/>
            </a:endParaRPr>
          </a:p>
          <a:p>
            <a:endParaRPr lang="en-ZA" dirty="0"/>
          </a:p>
        </p:txBody>
      </p:sp>
      <p:sp>
        <p:nvSpPr>
          <p:cNvPr id="4" name="Slide Number Placeholder 3"/>
          <p:cNvSpPr>
            <a:spLocks noGrp="1"/>
          </p:cNvSpPr>
          <p:nvPr>
            <p:ph type="sldNum" sz="quarter" idx="10"/>
          </p:nvPr>
        </p:nvSpPr>
        <p:spPr/>
        <p:txBody>
          <a:bodyPr/>
          <a:lstStyle/>
          <a:p>
            <a:fld id="{7F86A3C3-5C29-456A-B100-CE42DA0145C4}" type="slidenum">
              <a:rPr lang="en-ZA" smtClean="0"/>
              <a:pPr/>
              <a:t>1</a:t>
            </a:fld>
            <a:endParaRPr lang="en-Z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ZA" b="1" dirty="0" smtClean="0">
                <a:latin typeface="Arial" pitchFamily="34" charset="0"/>
                <a:cs typeface="Arial" pitchFamily="34" charset="0"/>
              </a:rPr>
              <a:t>Phonological awareness </a:t>
            </a:r>
            <a:endParaRPr lang="en-ZA" dirty="0" smtClean="0">
              <a:latin typeface="Arial" pitchFamily="34" charset="0"/>
              <a:cs typeface="Arial" pitchFamily="34" charset="0"/>
            </a:endParaRPr>
          </a:p>
          <a:p>
            <a:r>
              <a:rPr lang="en-ZA" dirty="0" smtClean="0">
                <a:latin typeface="Arial" pitchFamily="34" charset="0"/>
                <a:cs typeface="Arial" pitchFamily="34" charset="0"/>
              </a:rPr>
              <a:t>When young children are involved with various phonological awareness tasks, they come to realise that one can actually ‘play’ with language. Phonological awareness need to be taught in a specific sequence. </a:t>
            </a:r>
          </a:p>
          <a:p>
            <a:pPr>
              <a:buNone/>
            </a:pPr>
            <a:r>
              <a:rPr lang="en-ZA" b="1" dirty="0" smtClean="0">
                <a:latin typeface="Arial" pitchFamily="34" charset="0"/>
                <a:cs typeface="Arial" pitchFamily="34" charset="0"/>
              </a:rPr>
              <a:t>Phoneme awareness </a:t>
            </a:r>
            <a:endParaRPr lang="en-ZA" dirty="0" smtClean="0">
              <a:latin typeface="Arial" pitchFamily="34" charset="0"/>
              <a:cs typeface="Arial" pitchFamily="34" charset="0"/>
            </a:endParaRPr>
          </a:p>
          <a:p>
            <a:r>
              <a:rPr lang="en-ZA" dirty="0" smtClean="0">
                <a:latin typeface="Arial" pitchFamily="34" charset="0"/>
                <a:cs typeface="Arial" pitchFamily="34" charset="0"/>
              </a:rPr>
              <a:t>Phonemic awareness is the ability to hear, identify and manipulate individual sounds – phonemes – in spoken words.</a:t>
            </a:r>
          </a:p>
          <a:p>
            <a:r>
              <a:rPr lang="en-ZA" dirty="0" smtClean="0">
                <a:latin typeface="Arial" pitchFamily="34" charset="0"/>
                <a:cs typeface="Arial" pitchFamily="34" charset="0"/>
              </a:rPr>
              <a:t>Phonemic awareness instruction is most effective when </a:t>
            </a:r>
          </a:p>
          <a:p>
            <a:pPr lvl="1">
              <a:buFont typeface="Courier New" pitchFamily="49" charset="0"/>
              <a:buChar char="o"/>
            </a:pPr>
            <a:r>
              <a:rPr lang="en-ZA" dirty="0" smtClean="0">
                <a:latin typeface="Arial" pitchFamily="34" charset="0"/>
                <a:cs typeface="Arial" pitchFamily="34" charset="0"/>
              </a:rPr>
              <a:t>alphabetic letters is included; </a:t>
            </a:r>
          </a:p>
          <a:p>
            <a:pPr lvl="1">
              <a:buFont typeface="Courier New" pitchFamily="49" charset="0"/>
              <a:buChar char="o"/>
            </a:pPr>
            <a:r>
              <a:rPr lang="en-ZA" dirty="0" smtClean="0">
                <a:latin typeface="Arial" pitchFamily="34" charset="0"/>
                <a:cs typeface="Arial" pitchFamily="34" charset="0"/>
              </a:rPr>
              <a:t>there are fewer rather than more manipulations of phonemic units and;</a:t>
            </a:r>
          </a:p>
          <a:p>
            <a:pPr lvl="1">
              <a:buFont typeface="Courier New" pitchFamily="49" charset="0"/>
              <a:buChar char="o"/>
            </a:pPr>
            <a:r>
              <a:rPr lang="en-ZA" dirty="0" smtClean="0">
                <a:latin typeface="Arial" pitchFamily="34" charset="0"/>
                <a:cs typeface="Arial" pitchFamily="34" charset="0"/>
              </a:rPr>
              <a:t>instruction is conducted in small groups.</a:t>
            </a:r>
          </a:p>
          <a:p>
            <a:pPr>
              <a:buNone/>
            </a:pPr>
            <a:r>
              <a:rPr lang="en-ZA" b="1" dirty="0" smtClean="0">
                <a:latin typeface="Arial" pitchFamily="34" charset="0"/>
                <a:cs typeface="Arial" pitchFamily="34" charset="0"/>
              </a:rPr>
              <a:t>Phonics instruction</a:t>
            </a:r>
            <a:endParaRPr lang="en-ZA" dirty="0" smtClean="0">
              <a:latin typeface="Arial" pitchFamily="34" charset="0"/>
              <a:cs typeface="Arial" pitchFamily="34" charset="0"/>
            </a:endParaRPr>
          </a:p>
          <a:p>
            <a:pPr>
              <a:buNone/>
            </a:pPr>
            <a:r>
              <a:rPr lang="en-ZA" dirty="0" smtClean="0">
                <a:latin typeface="Arial" pitchFamily="34" charset="0"/>
                <a:cs typeface="Arial" pitchFamily="34" charset="0"/>
              </a:rPr>
              <a:t>Phonics instruction helps children to learn the relationships between the letters of written language and the sounds of spoken language. Effective phonics programmes are systemic and explicit and have ample opportunities for children to apply what they are learning about letters and sounds to the reading of words, sentences and stories. </a:t>
            </a:r>
          </a:p>
          <a:p>
            <a:pPr>
              <a:buNone/>
            </a:pPr>
            <a:r>
              <a:rPr lang="en-ZA" b="1" dirty="0" smtClean="0">
                <a:latin typeface="Arial" pitchFamily="34" charset="0"/>
                <a:cs typeface="Arial" pitchFamily="34" charset="0"/>
              </a:rPr>
              <a:t>Syntax and semantics</a:t>
            </a:r>
            <a:r>
              <a:rPr lang="en-ZA" i="1" dirty="0" smtClean="0">
                <a:latin typeface="Arial" pitchFamily="34" charset="0"/>
                <a:cs typeface="Arial" pitchFamily="34" charset="0"/>
              </a:rPr>
              <a:t> </a:t>
            </a:r>
            <a:r>
              <a:rPr lang="en-ZA" dirty="0" smtClean="0">
                <a:latin typeface="Arial" pitchFamily="34" charset="0"/>
                <a:cs typeface="Arial" pitchFamily="34" charset="0"/>
              </a:rPr>
              <a:t>(sentences)</a:t>
            </a:r>
          </a:p>
          <a:p>
            <a:pPr>
              <a:buNone/>
            </a:pPr>
            <a:r>
              <a:rPr lang="en-ZA" dirty="0" smtClean="0">
                <a:latin typeface="Arial" pitchFamily="34" charset="0"/>
                <a:cs typeface="Arial" pitchFamily="34" charset="0"/>
              </a:rPr>
              <a:t>Knowledge of sentences enhances language comprehension. Activities to enhance syntactic awareness are: Repetition of phrases; Describe a picture; Build a story; Listen to words in sentences; Substitute words in sentences; Build a sentence. </a:t>
            </a:r>
          </a:p>
          <a:p>
            <a:endParaRPr lang="en-ZA" dirty="0"/>
          </a:p>
        </p:txBody>
      </p:sp>
      <p:sp>
        <p:nvSpPr>
          <p:cNvPr id="4" name="Slide Number Placeholder 3"/>
          <p:cNvSpPr>
            <a:spLocks noGrp="1"/>
          </p:cNvSpPr>
          <p:nvPr>
            <p:ph type="sldNum" sz="quarter" idx="10"/>
          </p:nvPr>
        </p:nvSpPr>
        <p:spPr/>
        <p:txBody>
          <a:bodyPr/>
          <a:lstStyle/>
          <a:p>
            <a:fld id="{7F86A3C3-5C29-456A-B100-CE42DA0145C4}" type="slidenum">
              <a:rPr lang="en-ZA" smtClean="0"/>
              <a:pPr/>
              <a:t>10</a:t>
            </a:fld>
            <a:endParaRPr lang="en-Z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buNone/>
            </a:pPr>
            <a:r>
              <a:rPr lang="en-ZA" b="1" dirty="0" smtClean="0"/>
              <a:t>Vocabulary development</a:t>
            </a:r>
            <a:endParaRPr lang="en-ZA" sz="2800" dirty="0" smtClean="0"/>
          </a:p>
          <a:p>
            <a:r>
              <a:rPr lang="en-ZA" dirty="0" smtClean="0"/>
              <a:t>	Beginning readers use their oral vocabulary to make sense of print</a:t>
            </a:r>
            <a:endParaRPr lang="en-ZA" sz="2800" dirty="0" smtClean="0"/>
          </a:p>
          <a:p>
            <a:r>
              <a:rPr lang="en-ZA" dirty="0" smtClean="0"/>
              <a:t>	Text comprehension is linked to vocabulary development  </a:t>
            </a:r>
            <a:endParaRPr lang="en-ZA" sz="2800" dirty="0" smtClean="0"/>
          </a:p>
          <a:p>
            <a:r>
              <a:rPr lang="en-ZA" dirty="0" smtClean="0"/>
              <a:t>	Vocabulary can be developed:</a:t>
            </a:r>
            <a:endParaRPr lang="en-ZA" sz="2800" dirty="0" smtClean="0"/>
          </a:p>
          <a:p>
            <a:pPr lvl="1">
              <a:buFont typeface="Courier New" pitchFamily="49" charset="0"/>
              <a:buChar char="o"/>
            </a:pPr>
            <a:r>
              <a:rPr lang="en-ZA" dirty="0" smtClean="0"/>
              <a:t>indirectly when students listen to adults read to them and </a:t>
            </a:r>
            <a:endParaRPr lang="en-ZA" sz="2400" dirty="0" smtClean="0"/>
          </a:p>
          <a:p>
            <a:pPr lvl="1">
              <a:buFont typeface="Courier New" pitchFamily="49" charset="0"/>
              <a:buChar char="o"/>
            </a:pPr>
            <a:r>
              <a:rPr lang="en-ZA" dirty="0" smtClean="0"/>
              <a:t>directly when students are explicitly taught both individual words and word learning strategies </a:t>
            </a:r>
            <a:endParaRPr lang="en-ZA" sz="2400" dirty="0" smtClean="0"/>
          </a:p>
          <a:p>
            <a:pPr lvl="0">
              <a:buNone/>
            </a:pPr>
            <a:r>
              <a:rPr lang="en-ZA" b="1" dirty="0" smtClean="0"/>
              <a:t>Fluency</a:t>
            </a:r>
            <a:endParaRPr lang="en-ZA" sz="2800" dirty="0" smtClean="0"/>
          </a:p>
          <a:p>
            <a:r>
              <a:rPr lang="en-ZA" b="1" dirty="0" smtClean="0"/>
              <a:t>	</a:t>
            </a:r>
            <a:r>
              <a:rPr lang="en-ZA" dirty="0" smtClean="0"/>
              <a:t>Fluency enables students to understand what they read</a:t>
            </a:r>
            <a:endParaRPr lang="en-ZA" sz="2800" dirty="0" smtClean="0"/>
          </a:p>
          <a:p>
            <a:r>
              <a:rPr lang="en-ZA" dirty="0" smtClean="0"/>
              <a:t>	Reading fluency can be developed by modelling fluent reading </a:t>
            </a:r>
            <a:endParaRPr lang="en-ZA" sz="2800" dirty="0" smtClean="0"/>
          </a:p>
          <a:p>
            <a:pPr lvl="0">
              <a:buNone/>
            </a:pPr>
            <a:r>
              <a:rPr lang="en-ZA" b="1" dirty="0" smtClean="0"/>
              <a:t>Comprehension </a:t>
            </a:r>
            <a:endParaRPr lang="en-ZA" sz="2800" dirty="0" smtClean="0"/>
          </a:p>
          <a:p>
            <a:r>
              <a:rPr lang="en-ZA" dirty="0" smtClean="0"/>
              <a:t>	The purpose of reading is to comprehend and interpret the text</a:t>
            </a:r>
            <a:endParaRPr lang="en-ZA" sz="2800" dirty="0" smtClean="0"/>
          </a:p>
          <a:p>
            <a:pPr lvl="1">
              <a:buFont typeface="Courier New" pitchFamily="49" charset="0"/>
              <a:buChar char="o"/>
            </a:pPr>
            <a:r>
              <a:rPr lang="en-ZA" dirty="0" smtClean="0"/>
              <a:t>model text comprehension strategies by setting a purpose for reading</a:t>
            </a:r>
            <a:endParaRPr lang="en-ZA" sz="2400" dirty="0" smtClean="0"/>
          </a:p>
          <a:p>
            <a:pPr lvl="1">
              <a:buFont typeface="Courier New" pitchFamily="49" charset="0"/>
              <a:buChar char="o"/>
            </a:pPr>
            <a:r>
              <a:rPr lang="en-ZA" dirty="0" smtClean="0"/>
              <a:t>thinking aloud while reading the text </a:t>
            </a:r>
            <a:endParaRPr lang="en-ZA" sz="2400" dirty="0" smtClean="0"/>
          </a:p>
          <a:p>
            <a:r>
              <a:rPr lang="en-GB" dirty="0" smtClean="0"/>
              <a:t>Failure to develop an adequate vocabulary, understanding of print concepts or phonological awareness during the preschool years constitutes some risk for reading disabilities </a:t>
            </a:r>
            <a:endParaRPr lang="en-ZA" dirty="0"/>
          </a:p>
        </p:txBody>
      </p:sp>
      <p:sp>
        <p:nvSpPr>
          <p:cNvPr id="4" name="Slide Number Placeholder 3"/>
          <p:cNvSpPr>
            <a:spLocks noGrp="1"/>
          </p:cNvSpPr>
          <p:nvPr>
            <p:ph type="sldNum" sz="quarter" idx="10"/>
          </p:nvPr>
        </p:nvSpPr>
        <p:spPr/>
        <p:txBody>
          <a:bodyPr/>
          <a:lstStyle/>
          <a:p>
            <a:fld id="{7F86A3C3-5C29-456A-B100-CE42DA0145C4}" type="slidenum">
              <a:rPr lang="en-ZA" smtClean="0"/>
              <a:pPr/>
              <a:t>11</a:t>
            </a:fld>
            <a:endParaRPr lang="en-Z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smtClean="0">
                <a:solidFill>
                  <a:schemeClr val="tx1"/>
                </a:solidFill>
                <a:latin typeface="+mn-lt"/>
                <a:ea typeface="+mn-ea"/>
                <a:cs typeface="+mn-cs"/>
              </a:rPr>
              <a:t>I would like to use an analogy to explain the interdependence of phonological awareness and a balanced literacy programme in grade R. To bake a cake, one needs a lot of ingredients, for example, flour, eggs, baking powder, sugar, oil and salt. Phonological awareness is like the baking powder in the cake; without baking powder success is impossible, but with baking powder alone it is impossible to produce a cake. </a:t>
            </a:r>
            <a:r>
              <a:rPr lang="en-ZA" b="1" dirty="0" smtClean="0"/>
              <a:t>Rich literature-based environment</a:t>
            </a:r>
            <a:endParaRPr lang="en-ZA" dirty="0" smtClean="0"/>
          </a:p>
          <a:p>
            <a:pPr lvl="1"/>
            <a:r>
              <a:rPr lang="en-ZA" dirty="0" smtClean="0"/>
              <a:t>Effective literacy instruction occurs when teachers engage learners with instructional materials and other texts inside a rich, literature-based environment (well-stocked in-class libraries and ample opportunities to read and write). </a:t>
            </a:r>
          </a:p>
          <a:p>
            <a:pPr lvl="0"/>
            <a:r>
              <a:rPr lang="en-ZA" b="1" dirty="0" smtClean="0"/>
              <a:t>Working in groups</a:t>
            </a:r>
            <a:endParaRPr lang="en-ZA" dirty="0" smtClean="0"/>
          </a:p>
          <a:p>
            <a:pPr lvl="1"/>
            <a:r>
              <a:rPr lang="en-ZA" dirty="0" smtClean="0"/>
              <a:t>A balance should also be maintained regarding working with the whole class, small groups and individuals</a:t>
            </a:r>
          </a:p>
          <a:p>
            <a:pPr lvl="1"/>
            <a:r>
              <a:rPr lang="en-ZA" dirty="0" smtClean="0"/>
              <a:t> Phonemic awareness instruction is most effective in small groups. Working with individuals or in small groups increases the intensity of instruction and benefits high-risk learners. </a:t>
            </a:r>
          </a:p>
          <a:p>
            <a:pPr lvl="0"/>
            <a:r>
              <a:rPr lang="en-ZA" b="1" dirty="0" smtClean="0"/>
              <a:t>Play-based instruction </a:t>
            </a:r>
            <a:endParaRPr lang="en-ZA" dirty="0" smtClean="0"/>
          </a:p>
          <a:p>
            <a:pPr lvl="1"/>
            <a:r>
              <a:rPr lang="en-ZA" dirty="0" smtClean="0"/>
              <a:t>Play activities is appropriate for instruction in kindergarten. These activities include singing songs, acting out stories and situations. </a:t>
            </a:r>
          </a:p>
          <a:p>
            <a:r>
              <a:rPr lang="en-ZA" dirty="0" smtClean="0"/>
              <a:t>Phonemic awareness is critical but meaningless unless it is part of a more comprehensive literacy programme</a:t>
            </a:r>
          </a:p>
          <a:p>
            <a:r>
              <a:rPr lang="en-GB" dirty="0" smtClean="0"/>
              <a:t>Instruction should be deliberate and purposeful and child appropriate. </a:t>
            </a:r>
            <a:endParaRPr lang="en-ZA" dirty="0"/>
          </a:p>
        </p:txBody>
      </p:sp>
      <p:sp>
        <p:nvSpPr>
          <p:cNvPr id="4" name="Slide Number Placeholder 3"/>
          <p:cNvSpPr>
            <a:spLocks noGrp="1"/>
          </p:cNvSpPr>
          <p:nvPr>
            <p:ph type="sldNum" sz="quarter" idx="10"/>
          </p:nvPr>
        </p:nvSpPr>
        <p:spPr/>
        <p:txBody>
          <a:bodyPr/>
          <a:lstStyle/>
          <a:p>
            <a:fld id="{7F86A3C3-5C29-456A-B100-CE42DA0145C4}" type="slidenum">
              <a:rPr lang="en-ZA" smtClean="0"/>
              <a:pPr/>
              <a:t>12</a:t>
            </a:fld>
            <a:endParaRPr lang="en-Z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This will be discussed in detail tomorrow.</a:t>
            </a:r>
          </a:p>
          <a:p>
            <a:r>
              <a:rPr lang="en-ZA" dirty="0" smtClean="0"/>
              <a:t>When a child become aware that spoken words are made up of sounds, phonological awareness has developed.</a:t>
            </a:r>
          </a:p>
          <a:p>
            <a:pPr marL="0" marR="0" indent="0" algn="l" defTabSz="914400" rtl="0" eaLnBrk="1" fontAlgn="auto" latinLnBrk="0" hangingPunct="1">
              <a:lnSpc>
                <a:spcPct val="100000"/>
              </a:lnSpc>
              <a:spcBef>
                <a:spcPts val="0"/>
              </a:spcBef>
              <a:spcAft>
                <a:spcPts val="0"/>
              </a:spcAft>
              <a:buClrTx/>
              <a:buSzTx/>
              <a:buFontTx/>
              <a:buNone/>
              <a:tabLst/>
              <a:defRPr/>
            </a:pPr>
            <a:r>
              <a:rPr lang="en-ZA" sz="1200" kern="1200" dirty="0" smtClean="0">
                <a:solidFill>
                  <a:schemeClr val="tx1"/>
                </a:solidFill>
                <a:latin typeface="+mn-lt"/>
                <a:ea typeface="+mn-ea"/>
                <a:cs typeface="+mn-cs"/>
              </a:rPr>
              <a:t>Children who are delayed in the development of phonemic awareness have a very difficult time making sense out of “phonics” instruction, and they certainly have little chance to notice the phonemic patterns in written words on their own. A simple way to say this is that for individual children, phonemic awareness is what makes phonics instruction meaningful. If a child has little awareness that even simple words like </a:t>
            </a:r>
            <a:r>
              <a:rPr lang="en-ZA" sz="1200" i="1" kern="1200" dirty="0" smtClean="0">
                <a:solidFill>
                  <a:schemeClr val="tx1"/>
                </a:solidFill>
                <a:latin typeface="+mn-lt"/>
                <a:ea typeface="+mn-ea"/>
                <a:cs typeface="+mn-cs"/>
              </a:rPr>
              <a:t>cat </a:t>
            </a:r>
            <a:r>
              <a:rPr lang="en-ZA" sz="1200" kern="1200" dirty="0" smtClean="0">
                <a:solidFill>
                  <a:schemeClr val="tx1"/>
                </a:solidFill>
                <a:latin typeface="+mn-lt"/>
                <a:ea typeface="+mn-ea"/>
                <a:cs typeface="+mn-cs"/>
              </a:rPr>
              <a:t>and </a:t>
            </a:r>
            <a:r>
              <a:rPr lang="en-ZA" sz="1200" i="1" kern="1200" dirty="0" smtClean="0">
                <a:solidFill>
                  <a:schemeClr val="tx1"/>
                </a:solidFill>
                <a:latin typeface="+mn-lt"/>
                <a:ea typeface="+mn-ea"/>
                <a:cs typeface="+mn-cs"/>
              </a:rPr>
              <a:t>car </a:t>
            </a:r>
            <a:r>
              <a:rPr lang="en-ZA" sz="1200" kern="1200" dirty="0" smtClean="0">
                <a:solidFill>
                  <a:schemeClr val="tx1"/>
                </a:solidFill>
                <a:latin typeface="+mn-lt"/>
                <a:ea typeface="+mn-ea"/>
                <a:cs typeface="+mn-cs"/>
              </a:rPr>
              <a:t>are composed of small “chunks” that are combined in different ways to make words, our alphabetic way of writing makes no sense. (</a:t>
            </a:r>
            <a:r>
              <a:rPr lang="en-ZA" sz="1200" kern="1200" dirty="0" err="1" smtClean="0">
                <a:solidFill>
                  <a:schemeClr val="tx1"/>
                </a:solidFill>
                <a:latin typeface="+mn-lt"/>
                <a:ea typeface="+mn-ea"/>
                <a:cs typeface="+mn-cs"/>
              </a:rPr>
              <a:t>Torgesen</a:t>
            </a:r>
            <a:r>
              <a:rPr lang="en-ZA" sz="1200" kern="1200" dirty="0" smtClean="0">
                <a:solidFill>
                  <a:schemeClr val="tx1"/>
                </a:solidFill>
                <a:latin typeface="+mn-lt"/>
                <a:ea typeface="+mn-ea"/>
                <a:cs typeface="+mn-cs"/>
              </a:rPr>
              <a:t> and  </a:t>
            </a:r>
            <a:r>
              <a:rPr lang="en-ZA" sz="1200" kern="1200" dirty="0" err="1" smtClean="0">
                <a:solidFill>
                  <a:schemeClr val="tx1"/>
                </a:solidFill>
                <a:latin typeface="+mn-lt"/>
                <a:ea typeface="+mn-ea"/>
                <a:cs typeface="+mn-cs"/>
              </a:rPr>
              <a:t>Mathes</a:t>
            </a:r>
            <a:r>
              <a:rPr lang="en-ZA" sz="1200" kern="1200" dirty="0" smtClean="0">
                <a:solidFill>
                  <a:schemeClr val="tx1"/>
                </a:solidFill>
                <a:latin typeface="+mn-lt"/>
                <a:ea typeface="+mn-ea"/>
                <a:cs typeface="+mn-cs"/>
              </a:rPr>
              <a:t> p.13)</a:t>
            </a:r>
          </a:p>
          <a:p>
            <a:endParaRPr lang="en-ZA" dirty="0"/>
          </a:p>
        </p:txBody>
      </p:sp>
      <p:sp>
        <p:nvSpPr>
          <p:cNvPr id="4" name="Slide Number Placeholder 3"/>
          <p:cNvSpPr>
            <a:spLocks noGrp="1"/>
          </p:cNvSpPr>
          <p:nvPr>
            <p:ph type="sldNum" sz="quarter" idx="10"/>
          </p:nvPr>
        </p:nvSpPr>
        <p:spPr/>
        <p:txBody>
          <a:bodyPr/>
          <a:lstStyle/>
          <a:p>
            <a:fld id="{7F86A3C3-5C29-456A-B100-CE42DA0145C4}" type="slidenum">
              <a:rPr lang="en-ZA" smtClean="0"/>
              <a:pPr/>
              <a:t>16</a:t>
            </a:fld>
            <a:endParaRPr lang="en-Z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44209">
              <a:defRPr/>
            </a:pPr>
            <a:r>
              <a:rPr lang="en-ZA" dirty="0" smtClean="0"/>
              <a:t>Teachers tend to confound phonological awareness, phonemic awareness, and phonics. A clear distinction is necessary, because knowledge about rhyme and syllables (phonological awareness) are a pre-requisite for teaching phoneme awareness, while instruction in phonics encloses the correspondence between the sounds and the symbols, for example /a/ for apple. The distinction is further important, because phonological and phonemic awareness are excellent activities for grade R and provides a good foundation for later work in sound-symbol correspondence: phonics.</a:t>
            </a:r>
          </a:p>
          <a:p>
            <a:pPr algn="just"/>
            <a:r>
              <a:rPr lang="en-GB" sz="1800" b="1" dirty="0" smtClean="0">
                <a:latin typeface="Arial" pitchFamily="34" charset="0"/>
                <a:cs typeface="Arial" pitchFamily="34" charset="0"/>
              </a:rPr>
              <a:t>Phonological awareness</a:t>
            </a:r>
            <a:r>
              <a:rPr lang="en-GB" sz="1800" dirty="0" smtClean="0">
                <a:latin typeface="Arial" pitchFamily="34" charset="0"/>
                <a:cs typeface="Arial" pitchFamily="34" charset="0"/>
              </a:rPr>
              <a:t> </a:t>
            </a:r>
            <a:r>
              <a:rPr lang="en-GB" dirty="0" smtClean="0">
                <a:latin typeface="Arial" pitchFamily="34" charset="0"/>
                <a:cs typeface="Arial" pitchFamily="34" charset="0"/>
              </a:rPr>
              <a:t>relates only to speech sounds, not to the alphabet letters or sound-spellings. It involves identifying and manipulating </a:t>
            </a:r>
            <a:r>
              <a:rPr lang="en-GB" u="sng" dirty="0" smtClean="0">
                <a:latin typeface="Arial" pitchFamily="34" charset="0"/>
                <a:cs typeface="Arial" pitchFamily="34" charset="0"/>
              </a:rPr>
              <a:t>larger parts </a:t>
            </a:r>
            <a:r>
              <a:rPr lang="en-GB" dirty="0" smtClean="0">
                <a:latin typeface="Arial" pitchFamily="34" charset="0"/>
                <a:cs typeface="Arial" pitchFamily="34" charset="0"/>
              </a:rPr>
              <a:t>of </a:t>
            </a:r>
            <a:r>
              <a:rPr lang="en-GB" b="1" dirty="0" smtClean="0">
                <a:latin typeface="Arial" pitchFamily="34" charset="0"/>
                <a:cs typeface="Arial" pitchFamily="34" charset="0"/>
              </a:rPr>
              <a:t>spoken </a:t>
            </a:r>
            <a:r>
              <a:rPr lang="en-GB" dirty="0" smtClean="0">
                <a:latin typeface="Arial" pitchFamily="34" charset="0"/>
                <a:cs typeface="Arial" pitchFamily="34" charset="0"/>
              </a:rPr>
              <a:t>language. </a:t>
            </a:r>
            <a:r>
              <a:rPr lang="en-ZA" dirty="0" smtClean="0">
                <a:latin typeface="Arial" pitchFamily="34" charset="0"/>
                <a:cs typeface="Arial" pitchFamily="34" charset="0"/>
              </a:rPr>
              <a:t>Typical tasks would require children to analyze, make judgements about or manipulate sounds in spoken words – only spoken stimuli are needed. </a:t>
            </a:r>
          </a:p>
          <a:p>
            <a:pPr algn="just">
              <a:buNone/>
            </a:pPr>
            <a:r>
              <a:rPr lang="en-ZA" dirty="0" smtClean="0">
                <a:latin typeface="Arial" pitchFamily="34" charset="0"/>
                <a:cs typeface="Arial" pitchFamily="34" charset="0"/>
              </a:rPr>
              <a:t> </a:t>
            </a:r>
          </a:p>
          <a:p>
            <a:pPr algn="just"/>
            <a:r>
              <a:rPr lang="en-GB" sz="1800" b="1" dirty="0" smtClean="0">
                <a:latin typeface="Arial" pitchFamily="34" charset="0"/>
                <a:cs typeface="Arial" pitchFamily="34" charset="0"/>
              </a:rPr>
              <a:t>Phonemic awareness</a:t>
            </a:r>
            <a:r>
              <a:rPr lang="en-GB" sz="1800" dirty="0" smtClean="0">
                <a:latin typeface="Arial" pitchFamily="34" charset="0"/>
                <a:cs typeface="Arial" pitchFamily="34" charset="0"/>
              </a:rPr>
              <a:t> </a:t>
            </a:r>
            <a:r>
              <a:rPr lang="en-GB" dirty="0" smtClean="0">
                <a:latin typeface="Arial" pitchFamily="34" charset="0"/>
                <a:cs typeface="Arial" pitchFamily="34" charset="0"/>
              </a:rPr>
              <a:t>is a subset of phonological awareness, it is when you heard a </a:t>
            </a:r>
            <a:r>
              <a:rPr lang="en-GB" u="sng" dirty="0" smtClean="0">
                <a:latin typeface="Arial" pitchFamily="34" charset="0"/>
                <a:cs typeface="Arial" pitchFamily="34" charset="0"/>
              </a:rPr>
              <a:t>word</a:t>
            </a:r>
            <a:r>
              <a:rPr lang="en-GB" dirty="0" smtClean="0">
                <a:latin typeface="Arial" pitchFamily="34" charset="0"/>
                <a:cs typeface="Arial" pitchFamily="34" charset="0"/>
              </a:rPr>
              <a:t> and can divide it into the smallest parts. </a:t>
            </a:r>
            <a:endParaRPr lang="en-ZA" dirty="0" smtClean="0">
              <a:latin typeface="Arial" pitchFamily="34" charset="0"/>
              <a:cs typeface="Arial" pitchFamily="34" charset="0"/>
            </a:endParaRPr>
          </a:p>
          <a:p>
            <a:pPr algn="just">
              <a:buNone/>
            </a:pPr>
            <a:r>
              <a:rPr lang="en-GB" dirty="0" smtClean="0">
                <a:latin typeface="Arial" pitchFamily="34" charset="0"/>
                <a:cs typeface="Arial" pitchFamily="34" charset="0"/>
              </a:rPr>
              <a:t> </a:t>
            </a:r>
            <a:endParaRPr lang="en-ZA" dirty="0" smtClean="0">
              <a:latin typeface="Arial" pitchFamily="34" charset="0"/>
              <a:cs typeface="Arial" pitchFamily="34" charset="0"/>
            </a:endParaRPr>
          </a:p>
          <a:p>
            <a:pPr algn="just"/>
            <a:r>
              <a:rPr lang="en-GB" sz="1800" b="1" dirty="0" smtClean="0">
                <a:latin typeface="Arial" pitchFamily="34" charset="0"/>
                <a:cs typeface="Arial" pitchFamily="34" charset="0"/>
              </a:rPr>
              <a:t>Phonics</a:t>
            </a:r>
            <a:r>
              <a:rPr lang="en-GB" sz="1800" dirty="0" smtClean="0">
                <a:latin typeface="Arial" pitchFamily="34" charset="0"/>
                <a:cs typeface="Arial" pitchFamily="34" charset="0"/>
              </a:rPr>
              <a:t> </a:t>
            </a:r>
            <a:r>
              <a:rPr lang="en-GB" dirty="0" smtClean="0">
                <a:latin typeface="Arial" pitchFamily="34" charset="0"/>
                <a:cs typeface="Arial" pitchFamily="34" charset="0"/>
              </a:rPr>
              <a:t>requires students to match letters or letter patterns with sounds (decoding) and to use this information to read words. Phonics is the understanding that there is a predictable relationship between phonemes and graphemes, the letters that represent those sounds in </a:t>
            </a:r>
            <a:r>
              <a:rPr lang="en-GB" b="1" dirty="0" smtClean="0">
                <a:latin typeface="Arial" pitchFamily="34" charset="0"/>
                <a:cs typeface="Arial" pitchFamily="34" charset="0"/>
              </a:rPr>
              <a:t>written</a:t>
            </a:r>
            <a:r>
              <a:rPr lang="en-GB" dirty="0" smtClean="0">
                <a:latin typeface="Arial" pitchFamily="34" charset="0"/>
                <a:cs typeface="Arial" pitchFamily="34" charset="0"/>
              </a:rPr>
              <a:t> language. The goal of phonics instruction is to help children learn and use the alphabetic principle: the understanding that there are systematic and predictable relationships between written letters and spoken sounds. </a:t>
            </a:r>
            <a:endParaRPr lang="en-ZA" dirty="0" smtClean="0">
              <a:latin typeface="Arial" pitchFamily="34" charset="0"/>
              <a:cs typeface="Arial" pitchFamily="34" charset="0"/>
            </a:endParaRPr>
          </a:p>
          <a:p>
            <a:endParaRPr lang="en-ZA" dirty="0" smtClean="0"/>
          </a:p>
          <a:p>
            <a:pPr defTabSz="944209">
              <a:defRPr/>
            </a:pPr>
            <a:endParaRPr lang="en-ZA" dirty="0" smtClean="0"/>
          </a:p>
          <a:p>
            <a:endParaRPr lang="en-ZA" dirty="0"/>
          </a:p>
        </p:txBody>
      </p:sp>
      <p:sp>
        <p:nvSpPr>
          <p:cNvPr id="4" name="Slide Number Placeholder 3"/>
          <p:cNvSpPr>
            <a:spLocks noGrp="1"/>
          </p:cNvSpPr>
          <p:nvPr>
            <p:ph type="sldNum" sz="quarter" idx="10"/>
          </p:nvPr>
        </p:nvSpPr>
        <p:spPr/>
        <p:txBody>
          <a:bodyPr/>
          <a:lstStyle/>
          <a:p>
            <a:fld id="{7F86A3C3-5C29-456A-B100-CE42DA0145C4}" type="slidenum">
              <a:rPr lang="en-ZA" smtClean="0"/>
              <a:pPr/>
              <a:t>17</a:t>
            </a:fld>
            <a:endParaRPr lang="en-Z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Handout: Table 2.2 Instructional sequence of phonological awareness, with progression</a:t>
            </a:r>
            <a:endParaRPr lang="en-ZA" b="0" dirty="0"/>
          </a:p>
        </p:txBody>
      </p:sp>
      <p:sp>
        <p:nvSpPr>
          <p:cNvPr id="4" name="Slide Number Placeholder 3"/>
          <p:cNvSpPr>
            <a:spLocks noGrp="1"/>
          </p:cNvSpPr>
          <p:nvPr>
            <p:ph type="sldNum" sz="quarter" idx="10"/>
          </p:nvPr>
        </p:nvSpPr>
        <p:spPr/>
        <p:txBody>
          <a:bodyPr/>
          <a:lstStyle/>
          <a:p>
            <a:fld id="{7F86A3C3-5C29-456A-B100-CE42DA0145C4}" type="slidenum">
              <a:rPr lang="en-ZA" smtClean="0"/>
              <a:pPr/>
              <a:t>18</a:t>
            </a:fld>
            <a:endParaRPr lang="en-Z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7F86A3C3-5C29-456A-B100-CE42DA0145C4}" type="slidenum">
              <a:rPr lang="en-ZA" smtClean="0"/>
              <a:pPr/>
              <a:t>19</a:t>
            </a:fld>
            <a:endParaRPr lang="en-Z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7F86A3C3-5C29-456A-B100-CE42DA0145C4}" type="slidenum">
              <a:rPr lang="en-ZA" smtClean="0"/>
              <a:pPr/>
              <a:t>20</a:t>
            </a:fld>
            <a:endParaRPr lang="en-Z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Allow for questions</a:t>
            </a:r>
            <a:r>
              <a:rPr lang="en-ZA" baseline="0" dirty="0" smtClean="0"/>
              <a:t> and comments</a:t>
            </a:r>
            <a:endParaRPr lang="en-ZA" dirty="0"/>
          </a:p>
        </p:txBody>
      </p:sp>
      <p:sp>
        <p:nvSpPr>
          <p:cNvPr id="4" name="Slide Number Placeholder 3"/>
          <p:cNvSpPr>
            <a:spLocks noGrp="1"/>
          </p:cNvSpPr>
          <p:nvPr>
            <p:ph type="sldNum" sz="quarter" idx="10"/>
          </p:nvPr>
        </p:nvSpPr>
        <p:spPr/>
        <p:txBody>
          <a:bodyPr/>
          <a:lstStyle/>
          <a:p>
            <a:fld id="{7F86A3C3-5C29-456A-B100-CE42DA0145C4}" type="slidenum">
              <a:rPr lang="en-ZA" smtClean="0"/>
              <a:pPr/>
              <a:t>21</a:t>
            </a:fld>
            <a:endParaRPr lang="en-Z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buNone/>
            </a:pPr>
            <a:r>
              <a:rPr lang="en-ZA" dirty="0" smtClean="0">
                <a:latin typeface="Arial" pitchFamily="34" charset="0"/>
                <a:cs typeface="Arial" pitchFamily="34" charset="0"/>
              </a:rPr>
              <a:t>The risk for learners, of being a failure at reading is determined by the</a:t>
            </a:r>
          </a:p>
          <a:p>
            <a:pPr algn="just">
              <a:buNone/>
            </a:pPr>
            <a:r>
              <a:rPr lang="en-ZA" dirty="0" smtClean="0">
                <a:latin typeface="Arial" pitchFamily="34" charset="0"/>
                <a:cs typeface="Arial" pitchFamily="34" charset="0"/>
              </a:rPr>
              <a:t> </a:t>
            </a:r>
            <a:r>
              <a:rPr lang="en-ZA" b="1" dirty="0" smtClean="0">
                <a:latin typeface="Arial" pitchFamily="34" charset="0"/>
                <a:cs typeface="Arial" pitchFamily="34" charset="0"/>
              </a:rPr>
              <a:t>knowledge and skills of their teachers.</a:t>
            </a:r>
          </a:p>
        </p:txBody>
      </p:sp>
      <p:sp>
        <p:nvSpPr>
          <p:cNvPr id="4" name="Slide Number Placeholder 3"/>
          <p:cNvSpPr>
            <a:spLocks noGrp="1"/>
          </p:cNvSpPr>
          <p:nvPr>
            <p:ph type="sldNum" sz="quarter" idx="10"/>
          </p:nvPr>
        </p:nvSpPr>
        <p:spPr/>
        <p:txBody>
          <a:bodyPr/>
          <a:lstStyle/>
          <a:p>
            <a:fld id="{7F86A3C3-5C29-456A-B100-CE42DA0145C4}" type="slidenum">
              <a:rPr lang="en-ZA" smtClean="0"/>
              <a:pPr/>
              <a:t>2</a:t>
            </a:fld>
            <a:endParaRPr lang="en-Z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lgn="l">
              <a:buFont typeface="Arial" pitchFamily="34" charset="0"/>
              <a:buChar char="•"/>
            </a:pPr>
            <a:r>
              <a:rPr lang="en-ZA" dirty="0" smtClean="0"/>
              <a:t> </a:t>
            </a:r>
            <a:r>
              <a:rPr lang="en-GB" dirty="0" smtClean="0">
                <a:solidFill>
                  <a:schemeClr val="tx1"/>
                </a:solidFill>
              </a:rPr>
              <a:t>Phonological awareness skills support the acquisition of reading skills</a:t>
            </a:r>
            <a:endParaRPr lang="en-ZA" dirty="0" smtClean="0">
              <a:solidFill>
                <a:schemeClr val="tx1"/>
              </a:solidFill>
            </a:endParaRPr>
          </a:p>
          <a:p>
            <a:pPr lvl="0" algn="l">
              <a:buFont typeface="Arial" pitchFamily="34" charset="0"/>
              <a:buChar char="•"/>
            </a:pPr>
            <a:r>
              <a:rPr lang="en-GB" dirty="0" smtClean="0">
                <a:solidFill>
                  <a:schemeClr val="tx1"/>
                </a:solidFill>
              </a:rPr>
              <a:t> Phonological awareness skills are considered as the most important indicators of early reading skills</a:t>
            </a:r>
            <a:endParaRPr lang="en-ZA" dirty="0" smtClean="0">
              <a:solidFill>
                <a:schemeClr val="tx1"/>
              </a:solidFill>
            </a:endParaRPr>
          </a:p>
          <a:p>
            <a:pPr lvl="0" algn="l">
              <a:buFont typeface="Arial" pitchFamily="34" charset="0"/>
              <a:buChar char="•"/>
            </a:pPr>
            <a:r>
              <a:rPr lang="en-GB" dirty="0" smtClean="0">
                <a:solidFill>
                  <a:schemeClr val="tx1"/>
                </a:solidFill>
              </a:rPr>
              <a:t>Literature suggests a strong positive correlation between phonological awareness skills and the development of reading skills</a:t>
            </a:r>
            <a:endParaRPr lang="en-ZA" dirty="0" smtClean="0">
              <a:solidFill>
                <a:schemeClr val="tx1"/>
              </a:solidFill>
            </a:endParaRPr>
          </a:p>
          <a:p>
            <a:pPr lvl="0" algn="l">
              <a:buFont typeface="Arial" pitchFamily="34" charset="0"/>
              <a:buChar char="•"/>
            </a:pPr>
            <a:r>
              <a:rPr lang="en-GB" dirty="0" smtClean="0">
                <a:solidFill>
                  <a:schemeClr val="tx1"/>
                </a:solidFill>
              </a:rPr>
              <a:t>Children who don’t have phonological awareness skills have difficulty in reading </a:t>
            </a:r>
            <a:endParaRPr lang="en-ZA" dirty="0" smtClean="0">
              <a:solidFill>
                <a:schemeClr val="tx1"/>
              </a:solidFill>
            </a:endParaRPr>
          </a:p>
          <a:p>
            <a:pPr lvl="0" algn="l">
              <a:buFont typeface="Arial" pitchFamily="34" charset="0"/>
              <a:buChar char="•"/>
            </a:pPr>
            <a:r>
              <a:rPr lang="en-GB" dirty="0" smtClean="0">
                <a:solidFill>
                  <a:schemeClr val="tx1"/>
                </a:solidFill>
              </a:rPr>
              <a:t>Pre-school phonological awareness instruction impact positively on grade one reading outcomes </a:t>
            </a:r>
            <a:endParaRPr lang="en-ZA" dirty="0" smtClean="0">
              <a:solidFill>
                <a:schemeClr val="tx1"/>
              </a:solidFill>
            </a:endParaRPr>
          </a:p>
          <a:p>
            <a:endParaRPr lang="en-ZA" dirty="0" smtClean="0"/>
          </a:p>
          <a:p>
            <a:endParaRPr lang="en-ZA" dirty="0"/>
          </a:p>
        </p:txBody>
      </p:sp>
      <p:sp>
        <p:nvSpPr>
          <p:cNvPr id="4" name="Slide Number Placeholder 3"/>
          <p:cNvSpPr>
            <a:spLocks noGrp="1"/>
          </p:cNvSpPr>
          <p:nvPr>
            <p:ph type="sldNum" sz="quarter" idx="10"/>
          </p:nvPr>
        </p:nvSpPr>
        <p:spPr/>
        <p:txBody>
          <a:bodyPr/>
          <a:lstStyle/>
          <a:p>
            <a:fld id="{7F86A3C3-5C29-456A-B100-CE42DA0145C4}" type="slidenum">
              <a:rPr lang="en-ZA" smtClean="0"/>
              <a:pPr/>
              <a:t>3</a:t>
            </a:fld>
            <a:endParaRPr lang="en-Z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44209">
              <a:defRPr/>
            </a:pPr>
            <a:r>
              <a:rPr lang="en-GB" dirty="0" smtClean="0"/>
              <a:t>The importance of the history of beginning reading lies in the fact that an overview of the past provides us with an understanding of the study and practice of beginning reading. </a:t>
            </a:r>
            <a:endParaRPr lang="en-ZA" dirty="0" smtClean="0"/>
          </a:p>
          <a:p>
            <a:r>
              <a:rPr lang="en-ZA" dirty="0" smtClean="0"/>
              <a:t> </a:t>
            </a:r>
          </a:p>
          <a:p>
            <a:r>
              <a:rPr lang="en-ZA" dirty="0" smtClean="0"/>
              <a:t>Motivation to learn to read: DAP Activities – how to tell a story </a:t>
            </a:r>
          </a:p>
          <a:p>
            <a:pPr defTabSz="944209">
              <a:defRPr/>
            </a:pPr>
            <a:endParaRPr lang="en-ZA" dirty="0" smtClean="0"/>
          </a:p>
          <a:p>
            <a:pPr lvl="0"/>
            <a:r>
              <a:rPr lang="en-ZA" dirty="0" err="1" smtClean="0"/>
              <a:t>CaP:They</a:t>
            </a:r>
            <a:r>
              <a:rPr lang="en-ZA" dirty="0" smtClean="0"/>
              <a:t> distinguish between the front and back of a book.</a:t>
            </a:r>
          </a:p>
          <a:p>
            <a:pPr lvl="0"/>
            <a:r>
              <a:rPr lang="en-ZA" dirty="0" smtClean="0"/>
              <a:t>They know that pictures and words differ.</a:t>
            </a:r>
          </a:p>
          <a:p>
            <a:pPr lvl="0"/>
            <a:r>
              <a:rPr lang="en-ZA" dirty="0" smtClean="0"/>
              <a:t>They can indicate that the direction of reading is from left to right and from top to the bottom.</a:t>
            </a:r>
          </a:p>
          <a:p>
            <a:pPr lvl="0"/>
            <a:r>
              <a:rPr lang="en-ZA" dirty="0" smtClean="0"/>
              <a:t>They follow with their finger to indicate reading direction.</a:t>
            </a:r>
          </a:p>
          <a:p>
            <a:pPr lvl="0"/>
            <a:r>
              <a:rPr lang="en-ZA" dirty="0" smtClean="0"/>
              <a:t>Can identify the beginning and end of a story, page, line, sentence or word.</a:t>
            </a:r>
          </a:p>
          <a:p>
            <a:pPr lvl="0"/>
            <a:r>
              <a:rPr lang="en-ZA" dirty="0" smtClean="0"/>
              <a:t>Can indicate that a picture is upside down.</a:t>
            </a:r>
          </a:p>
          <a:p>
            <a:pPr lvl="0"/>
            <a:r>
              <a:rPr lang="en-ZA" dirty="0" smtClean="0"/>
              <a:t>Realizes when the teacher reads words in a sentence in the wrong sequence.</a:t>
            </a:r>
          </a:p>
          <a:p>
            <a:pPr defTabSz="944209">
              <a:defRPr/>
            </a:pPr>
            <a:endParaRPr lang="en-ZA" dirty="0" smtClean="0"/>
          </a:p>
          <a:p>
            <a:endParaRPr lang="en-ZA" dirty="0"/>
          </a:p>
        </p:txBody>
      </p:sp>
      <p:sp>
        <p:nvSpPr>
          <p:cNvPr id="4" name="Slide Number Placeholder 3"/>
          <p:cNvSpPr>
            <a:spLocks noGrp="1"/>
          </p:cNvSpPr>
          <p:nvPr>
            <p:ph type="sldNum" sz="quarter" idx="10"/>
          </p:nvPr>
        </p:nvSpPr>
        <p:spPr/>
        <p:txBody>
          <a:bodyPr/>
          <a:lstStyle/>
          <a:p>
            <a:fld id="{7F86A3C3-5C29-456A-B100-CE42DA0145C4}" type="slidenum">
              <a:rPr lang="en-ZA" smtClean="0"/>
              <a:pPr/>
              <a:t>4</a:t>
            </a:fld>
            <a:endParaRPr lang="en-Z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ZA" dirty="0" smtClean="0"/>
              <a:t>A substantial amount of literacy learning takes place before children begin grade 1</a:t>
            </a:r>
          </a:p>
          <a:p>
            <a:pPr lvl="0"/>
            <a:r>
              <a:rPr lang="en-ZA" dirty="0" smtClean="0"/>
              <a:t>These form the basis for their later reading success</a:t>
            </a:r>
          </a:p>
          <a:p>
            <a:pPr lvl="0"/>
            <a:r>
              <a:rPr lang="en-ZA" dirty="0" smtClean="0"/>
              <a:t>Children with a broad language and literacy experience are better equipped to succeed in reading</a:t>
            </a:r>
          </a:p>
          <a:p>
            <a:pPr lvl="0"/>
            <a:r>
              <a:rPr lang="en-ZA" dirty="0" smtClean="0"/>
              <a:t>Main accomplishments: oral language skills and phonological awareness; motivation to learn and appreciation of literate forms; print awareness and letter knowledge. </a:t>
            </a:r>
          </a:p>
          <a:p>
            <a:r>
              <a:rPr lang="en-ZA" dirty="0" smtClean="0"/>
              <a:t> </a:t>
            </a:r>
          </a:p>
          <a:p>
            <a:endParaRPr lang="en-ZA" dirty="0"/>
          </a:p>
        </p:txBody>
      </p:sp>
      <p:sp>
        <p:nvSpPr>
          <p:cNvPr id="4" name="Slide Number Placeholder 3"/>
          <p:cNvSpPr>
            <a:spLocks noGrp="1"/>
          </p:cNvSpPr>
          <p:nvPr>
            <p:ph type="sldNum" sz="quarter" idx="10"/>
          </p:nvPr>
        </p:nvSpPr>
        <p:spPr/>
        <p:txBody>
          <a:bodyPr/>
          <a:lstStyle/>
          <a:p>
            <a:fld id="{7F86A3C3-5C29-456A-B100-CE42DA0145C4}" type="slidenum">
              <a:rPr lang="en-ZA" smtClean="0"/>
              <a:pPr/>
              <a:t>5</a:t>
            </a:fld>
            <a:endParaRPr lang="en-Z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ZA" dirty="0" smtClean="0"/>
              <a:t>At first, students realise that print carries meaning, but they are not aware that letters represent the sounds in words. </a:t>
            </a:r>
          </a:p>
          <a:p>
            <a:pPr lvl="0"/>
            <a:r>
              <a:rPr lang="en-ZA" dirty="0" smtClean="0"/>
              <a:t>Next, they use their knowledge of letters as well as their awareness of speech sounds to attempt spelling and reading by sounding out parts of words.</a:t>
            </a:r>
          </a:p>
          <a:p>
            <a:pPr lvl="0"/>
            <a:r>
              <a:rPr lang="en-ZA" dirty="0" smtClean="0"/>
              <a:t>Skill at sounding out words unfolds gradually as the child becomes aware of all the speech sounds and how letters can be matched to the sounds.</a:t>
            </a:r>
          </a:p>
          <a:p>
            <a:pPr lvl="0"/>
            <a:r>
              <a:rPr lang="en-ZA" dirty="0" smtClean="0"/>
              <a:t>With appropriate instruction, children learn quickly how print patterns represent speech.</a:t>
            </a:r>
          </a:p>
          <a:p>
            <a:endParaRPr lang="en-ZA" dirty="0"/>
          </a:p>
        </p:txBody>
      </p:sp>
      <p:sp>
        <p:nvSpPr>
          <p:cNvPr id="4" name="Slide Number Placeholder 3"/>
          <p:cNvSpPr>
            <a:spLocks noGrp="1"/>
          </p:cNvSpPr>
          <p:nvPr>
            <p:ph type="sldNum" sz="quarter" idx="10"/>
          </p:nvPr>
        </p:nvSpPr>
        <p:spPr/>
        <p:txBody>
          <a:bodyPr/>
          <a:lstStyle/>
          <a:p>
            <a:fld id="{7F86A3C3-5C29-456A-B100-CE42DA0145C4}" type="slidenum">
              <a:rPr lang="en-ZA" smtClean="0"/>
              <a:pPr/>
              <a:t>6</a:t>
            </a:fld>
            <a:endParaRPr lang="en-Z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Children who grow up with rich text experiences often develop print concepts without, explicit instruction, but children who grow up in a text-poor environment may require explicit instruction</a:t>
            </a:r>
            <a:endParaRPr lang="en-ZA" dirty="0"/>
          </a:p>
        </p:txBody>
      </p:sp>
      <p:sp>
        <p:nvSpPr>
          <p:cNvPr id="4" name="Slide Number Placeholder 3"/>
          <p:cNvSpPr>
            <a:spLocks noGrp="1"/>
          </p:cNvSpPr>
          <p:nvPr>
            <p:ph type="sldNum" sz="quarter" idx="10"/>
          </p:nvPr>
        </p:nvSpPr>
        <p:spPr/>
        <p:txBody>
          <a:bodyPr/>
          <a:lstStyle/>
          <a:p>
            <a:fld id="{7F86A3C3-5C29-456A-B100-CE42DA0145C4}" type="slidenum">
              <a:rPr lang="en-ZA" smtClean="0"/>
              <a:pPr/>
              <a:t>7</a:t>
            </a:fld>
            <a:endParaRPr lang="en-Z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lgn="just"/>
            <a:r>
              <a:rPr lang="en-ZA" sz="1200" dirty="0" smtClean="0">
                <a:latin typeface="Arial" pitchFamily="34" charset="0"/>
                <a:cs typeface="Arial" pitchFamily="34" charset="0"/>
              </a:rPr>
              <a:t>5% of all learners learn to read with ease</a:t>
            </a:r>
          </a:p>
          <a:p>
            <a:pPr lvl="0" algn="just"/>
            <a:r>
              <a:rPr lang="en-ZA" sz="1200" dirty="0" smtClean="0">
                <a:latin typeface="Arial" pitchFamily="34" charset="0"/>
                <a:cs typeface="Arial" pitchFamily="34" charset="0"/>
              </a:rPr>
              <a:t>20%-30% learns to read easily with explicit instruction. </a:t>
            </a:r>
          </a:p>
          <a:p>
            <a:pPr lvl="0" algn="just"/>
            <a:r>
              <a:rPr lang="en-ZA" sz="1200" dirty="0" smtClean="0">
                <a:latin typeface="Arial" pitchFamily="34" charset="0"/>
                <a:cs typeface="Arial" pitchFamily="34" charset="0"/>
              </a:rPr>
              <a:t>60% of learners find it difficult to learn to read</a:t>
            </a:r>
          </a:p>
          <a:p>
            <a:pPr lvl="0" algn="just"/>
            <a:r>
              <a:rPr lang="en-ZA" sz="1200" dirty="0" smtClean="0">
                <a:latin typeface="Arial" pitchFamily="34" charset="0"/>
                <a:cs typeface="Arial" pitchFamily="34" charset="0"/>
              </a:rPr>
              <a:t>15%-25% learners finds learning to read the most difficult thing</a:t>
            </a:r>
          </a:p>
          <a:p>
            <a:pPr lvl="0" algn="just"/>
            <a:r>
              <a:rPr lang="en-ZA" sz="1200" dirty="0" smtClean="0">
                <a:latin typeface="Arial" pitchFamily="34" charset="0"/>
                <a:cs typeface="Arial" pitchFamily="34" charset="0"/>
              </a:rPr>
              <a:t>5% will be identified as reading disabled. </a:t>
            </a:r>
          </a:p>
          <a:p>
            <a:pPr algn="just"/>
            <a:r>
              <a:rPr lang="en-ZA" sz="1200" dirty="0" smtClean="0">
                <a:latin typeface="Arial" pitchFamily="34" charset="0"/>
                <a:cs typeface="Arial" pitchFamily="34" charset="0"/>
              </a:rPr>
              <a:t>For 75%-80% of learners teaching reading do make a difference. </a:t>
            </a:r>
          </a:p>
          <a:p>
            <a:pPr algn="just"/>
            <a:endParaRPr lang="en-ZA" sz="1000"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7F86A3C3-5C29-456A-B100-CE42DA0145C4}" type="slidenum">
              <a:rPr lang="en-ZA" smtClean="0"/>
              <a:pPr/>
              <a:t>8</a:t>
            </a:fld>
            <a:endParaRPr lang="en-Z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ZA" dirty="0" smtClean="0"/>
              <a:t>Instruction in </a:t>
            </a:r>
            <a:r>
              <a:rPr lang="en-ZA" b="1" dirty="0" smtClean="0"/>
              <a:t>phonological awareness</a:t>
            </a:r>
            <a:r>
              <a:rPr lang="en-ZA" dirty="0" smtClean="0"/>
              <a:t> requires the teacher to differentiate syllables and to count, produce, blend, segment, and manipulate the individual speech sounds in words. </a:t>
            </a:r>
          </a:p>
          <a:p>
            <a:pPr lvl="0"/>
            <a:r>
              <a:rPr lang="en-ZA" b="1" dirty="0" smtClean="0"/>
              <a:t>Phonics</a:t>
            </a:r>
            <a:r>
              <a:rPr lang="en-ZA" dirty="0" smtClean="0"/>
              <a:t> instruction requires the teacher to teach children spelling correspondences at sound, syllable, and morpheme level. </a:t>
            </a:r>
          </a:p>
          <a:p>
            <a:pPr lvl="0"/>
            <a:r>
              <a:rPr lang="en-ZA" dirty="0" smtClean="0"/>
              <a:t>Teaching </a:t>
            </a:r>
            <a:r>
              <a:rPr lang="en-ZA" b="1" dirty="0" smtClean="0"/>
              <a:t>fluency</a:t>
            </a:r>
            <a:r>
              <a:rPr lang="en-ZA" dirty="0" smtClean="0"/>
              <a:t> requires the instruction of automatic, accurate word recognition, which rests in part on the ability to process syllables and morphemes found in longer words. </a:t>
            </a:r>
          </a:p>
          <a:p>
            <a:pPr lvl="0"/>
            <a:r>
              <a:rPr lang="en-ZA" dirty="0" smtClean="0"/>
              <a:t>Instruction of </a:t>
            </a:r>
            <a:r>
              <a:rPr lang="en-ZA" b="1" dirty="0" smtClean="0"/>
              <a:t>vocabulary</a:t>
            </a:r>
            <a:r>
              <a:rPr lang="en-ZA" dirty="0" smtClean="0"/>
              <a:t> requires an understanding of semantic organization, word structure, grammatical rule and meaning. </a:t>
            </a:r>
          </a:p>
          <a:p>
            <a:r>
              <a:rPr lang="en-GB" b="1" dirty="0" smtClean="0"/>
              <a:t>Comprehension </a:t>
            </a:r>
            <a:r>
              <a:rPr lang="en-GB" dirty="0" smtClean="0"/>
              <a:t>instruction requires the teacher to know about text organization, genre and academic </a:t>
            </a:r>
            <a:r>
              <a:rPr lang="en-GB" dirty="0" err="1" smtClean="0"/>
              <a:t>discours</a:t>
            </a:r>
            <a:r>
              <a:rPr lang="en-ZA" dirty="0" smtClean="0"/>
              <a:t>To integrate these components an informed teacher also understands that they are interdependent; for example, vocabulary learning is facilitated by phonological ability </a:t>
            </a:r>
          </a:p>
          <a:p>
            <a:endParaRPr lang="en-ZA" dirty="0"/>
          </a:p>
        </p:txBody>
      </p:sp>
      <p:sp>
        <p:nvSpPr>
          <p:cNvPr id="4" name="Slide Number Placeholder 3"/>
          <p:cNvSpPr>
            <a:spLocks noGrp="1"/>
          </p:cNvSpPr>
          <p:nvPr>
            <p:ph type="sldNum" sz="quarter" idx="10"/>
          </p:nvPr>
        </p:nvSpPr>
        <p:spPr/>
        <p:txBody>
          <a:bodyPr/>
          <a:lstStyle/>
          <a:p>
            <a:fld id="{7F86A3C3-5C29-456A-B100-CE42DA0145C4}" type="slidenum">
              <a:rPr lang="en-ZA" smtClean="0"/>
              <a:pPr/>
              <a:t>9</a:t>
            </a:fld>
            <a:endParaRPr lang="en-Z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C9A7F3E-4047-4128-8012-309F61D29874}" type="datetimeFigureOut">
              <a:rPr lang="en-US" smtClean="0"/>
              <a:pPr/>
              <a:t>11/17/2010</a:t>
            </a:fld>
            <a:endParaRPr lang="en-ZA"/>
          </a:p>
        </p:txBody>
      </p:sp>
      <p:sp>
        <p:nvSpPr>
          <p:cNvPr id="19" name="Footer Placeholder 18"/>
          <p:cNvSpPr>
            <a:spLocks noGrp="1"/>
          </p:cNvSpPr>
          <p:nvPr>
            <p:ph type="ftr" sz="quarter" idx="11"/>
          </p:nvPr>
        </p:nvSpPr>
        <p:spPr/>
        <p:txBody>
          <a:bodyPr/>
          <a:lstStyle/>
          <a:p>
            <a:endParaRPr lang="en-ZA"/>
          </a:p>
        </p:txBody>
      </p:sp>
      <p:sp>
        <p:nvSpPr>
          <p:cNvPr id="27" name="Slide Number Placeholder 26"/>
          <p:cNvSpPr>
            <a:spLocks noGrp="1"/>
          </p:cNvSpPr>
          <p:nvPr>
            <p:ph type="sldNum" sz="quarter" idx="12"/>
          </p:nvPr>
        </p:nvSpPr>
        <p:spPr/>
        <p:txBody>
          <a:bodyPr/>
          <a:lstStyle/>
          <a:p>
            <a:fld id="{93CBB278-461F-46EB-A6EE-927651F018AA}" type="slidenum">
              <a:rPr lang="en-ZA" smtClean="0"/>
              <a:pPr/>
              <a:t>‹#›</a:t>
            </a:fld>
            <a:endParaRPr lang="en-Z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C9A7F3E-4047-4128-8012-309F61D29874}" type="datetimeFigureOut">
              <a:rPr lang="en-US" smtClean="0"/>
              <a:pPr/>
              <a:t>11/17/2010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3CBB278-461F-46EB-A6EE-927651F018AA}" type="slidenum">
              <a:rPr lang="en-ZA" smtClean="0"/>
              <a:pPr/>
              <a:t>‹#›</a:t>
            </a:fld>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C9A7F3E-4047-4128-8012-309F61D29874}" type="datetimeFigureOut">
              <a:rPr lang="en-US" smtClean="0"/>
              <a:pPr/>
              <a:t>11/17/2010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3CBB278-461F-46EB-A6EE-927651F018AA}" type="slidenum">
              <a:rPr lang="en-ZA" smtClean="0"/>
              <a:pPr/>
              <a:t>‹#›</a:t>
            </a:fld>
            <a:endParaRPr lang="en-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C9A7F3E-4047-4128-8012-309F61D29874}" type="datetimeFigureOut">
              <a:rPr lang="en-US" smtClean="0"/>
              <a:pPr/>
              <a:t>11/17/2010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3CBB278-461F-46EB-A6EE-927651F018AA}" type="slidenum">
              <a:rPr lang="en-ZA" smtClean="0"/>
              <a:pPr/>
              <a:t>‹#›</a:t>
            </a:fld>
            <a:endParaRPr lang="en-Z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C9A7F3E-4047-4128-8012-309F61D29874}" type="datetimeFigureOut">
              <a:rPr lang="en-US" smtClean="0"/>
              <a:pPr/>
              <a:t>11/17/2010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3CBB278-461F-46EB-A6EE-927651F018AA}" type="slidenum">
              <a:rPr lang="en-ZA" smtClean="0"/>
              <a:pPr/>
              <a:t>‹#›</a:t>
            </a:fld>
            <a:endParaRPr lang="en-Z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C9A7F3E-4047-4128-8012-309F61D29874}" type="datetimeFigureOut">
              <a:rPr lang="en-US" smtClean="0"/>
              <a:pPr/>
              <a:t>11/17/2010</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93CBB278-461F-46EB-A6EE-927651F018AA}" type="slidenum">
              <a:rPr lang="en-ZA" smtClean="0"/>
              <a:pPr/>
              <a:t>‹#›</a:t>
            </a:fld>
            <a:endParaRPr lang="en-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C9A7F3E-4047-4128-8012-309F61D29874}" type="datetimeFigureOut">
              <a:rPr lang="en-US" smtClean="0"/>
              <a:pPr/>
              <a:t>11/17/2010</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93CBB278-461F-46EB-A6EE-927651F018AA}" type="slidenum">
              <a:rPr lang="en-ZA" smtClean="0"/>
              <a:pPr/>
              <a:t>‹#›</a:t>
            </a:fld>
            <a:endParaRPr lang="en-Z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C9A7F3E-4047-4128-8012-309F61D29874}" type="datetimeFigureOut">
              <a:rPr lang="en-US" smtClean="0"/>
              <a:pPr/>
              <a:t>11/17/2010</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93CBB278-461F-46EB-A6EE-927651F018AA}" type="slidenum">
              <a:rPr lang="en-ZA" smtClean="0"/>
              <a:pPr/>
              <a:t>‹#›</a:t>
            </a:fld>
            <a:endParaRPr lang="en-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9A7F3E-4047-4128-8012-309F61D29874}" type="datetimeFigureOut">
              <a:rPr lang="en-US" smtClean="0"/>
              <a:pPr/>
              <a:t>11/17/2010</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93CBB278-461F-46EB-A6EE-927651F018AA}" type="slidenum">
              <a:rPr lang="en-ZA" smtClean="0"/>
              <a:pPr/>
              <a:t>‹#›</a:t>
            </a:fld>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C9A7F3E-4047-4128-8012-309F61D29874}" type="datetimeFigureOut">
              <a:rPr lang="en-US" smtClean="0"/>
              <a:pPr/>
              <a:t>11/17/2010</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93CBB278-461F-46EB-A6EE-927651F018AA}" type="slidenum">
              <a:rPr lang="en-ZA" smtClean="0"/>
              <a:pPr/>
              <a:t>‹#›</a:t>
            </a:fld>
            <a:endParaRPr lang="en-Z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C9A7F3E-4047-4128-8012-309F61D29874}" type="datetimeFigureOut">
              <a:rPr lang="en-US" smtClean="0"/>
              <a:pPr/>
              <a:t>11/17/2010</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a:xfrm>
            <a:off x="8077200" y="6356350"/>
            <a:ext cx="609600" cy="365125"/>
          </a:xfrm>
        </p:spPr>
        <p:txBody>
          <a:bodyPr/>
          <a:lstStyle/>
          <a:p>
            <a:fld id="{93CBB278-461F-46EB-A6EE-927651F018AA}" type="slidenum">
              <a:rPr lang="en-ZA" smtClean="0"/>
              <a:pPr/>
              <a:t>‹#›</a:t>
            </a:fld>
            <a:endParaRPr lang="en-Z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C9A7F3E-4047-4128-8012-309F61D29874}" type="datetimeFigureOut">
              <a:rPr lang="en-US" smtClean="0"/>
              <a:pPr/>
              <a:t>11/17/2010</a:t>
            </a:fld>
            <a:endParaRPr lang="en-Z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Z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3CBB278-461F-46EB-A6EE-927651F018AA}" type="slidenum">
              <a:rPr lang="en-ZA" smtClean="0"/>
              <a:pPr/>
              <a:t>‹#›</a:t>
            </a:fld>
            <a:endParaRPr lang="en-Z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video" Target="file:///C:\My%20Music\UVS101029-003.MPG"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video" Target="file:///C:\My%20Music\UVS101029-010.MP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video" Target="file:///C:\My%20Music\UVS101101-013.MPG"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b="1" dirty="0" smtClean="0">
                <a:latin typeface="Arial" pitchFamily="34" charset="0"/>
                <a:cs typeface="Arial" pitchFamily="34" charset="0"/>
              </a:rPr>
              <a:t>Teacher Training</a:t>
            </a:r>
            <a:br>
              <a:rPr lang="en-ZA" b="1" dirty="0" smtClean="0">
                <a:latin typeface="Arial" pitchFamily="34" charset="0"/>
                <a:cs typeface="Arial" pitchFamily="34" charset="0"/>
              </a:rPr>
            </a:br>
            <a:endParaRPr lang="en-ZA" b="1" dirty="0">
              <a:latin typeface="Arial" pitchFamily="34" charset="0"/>
              <a:cs typeface="Arial" pitchFamily="34" charset="0"/>
            </a:endParaRPr>
          </a:p>
        </p:txBody>
      </p:sp>
      <p:sp>
        <p:nvSpPr>
          <p:cNvPr id="3" name="Subtitle 2"/>
          <p:cNvSpPr>
            <a:spLocks noGrp="1"/>
          </p:cNvSpPr>
          <p:nvPr>
            <p:ph type="subTitle" idx="1"/>
          </p:nvPr>
        </p:nvSpPr>
        <p:spPr/>
        <p:txBody>
          <a:bodyPr/>
          <a:lstStyle/>
          <a:p>
            <a:r>
              <a:rPr lang="en-ZA" b="1" dirty="0" smtClean="0">
                <a:latin typeface="Arial" pitchFamily="34" charset="0"/>
                <a:cs typeface="Arial" pitchFamily="34" charset="0"/>
              </a:rPr>
              <a:t>Day 1</a:t>
            </a:r>
            <a:endParaRPr lang="en-Z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714356"/>
            <a:ext cx="8229600" cy="2071670"/>
          </a:xfrm>
        </p:spPr>
        <p:txBody>
          <a:bodyPr>
            <a:normAutofit fontScale="90000"/>
          </a:bodyPr>
          <a:lstStyle/>
          <a:p>
            <a:r>
              <a:rPr lang="en-ZA" b="1" dirty="0" smtClean="0">
                <a:latin typeface="Arial" pitchFamily="34" charset="0"/>
                <a:cs typeface="Arial" pitchFamily="34" charset="0"/>
              </a:rPr>
              <a:t/>
            </a:r>
            <a:br>
              <a:rPr lang="en-ZA" b="1" dirty="0" smtClean="0">
                <a:latin typeface="Arial" pitchFamily="34" charset="0"/>
                <a:cs typeface="Arial" pitchFamily="34" charset="0"/>
              </a:rPr>
            </a:br>
            <a:r>
              <a:rPr lang="en-ZA" b="1" dirty="0" smtClean="0">
                <a:latin typeface="Arial" pitchFamily="34" charset="0"/>
                <a:cs typeface="Arial" pitchFamily="34" charset="0"/>
              </a:rPr>
              <a:t>4.1 Word-level instructional strategies:</a:t>
            </a:r>
            <a:br>
              <a:rPr lang="en-ZA" b="1" dirty="0" smtClean="0">
                <a:latin typeface="Arial" pitchFamily="34" charset="0"/>
                <a:cs typeface="Arial" pitchFamily="34" charset="0"/>
              </a:rPr>
            </a:br>
            <a:endParaRPr lang="en-ZA" dirty="0"/>
          </a:p>
        </p:txBody>
      </p:sp>
      <p:sp>
        <p:nvSpPr>
          <p:cNvPr id="3" name="Content Placeholder 2"/>
          <p:cNvSpPr>
            <a:spLocks noGrp="1"/>
          </p:cNvSpPr>
          <p:nvPr>
            <p:ph idx="1"/>
          </p:nvPr>
        </p:nvSpPr>
        <p:spPr/>
        <p:txBody>
          <a:bodyPr>
            <a:normAutofit lnSpcReduction="10000"/>
          </a:bodyPr>
          <a:lstStyle/>
          <a:p>
            <a:endParaRPr lang="en-ZA" sz="1800" b="1" dirty="0" smtClean="0">
              <a:latin typeface="Arial" pitchFamily="34" charset="0"/>
              <a:cs typeface="Arial" pitchFamily="34" charset="0"/>
            </a:endParaRPr>
          </a:p>
          <a:p>
            <a:pPr>
              <a:lnSpc>
                <a:spcPct val="150000"/>
              </a:lnSpc>
            </a:pPr>
            <a:r>
              <a:rPr lang="en-ZA" sz="4000" dirty="0" smtClean="0">
                <a:latin typeface="Arial" pitchFamily="34" charset="0"/>
                <a:cs typeface="Arial" pitchFamily="34" charset="0"/>
              </a:rPr>
              <a:t>Phonological </a:t>
            </a:r>
            <a:r>
              <a:rPr lang="en-ZA" sz="4000" dirty="0">
                <a:latin typeface="Arial" pitchFamily="34" charset="0"/>
                <a:cs typeface="Arial" pitchFamily="34" charset="0"/>
              </a:rPr>
              <a:t>awareness </a:t>
            </a:r>
          </a:p>
          <a:p>
            <a:pPr>
              <a:lnSpc>
                <a:spcPct val="150000"/>
              </a:lnSpc>
            </a:pPr>
            <a:r>
              <a:rPr lang="en-ZA" sz="4000" dirty="0" smtClean="0">
                <a:latin typeface="Arial" pitchFamily="34" charset="0"/>
                <a:cs typeface="Arial" pitchFamily="34" charset="0"/>
              </a:rPr>
              <a:t>Phoneme </a:t>
            </a:r>
            <a:r>
              <a:rPr lang="en-ZA" sz="4000" dirty="0">
                <a:latin typeface="Arial" pitchFamily="34" charset="0"/>
                <a:cs typeface="Arial" pitchFamily="34" charset="0"/>
              </a:rPr>
              <a:t>awareness </a:t>
            </a:r>
          </a:p>
          <a:p>
            <a:pPr>
              <a:lnSpc>
                <a:spcPct val="150000"/>
              </a:lnSpc>
            </a:pPr>
            <a:r>
              <a:rPr lang="en-ZA" sz="4000" dirty="0" smtClean="0">
                <a:latin typeface="Arial" pitchFamily="34" charset="0"/>
                <a:cs typeface="Arial" pitchFamily="34" charset="0"/>
              </a:rPr>
              <a:t>Phonics </a:t>
            </a:r>
            <a:r>
              <a:rPr lang="en-ZA" sz="4000" dirty="0">
                <a:latin typeface="Arial" pitchFamily="34" charset="0"/>
                <a:cs typeface="Arial" pitchFamily="34" charset="0"/>
              </a:rPr>
              <a:t>instruction</a:t>
            </a:r>
          </a:p>
          <a:p>
            <a:pPr>
              <a:lnSpc>
                <a:spcPct val="150000"/>
              </a:lnSpc>
            </a:pPr>
            <a:r>
              <a:rPr lang="en-ZA" sz="4000" dirty="0" smtClean="0">
                <a:latin typeface="Arial" pitchFamily="34" charset="0"/>
                <a:cs typeface="Arial" pitchFamily="34" charset="0"/>
              </a:rPr>
              <a:t>Syntax </a:t>
            </a:r>
            <a:r>
              <a:rPr lang="en-ZA" sz="4000" dirty="0">
                <a:latin typeface="Arial" pitchFamily="34" charset="0"/>
                <a:cs typeface="Arial" pitchFamily="34" charset="0"/>
              </a:rPr>
              <a:t>and semantics</a:t>
            </a:r>
            <a:r>
              <a:rPr lang="en-ZA" sz="4000" i="1" dirty="0">
                <a:latin typeface="Arial" pitchFamily="34" charset="0"/>
                <a:cs typeface="Arial" pitchFamily="34" charset="0"/>
              </a:rPr>
              <a:t> </a:t>
            </a:r>
            <a:r>
              <a:rPr lang="en-ZA" dirty="0">
                <a:latin typeface="Arial" pitchFamily="34" charset="0"/>
                <a:cs typeface="Arial" pitchFamily="34" charset="0"/>
              </a:rPr>
              <a:t>(sentences)</a:t>
            </a:r>
          </a:p>
          <a:p>
            <a:pPr>
              <a:buNone/>
            </a:pPr>
            <a:endParaRPr lang="en-ZA" dirty="0" smtClean="0">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b="1" dirty="0" smtClean="0">
                <a:latin typeface="Arial" pitchFamily="34" charset="0"/>
                <a:cs typeface="Arial" pitchFamily="34" charset="0"/>
              </a:rPr>
              <a:t>4.2 Text level instructional strategies:</a:t>
            </a:r>
            <a:endParaRPr lang="en-ZA" b="1"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a:lnSpc>
                <a:spcPct val="150000"/>
              </a:lnSpc>
            </a:pPr>
            <a:r>
              <a:rPr lang="en-ZA" sz="4000" dirty="0" smtClean="0">
                <a:latin typeface="Arial" pitchFamily="34" charset="0"/>
                <a:cs typeface="Arial" pitchFamily="34" charset="0"/>
              </a:rPr>
              <a:t>Vocabulary development</a:t>
            </a:r>
            <a:endParaRPr lang="en-ZA" sz="3600" dirty="0" smtClean="0">
              <a:latin typeface="Arial" pitchFamily="34" charset="0"/>
              <a:cs typeface="Arial" pitchFamily="34" charset="0"/>
            </a:endParaRPr>
          </a:p>
          <a:p>
            <a:pPr>
              <a:lnSpc>
                <a:spcPct val="150000"/>
              </a:lnSpc>
            </a:pPr>
            <a:r>
              <a:rPr lang="en-ZA" sz="4000" dirty="0" smtClean="0">
                <a:latin typeface="Arial" pitchFamily="34" charset="0"/>
                <a:cs typeface="Arial" pitchFamily="34" charset="0"/>
              </a:rPr>
              <a:t>Fluency</a:t>
            </a:r>
            <a:endParaRPr lang="en-ZA" sz="3600" dirty="0" smtClean="0">
              <a:latin typeface="Arial" pitchFamily="34" charset="0"/>
              <a:cs typeface="Arial" pitchFamily="34" charset="0"/>
            </a:endParaRPr>
          </a:p>
          <a:p>
            <a:pPr>
              <a:lnSpc>
                <a:spcPct val="150000"/>
              </a:lnSpc>
            </a:pPr>
            <a:r>
              <a:rPr lang="en-ZA" sz="4000" dirty="0" smtClean="0">
                <a:latin typeface="Arial" pitchFamily="34" charset="0"/>
                <a:cs typeface="Arial" pitchFamily="34" charset="0"/>
              </a:rPr>
              <a:t>Comprehension </a:t>
            </a:r>
            <a:endParaRPr lang="en-ZA" sz="3600" dirty="0" smtClean="0">
              <a:latin typeface="Arial" pitchFamily="34" charset="0"/>
              <a:cs typeface="Arial" pitchFamily="34" charset="0"/>
            </a:endParaRPr>
          </a:p>
          <a:p>
            <a:pPr>
              <a:lnSpc>
                <a:spcPct val="150000"/>
              </a:lnSpc>
              <a:buNone/>
            </a:pPr>
            <a:r>
              <a:rPr lang="en-ZA" sz="4000" dirty="0" smtClean="0"/>
              <a:t>	</a:t>
            </a:r>
            <a:endParaRPr lang="en-ZA" sz="4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b="1" dirty="0" smtClean="0">
                <a:latin typeface="Arial" pitchFamily="34" charset="0"/>
                <a:cs typeface="Arial" pitchFamily="34" charset="0"/>
              </a:rPr>
              <a:t>Teaching activities and materials:</a:t>
            </a:r>
            <a:endParaRPr lang="en-ZA" b="1"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lvl="0">
              <a:lnSpc>
                <a:spcPct val="150000"/>
              </a:lnSpc>
            </a:pPr>
            <a:endParaRPr lang="en-ZA" sz="800" b="1" dirty="0" smtClean="0">
              <a:latin typeface="Arial" pitchFamily="34" charset="0"/>
              <a:cs typeface="Arial" pitchFamily="34" charset="0"/>
            </a:endParaRPr>
          </a:p>
          <a:p>
            <a:pPr lvl="0">
              <a:lnSpc>
                <a:spcPct val="150000"/>
              </a:lnSpc>
            </a:pPr>
            <a:endParaRPr lang="en-ZA" sz="800" b="1" dirty="0" smtClean="0">
              <a:latin typeface="Arial" pitchFamily="34" charset="0"/>
              <a:cs typeface="Arial" pitchFamily="34" charset="0"/>
            </a:endParaRPr>
          </a:p>
          <a:p>
            <a:pPr lvl="0">
              <a:lnSpc>
                <a:spcPct val="150000"/>
              </a:lnSpc>
            </a:pPr>
            <a:endParaRPr lang="en-ZA" sz="800" b="1" dirty="0" smtClean="0">
              <a:latin typeface="Arial" pitchFamily="34" charset="0"/>
              <a:cs typeface="Arial" pitchFamily="34" charset="0"/>
            </a:endParaRPr>
          </a:p>
          <a:p>
            <a:pPr lvl="0">
              <a:lnSpc>
                <a:spcPct val="150000"/>
              </a:lnSpc>
            </a:pPr>
            <a:r>
              <a:rPr lang="en-ZA" sz="3600" dirty="0" smtClean="0">
                <a:latin typeface="Arial" pitchFamily="34" charset="0"/>
                <a:cs typeface="Arial" pitchFamily="34" charset="0"/>
              </a:rPr>
              <a:t>Rich literature-based environment</a:t>
            </a:r>
          </a:p>
          <a:p>
            <a:pPr lvl="0">
              <a:lnSpc>
                <a:spcPct val="150000"/>
              </a:lnSpc>
            </a:pPr>
            <a:r>
              <a:rPr lang="en-ZA" sz="3600" dirty="0" smtClean="0">
                <a:latin typeface="Arial" pitchFamily="34" charset="0"/>
                <a:cs typeface="Arial" pitchFamily="34" charset="0"/>
              </a:rPr>
              <a:t>Working in </a:t>
            </a:r>
            <a:r>
              <a:rPr lang="en-ZA" sz="3600" dirty="0" smtClean="0">
                <a:latin typeface="Arial" pitchFamily="34" charset="0"/>
                <a:cs typeface="Arial" pitchFamily="34" charset="0"/>
              </a:rPr>
              <a:t>groups</a:t>
            </a:r>
            <a:endParaRPr lang="en-ZA" sz="3600" dirty="0" smtClean="0">
              <a:latin typeface="Arial" pitchFamily="34" charset="0"/>
              <a:cs typeface="Arial" pitchFamily="34" charset="0"/>
            </a:endParaRPr>
          </a:p>
          <a:p>
            <a:pPr lvl="0">
              <a:lnSpc>
                <a:spcPct val="150000"/>
              </a:lnSpc>
            </a:pPr>
            <a:r>
              <a:rPr lang="en-ZA" sz="3600" dirty="0" smtClean="0">
                <a:latin typeface="Arial" pitchFamily="34" charset="0"/>
                <a:cs typeface="Arial" pitchFamily="34" charset="0"/>
              </a:rPr>
              <a:t>Play-based instruction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UVS101029-003.MPG">
            <a:hlinkClick r:id="" action="ppaction://media"/>
          </p:cNvPr>
          <p:cNvPicPr>
            <a:picLocks noRot="1" noChangeAspect="1"/>
          </p:cNvPicPr>
          <p:nvPr>
            <a:videoFile r:link="rId1"/>
          </p:nvPr>
        </p:nvPicPr>
        <p:blipFill>
          <a:blip r:embed="rId3"/>
          <a:stretch>
            <a:fillRect/>
          </a:stretch>
        </p:blipFill>
        <p:spPr>
          <a:xfrm>
            <a:off x="1143000" y="685800"/>
            <a:ext cx="6858000" cy="54864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UVS101029-010.MPG">
            <a:hlinkClick r:id="" action="ppaction://media"/>
          </p:cNvPr>
          <p:cNvPicPr>
            <a:picLocks noRot="1" noChangeAspect="1"/>
          </p:cNvPicPr>
          <p:nvPr>
            <a:videoFile r:link="rId1"/>
          </p:nvPr>
        </p:nvPicPr>
        <p:blipFill>
          <a:blip r:embed="rId3"/>
          <a:stretch>
            <a:fillRect/>
          </a:stretch>
        </p:blipFill>
        <p:spPr>
          <a:xfrm>
            <a:off x="1143000" y="685800"/>
            <a:ext cx="6858000" cy="54864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UVS101101-013.MPG">
            <a:hlinkClick r:id="" action="ppaction://media"/>
          </p:cNvPr>
          <p:cNvPicPr>
            <a:picLocks noRot="1" noChangeAspect="1"/>
          </p:cNvPicPr>
          <p:nvPr>
            <a:videoFile r:link="rId1"/>
          </p:nvPr>
        </p:nvPicPr>
        <p:blipFill>
          <a:blip r:embed="rId3"/>
          <a:stretch>
            <a:fillRect/>
          </a:stretch>
        </p:blipFill>
        <p:spPr>
          <a:xfrm>
            <a:off x="1143000" y="685800"/>
            <a:ext cx="6858000" cy="54864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latin typeface="Arial" pitchFamily="34" charset="0"/>
                <a:cs typeface="Arial" pitchFamily="34" charset="0"/>
              </a:rPr>
              <a:t>Phonological Awareness</a:t>
            </a:r>
            <a:endParaRPr lang="en-ZA" b="1" dirty="0">
              <a:latin typeface="Arial" pitchFamily="34" charset="0"/>
              <a:cs typeface="Arial" pitchFamily="34" charset="0"/>
            </a:endParaRPr>
          </a:p>
        </p:txBody>
      </p:sp>
      <p:sp>
        <p:nvSpPr>
          <p:cNvPr id="3" name="Content Placeholder 2"/>
          <p:cNvSpPr>
            <a:spLocks noGrp="1"/>
          </p:cNvSpPr>
          <p:nvPr>
            <p:ph idx="1"/>
          </p:nvPr>
        </p:nvSpPr>
        <p:spPr/>
        <p:txBody>
          <a:bodyPr/>
          <a:lstStyle/>
          <a:p>
            <a:endParaRPr lang="en-ZA" dirty="0" smtClean="0">
              <a:latin typeface="Arial" pitchFamily="34" charset="0"/>
              <a:cs typeface="Arial" pitchFamily="34" charset="0"/>
            </a:endParaRPr>
          </a:p>
          <a:p>
            <a:pPr>
              <a:lnSpc>
                <a:spcPct val="150000"/>
              </a:lnSpc>
            </a:pPr>
            <a:r>
              <a:rPr lang="en-ZA" dirty="0" smtClean="0">
                <a:latin typeface="Arial" pitchFamily="34" charset="0"/>
                <a:cs typeface="Arial" pitchFamily="34" charset="0"/>
              </a:rPr>
              <a:t>Young children perceive spoken words as wholes. </a:t>
            </a:r>
          </a:p>
          <a:p>
            <a:pPr>
              <a:lnSpc>
                <a:spcPct val="150000"/>
              </a:lnSpc>
            </a:pPr>
            <a:r>
              <a:rPr lang="en-ZA" dirty="0" smtClean="0">
                <a:latin typeface="Arial" pitchFamily="34" charset="0"/>
                <a:cs typeface="Arial" pitchFamily="34" charset="0"/>
              </a:rPr>
              <a:t>Phonological awareness skills include the ability to rhyme words and to break words into syllables.</a:t>
            </a:r>
            <a:endParaRPr lang="en-ZA" dirty="0">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928670"/>
            <a:ext cx="8229600" cy="1797040"/>
          </a:xfrm>
        </p:spPr>
        <p:txBody>
          <a:bodyPr>
            <a:noAutofit/>
          </a:bodyPr>
          <a:lstStyle/>
          <a:p>
            <a:r>
              <a:rPr lang="en-ZA" sz="4000" b="1" dirty="0" smtClean="0">
                <a:latin typeface="Arial" pitchFamily="34" charset="0"/>
                <a:cs typeface="Arial" pitchFamily="34" charset="0"/>
              </a:rPr>
              <a:t>Is phonological awareness the same as phonemic awareness and phonics ?</a:t>
            </a:r>
            <a:endParaRPr lang="en-ZA" sz="4000" b="1" dirty="0"/>
          </a:p>
        </p:txBody>
      </p:sp>
      <p:sp>
        <p:nvSpPr>
          <p:cNvPr id="3" name="Content Placeholder 2"/>
          <p:cNvSpPr>
            <a:spLocks noGrp="1"/>
          </p:cNvSpPr>
          <p:nvPr>
            <p:ph idx="1"/>
          </p:nvPr>
        </p:nvSpPr>
        <p:spPr>
          <a:xfrm>
            <a:off x="428596" y="2500306"/>
            <a:ext cx="8229600" cy="3983047"/>
          </a:xfrm>
        </p:spPr>
        <p:txBody>
          <a:bodyPr>
            <a:normAutofit fontScale="62500" lnSpcReduction="20000"/>
          </a:bodyPr>
          <a:lstStyle/>
          <a:p>
            <a:endParaRPr lang="en-ZA" dirty="0" smtClean="0"/>
          </a:p>
          <a:p>
            <a:pPr algn="just">
              <a:lnSpc>
                <a:spcPct val="120000"/>
              </a:lnSpc>
            </a:pPr>
            <a:r>
              <a:rPr lang="en-GB" sz="4400" b="1" dirty="0" smtClean="0">
                <a:latin typeface="Arial" pitchFamily="34" charset="0"/>
                <a:cs typeface="Arial" pitchFamily="34" charset="0"/>
              </a:rPr>
              <a:t>Phonological awareness</a:t>
            </a:r>
            <a:r>
              <a:rPr lang="en-GB" sz="4400" dirty="0" smtClean="0">
                <a:latin typeface="Arial" pitchFamily="34" charset="0"/>
                <a:cs typeface="Arial" pitchFamily="34" charset="0"/>
              </a:rPr>
              <a:t> </a:t>
            </a:r>
            <a:r>
              <a:rPr lang="en-GB" dirty="0" smtClean="0">
                <a:latin typeface="Arial" pitchFamily="34" charset="0"/>
                <a:cs typeface="Arial" pitchFamily="34" charset="0"/>
              </a:rPr>
              <a:t>relates to speech sounds. It involves identifying and manipulating </a:t>
            </a:r>
            <a:r>
              <a:rPr lang="en-GB" u="sng" dirty="0" smtClean="0">
                <a:latin typeface="Arial" pitchFamily="34" charset="0"/>
                <a:cs typeface="Arial" pitchFamily="34" charset="0"/>
              </a:rPr>
              <a:t>larger parts </a:t>
            </a:r>
            <a:r>
              <a:rPr lang="en-GB" dirty="0" smtClean="0">
                <a:latin typeface="Arial" pitchFamily="34" charset="0"/>
                <a:cs typeface="Arial" pitchFamily="34" charset="0"/>
              </a:rPr>
              <a:t>of </a:t>
            </a:r>
            <a:r>
              <a:rPr lang="en-GB" b="1" dirty="0" smtClean="0">
                <a:latin typeface="Arial" pitchFamily="34" charset="0"/>
                <a:cs typeface="Arial" pitchFamily="34" charset="0"/>
              </a:rPr>
              <a:t>spoken </a:t>
            </a:r>
            <a:r>
              <a:rPr lang="en-GB" dirty="0" smtClean="0">
                <a:latin typeface="Arial" pitchFamily="34" charset="0"/>
                <a:cs typeface="Arial" pitchFamily="34" charset="0"/>
              </a:rPr>
              <a:t>language. </a:t>
            </a:r>
            <a:endParaRPr lang="en-ZA" dirty="0" smtClean="0">
              <a:latin typeface="Arial" pitchFamily="34" charset="0"/>
              <a:cs typeface="Arial" pitchFamily="34" charset="0"/>
            </a:endParaRPr>
          </a:p>
          <a:p>
            <a:pPr algn="just">
              <a:lnSpc>
                <a:spcPct val="120000"/>
              </a:lnSpc>
              <a:buNone/>
            </a:pPr>
            <a:r>
              <a:rPr lang="en-ZA" dirty="0" smtClean="0">
                <a:latin typeface="Arial" pitchFamily="34" charset="0"/>
                <a:cs typeface="Arial" pitchFamily="34" charset="0"/>
              </a:rPr>
              <a:t> </a:t>
            </a:r>
          </a:p>
          <a:p>
            <a:pPr algn="just">
              <a:lnSpc>
                <a:spcPct val="120000"/>
              </a:lnSpc>
            </a:pPr>
            <a:r>
              <a:rPr lang="en-GB" sz="4400" b="1" dirty="0" smtClean="0">
                <a:latin typeface="Arial" pitchFamily="34" charset="0"/>
                <a:cs typeface="Arial" pitchFamily="34" charset="0"/>
              </a:rPr>
              <a:t>Phonemic awareness</a:t>
            </a:r>
            <a:r>
              <a:rPr lang="en-GB" sz="4400" dirty="0" smtClean="0">
                <a:latin typeface="Arial" pitchFamily="34" charset="0"/>
                <a:cs typeface="Arial" pitchFamily="34" charset="0"/>
              </a:rPr>
              <a:t> </a:t>
            </a:r>
            <a:r>
              <a:rPr lang="en-GB" dirty="0" smtClean="0">
                <a:latin typeface="Arial" pitchFamily="34" charset="0"/>
                <a:cs typeface="Arial" pitchFamily="34" charset="0"/>
              </a:rPr>
              <a:t>is a subset of phonological awareness, it is when you heard a </a:t>
            </a:r>
            <a:r>
              <a:rPr lang="en-GB" u="sng" dirty="0" smtClean="0">
                <a:latin typeface="Arial" pitchFamily="34" charset="0"/>
                <a:cs typeface="Arial" pitchFamily="34" charset="0"/>
              </a:rPr>
              <a:t>word</a:t>
            </a:r>
            <a:r>
              <a:rPr lang="en-GB" dirty="0" smtClean="0">
                <a:latin typeface="Arial" pitchFamily="34" charset="0"/>
                <a:cs typeface="Arial" pitchFamily="34" charset="0"/>
              </a:rPr>
              <a:t> and can divide it into the smallest parts. </a:t>
            </a:r>
            <a:endParaRPr lang="en-ZA" dirty="0" smtClean="0">
              <a:latin typeface="Arial" pitchFamily="34" charset="0"/>
              <a:cs typeface="Arial" pitchFamily="34" charset="0"/>
            </a:endParaRPr>
          </a:p>
          <a:p>
            <a:pPr algn="just">
              <a:lnSpc>
                <a:spcPct val="120000"/>
              </a:lnSpc>
              <a:buNone/>
            </a:pPr>
            <a:r>
              <a:rPr lang="en-GB" dirty="0" smtClean="0">
                <a:latin typeface="Arial" pitchFamily="34" charset="0"/>
                <a:cs typeface="Arial" pitchFamily="34" charset="0"/>
              </a:rPr>
              <a:t> </a:t>
            </a:r>
            <a:endParaRPr lang="en-ZA" dirty="0" smtClean="0">
              <a:latin typeface="Arial" pitchFamily="34" charset="0"/>
              <a:cs typeface="Arial" pitchFamily="34" charset="0"/>
            </a:endParaRPr>
          </a:p>
          <a:p>
            <a:pPr algn="just">
              <a:lnSpc>
                <a:spcPct val="120000"/>
              </a:lnSpc>
            </a:pPr>
            <a:r>
              <a:rPr lang="en-GB" sz="4400" b="1" dirty="0" smtClean="0">
                <a:latin typeface="Arial" pitchFamily="34" charset="0"/>
                <a:cs typeface="Arial" pitchFamily="34" charset="0"/>
              </a:rPr>
              <a:t>Phonics</a:t>
            </a:r>
            <a:r>
              <a:rPr lang="en-GB" sz="4400" dirty="0" smtClean="0">
                <a:latin typeface="Arial" pitchFamily="34" charset="0"/>
                <a:cs typeface="Arial" pitchFamily="34" charset="0"/>
              </a:rPr>
              <a:t> </a:t>
            </a:r>
            <a:r>
              <a:rPr lang="en-GB" dirty="0" smtClean="0">
                <a:latin typeface="Arial" pitchFamily="34" charset="0"/>
                <a:cs typeface="Arial" pitchFamily="34" charset="0"/>
              </a:rPr>
              <a:t>requires students to match letters with sounds. It involves the understanding that there is a predictable relationship between phonemes and graphemes, the letters that represent those sounds in </a:t>
            </a:r>
            <a:r>
              <a:rPr lang="en-GB" b="1" dirty="0" smtClean="0">
                <a:latin typeface="Arial" pitchFamily="34" charset="0"/>
                <a:cs typeface="Arial" pitchFamily="34" charset="0"/>
              </a:rPr>
              <a:t>written</a:t>
            </a:r>
            <a:r>
              <a:rPr lang="en-GB" dirty="0" smtClean="0">
                <a:latin typeface="Arial" pitchFamily="34" charset="0"/>
                <a:cs typeface="Arial" pitchFamily="34" charset="0"/>
              </a:rPr>
              <a:t> language. </a:t>
            </a:r>
            <a:endParaRPr lang="en-ZA" dirty="0" smtClean="0">
              <a:latin typeface="Arial" pitchFamily="34" charset="0"/>
              <a:cs typeface="Arial" pitchFamily="34" charset="0"/>
            </a:endParaRPr>
          </a:p>
          <a:p>
            <a:endParaRPr lang="en-Z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b="1" dirty="0" smtClean="0">
                <a:latin typeface="Arial" pitchFamily="34" charset="0"/>
                <a:cs typeface="Arial" pitchFamily="34" charset="0"/>
              </a:rPr>
              <a:t>Sequence of teaching phonological awareness</a:t>
            </a:r>
            <a:endParaRPr lang="en-ZA" b="1" dirty="0">
              <a:latin typeface="Arial" pitchFamily="34" charset="0"/>
              <a:cs typeface="Arial" pitchFamily="34" charset="0"/>
            </a:endParaRPr>
          </a:p>
        </p:txBody>
      </p:sp>
      <p:sp>
        <p:nvSpPr>
          <p:cNvPr id="3" name="Content Placeholder 2"/>
          <p:cNvSpPr>
            <a:spLocks noGrp="1"/>
          </p:cNvSpPr>
          <p:nvPr>
            <p:ph idx="1"/>
          </p:nvPr>
        </p:nvSpPr>
        <p:spPr>
          <a:xfrm>
            <a:off x="428596" y="1857364"/>
            <a:ext cx="8229600" cy="4525963"/>
          </a:xfrm>
        </p:spPr>
        <p:txBody>
          <a:bodyPr>
            <a:normAutofit/>
          </a:bodyPr>
          <a:lstStyle/>
          <a:p>
            <a:pPr algn="ctr">
              <a:buNone/>
            </a:pPr>
            <a:r>
              <a:rPr lang="en-ZA" dirty="0" smtClean="0">
                <a:latin typeface="Arial" pitchFamily="34" charset="0"/>
                <a:cs typeface="Arial" pitchFamily="34" charset="0"/>
              </a:rPr>
              <a:t>Start with less complex tasks and progress to more complex tasks:</a:t>
            </a:r>
          </a:p>
          <a:p>
            <a:pPr algn="ctr">
              <a:buNone/>
            </a:pPr>
            <a:endParaRPr lang="en-ZA" dirty="0" smtClean="0">
              <a:latin typeface="Arial" pitchFamily="34" charset="0"/>
              <a:cs typeface="Arial" pitchFamily="34" charset="0"/>
            </a:endParaRPr>
          </a:p>
          <a:p>
            <a:pPr algn="ctr">
              <a:buNone/>
            </a:pPr>
            <a:endParaRPr lang="en-ZA" dirty="0" smtClean="0">
              <a:latin typeface="Arial" pitchFamily="34" charset="0"/>
              <a:cs typeface="Arial" pitchFamily="34" charset="0"/>
            </a:endParaRPr>
          </a:p>
        </p:txBody>
      </p:sp>
      <p:graphicFrame>
        <p:nvGraphicFramePr>
          <p:cNvPr id="4" name="Table 3"/>
          <p:cNvGraphicFramePr>
            <a:graphicFrameLocks noGrp="1"/>
          </p:cNvGraphicFramePr>
          <p:nvPr/>
        </p:nvGraphicFramePr>
        <p:xfrm>
          <a:off x="500035" y="3214686"/>
          <a:ext cx="8429684" cy="1500198"/>
        </p:xfrm>
        <a:graphic>
          <a:graphicData uri="http://schemas.openxmlformats.org/drawingml/2006/table">
            <a:tbl>
              <a:tblPr firstRow="1" bandRow="1">
                <a:tableStyleId>{5C22544A-7EE6-4342-B048-85BDC9FD1C3A}</a:tableStyleId>
              </a:tblPr>
              <a:tblGrid>
                <a:gridCol w="1204240"/>
                <a:gridCol w="438833"/>
                <a:gridCol w="928694"/>
                <a:gridCol w="428628"/>
                <a:gridCol w="1143008"/>
                <a:gridCol w="428628"/>
                <a:gridCol w="1571636"/>
                <a:gridCol w="357190"/>
                <a:gridCol w="1928827"/>
              </a:tblGrid>
              <a:tr h="1500198">
                <a:tc>
                  <a:txBody>
                    <a:bodyPr/>
                    <a:lstStyle/>
                    <a:p>
                      <a:endParaRPr lang="en-GB" sz="1800" dirty="0" smtClean="0">
                        <a:latin typeface="Arial" pitchFamily="34" charset="0"/>
                        <a:ea typeface="Times New Roman"/>
                        <a:cs typeface="Arial" pitchFamily="34" charset="0"/>
                      </a:endParaRPr>
                    </a:p>
                    <a:p>
                      <a:pPr algn="ctr"/>
                      <a:r>
                        <a:rPr lang="en-GB" sz="1800" dirty="0" smtClean="0">
                          <a:latin typeface="Arial" pitchFamily="34" charset="0"/>
                          <a:ea typeface="Times New Roman"/>
                          <a:cs typeface="Arial" pitchFamily="34" charset="0"/>
                        </a:rPr>
                        <a:t>Words into syllables</a:t>
                      </a:r>
                      <a:endParaRPr lang="en-ZA" sz="4000" dirty="0">
                        <a:latin typeface="Arial" pitchFamily="34" charset="0"/>
                        <a:cs typeface="Arial" pitchFamily="34" charset="0"/>
                      </a:endParaRPr>
                    </a:p>
                  </a:txBody>
                  <a:tcPr/>
                </a:tc>
                <a:tc>
                  <a:txBody>
                    <a:bodyPr/>
                    <a:lstStyle/>
                    <a:p>
                      <a:endParaRPr lang="en-ZA" dirty="0" smtClean="0"/>
                    </a:p>
                    <a:p>
                      <a:endParaRPr lang="en-ZA" dirty="0" smtClean="0"/>
                    </a:p>
                    <a:p>
                      <a:endParaRPr lang="en-ZA" dirty="0" smtClean="0"/>
                    </a:p>
                    <a:p>
                      <a:endParaRPr lang="en-ZA" dirty="0"/>
                    </a:p>
                  </a:txBody>
                  <a:tcPr/>
                </a:tc>
                <a:tc>
                  <a:txBody>
                    <a:bodyPr/>
                    <a:lstStyle/>
                    <a:p>
                      <a:pPr>
                        <a:lnSpc>
                          <a:spcPct val="115000"/>
                        </a:lnSpc>
                        <a:spcAft>
                          <a:spcPts val="0"/>
                        </a:spcAft>
                      </a:pPr>
                      <a:endParaRPr lang="en-GB" sz="400" dirty="0" smtClean="0">
                        <a:latin typeface="Arial" pitchFamily="34" charset="0"/>
                        <a:ea typeface="Times New Roman"/>
                        <a:cs typeface="Arial" pitchFamily="34" charset="0"/>
                      </a:endParaRPr>
                    </a:p>
                    <a:p>
                      <a:pPr>
                        <a:lnSpc>
                          <a:spcPct val="115000"/>
                        </a:lnSpc>
                        <a:spcAft>
                          <a:spcPts val="0"/>
                        </a:spcAft>
                      </a:pPr>
                      <a:endParaRPr lang="en-GB" sz="400" dirty="0" smtClean="0">
                        <a:latin typeface="Arial" pitchFamily="34" charset="0"/>
                        <a:ea typeface="Times New Roman"/>
                        <a:cs typeface="Arial" pitchFamily="34" charset="0"/>
                      </a:endParaRPr>
                    </a:p>
                    <a:p>
                      <a:pPr>
                        <a:lnSpc>
                          <a:spcPct val="115000"/>
                        </a:lnSpc>
                        <a:spcAft>
                          <a:spcPts val="0"/>
                        </a:spcAft>
                      </a:pPr>
                      <a:endParaRPr lang="en-GB" sz="400" dirty="0" smtClean="0">
                        <a:latin typeface="Arial" pitchFamily="34" charset="0"/>
                        <a:ea typeface="Times New Roman"/>
                        <a:cs typeface="Arial" pitchFamily="34" charset="0"/>
                      </a:endParaRPr>
                    </a:p>
                    <a:p>
                      <a:pPr>
                        <a:lnSpc>
                          <a:spcPct val="115000"/>
                        </a:lnSpc>
                        <a:spcAft>
                          <a:spcPts val="0"/>
                        </a:spcAft>
                      </a:pPr>
                      <a:endParaRPr lang="en-GB" sz="400" dirty="0" smtClean="0">
                        <a:latin typeface="Arial" pitchFamily="34" charset="0"/>
                        <a:ea typeface="Times New Roman"/>
                        <a:cs typeface="Arial" pitchFamily="34" charset="0"/>
                      </a:endParaRPr>
                    </a:p>
                    <a:p>
                      <a:pPr>
                        <a:lnSpc>
                          <a:spcPct val="115000"/>
                        </a:lnSpc>
                        <a:spcAft>
                          <a:spcPts val="0"/>
                        </a:spcAft>
                      </a:pPr>
                      <a:endParaRPr lang="en-GB" sz="400" dirty="0" smtClean="0">
                        <a:latin typeface="Arial" pitchFamily="34" charset="0"/>
                        <a:ea typeface="Times New Roman"/>
                        <a:cs typeface="Arial" pitchFamily="34" charset="0"/>
                      </a:endParaRPr>
                    </a:p>
                    <a:p>
                      <a:pPr>
                        <a:lnSpc>
                          <a:spcPct val="115000"/>
                        </a:lnSpc>
                        <a:spcAft>
                          <a:spcPts val="0"/>
                        </a:spcAft>
                      </a:pPr>
                      <a:endParaRPr lang="en-GB" sz="400" dirty="0" smtClean="0">
                        <a:latin typeface="Arial" pitchFamily="34" charset="0"/>
                        <a:ea typeface="Times New Roman"/>
                        <a:cs typeface="Arial" pitchFamily="34" charset="0"/>
                      </a:endParaRPr>
                    </a:p>
                    <a:p>
                      <a:pPr>
                        <a:lnSpc>
                          <a:spcPct val="115000"/>
                        </a:lnSpc>
                        <a:spcAft>
                          <a:spcPts val="0"/>
                        </a:spcAft>
                      </a:pPr>
                      <a:endParaRPr lang="en-GB" sz="400" dirty="0" smtClean="0">
                        <a:latin typeface="Arial" pitchFamily="34" charset="0"/>
                        <a:ea typeface="Times New Roman"/>
                        <a:cs typeface="Arial" pitchFamily="34" charset="0"/>
                      </a:endParaRPr>
                    </a:p>
                    <a:p>
                      <a:pPr>
                        <a:lnSpc>
                          <a:spcPct val="115000"/>
                        </a:lnSpc>
                        <a:spcAft>
                          <a:spcPts val="0"/>
                        </a:spcAft>
                      </a:pPr>
                      <a:endParaRPr lang="en-GB" sz="400" dirty="0" smtClean="0">
                        <a:latin typeface="Arial" pitchFamily="34" charset="0"/>
                        <a:ea typeface="Times New Roman"/>
                        <a:cs typeface="Arial" pitchFamily="34" charset="0"/>
                      </a:endParaRPr>
                    </a:p>
                    <a:p>
                      <a:pPr>
                        <a:lnSpc>
                          <a:spcPct val="115000"/>
                        </a:lnSpc>
                        <a:spcAft>
                          <a:spcPts val="0"/>
                        </a:spcAft>
                      </a:pPr>
                      <a:endParaRPr lang="en-GB" sz="400" dirty="0">
                        <a:latin typeface="Arial" pitchFamily="34" charset="0"/>
                        <a:ea typeface="Times New Roman"/>
                        <a:cs typeface="Arial" pitchFamily="34" charset="0"/>
                      </a:endParaRPr>
                    </a:p>
                    <a:p>
                      <a:pPr>
                        <a:lnSpc>
                          <a:spcPct val="115000"/>
                        </a:lnSpc>
                        <a:spcAft>
                          <a:spcPts val="0"/>
                        </a:spcAft>
                      </a:pPr>
                      <a:r>
                        <a:rPr lang="en-GB" sz="1800" dirty="0" smtClean="0">
                          <a:latin typeface="Arial" pitchFamily="34" charset="0"/>
                          <a:ea typeface="Times New Roman"/>
                          <a:cs typeface="Arial" pitchFamily="34" charset="0"/>
                        </a:rPr>
                        <a:t>Rhyme</a:t>
                      </a:r>
                      <a:endParaRPr lang="en-ZA" sz="1800" dirty="0">
                        <a:latin typeface="Arial" pitchFamily="34" charset="0"/>
                        <a:ea typeface="Times New Roman"/>
                        <a:cs typeface="Arial" pitchFamily="34" charset="0"/>
                      </a:endParaRPr>
                    </a:p>
                  </a:txBody>
                  <a:tcPr marL="68580" marR="68580" marT="0" marB="0"/>
                </a:tc>
                <a:tc>
                  <a:txBody>
                    <a:bodyPr/>
                    <a:lstStyle/>
                    <a:p>
                      <a:pPr>
                        <a:lnSpc>
                          <a:spcPct val="115000"/>
                        </a:lnSpc>
                        <a:spcAft>
                          <a:spcPts val="0"/>
                        </a:spcAft>
                      </a:pPr>
                      <a:endParaRPr lang="en-ZA" sz="1200" dirty="0">
                        <a:latin typeface="Times New Roman"/>
                        <a:ea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endParaRPr lang="en-GB" sz="1600" b="1" kern="1200" dirty="0" smtClean="0">
                        <a:solidFill>
                          <a:schemeClr val="lt1"/>
                        </a:solidFill>
                        <a:latin typeface="Arial" pitchFamily="34" charset="0"/>
                        <a:ea typeface="+mn-ea"/>
                        <a:cs typeface="Arial" pitchFamily="34" charset="0"/>
                      </a:endParaRPr>
                    </a:p>
                    <a:p>
                      <a:pPr marL="0" marR="0" indent="0" algn="ctr" defTabSz="914400" rtl="0" eaLnBrk="1" fontAlgn="auto" latinLnBrk="0" hangingPunct="1">
                        <a:lnSpc>
                          <a:spcPct val="115000"/>
                        </a:lnSpc>
                        <a:spcBef>
                          <a:spcPts val="0"/>
                        </a:spcBef>
                        <a:spcAft>
                          <a:spcPts val="0"/>
                        </a:spcAft>
                        <a:buClrTx/>
                        <a:buSzTx/>
                        <a:buFontTx/>
                        <a:buNone/>
                        <a:tabLst/>
                        <a:defRPr/>
                      </a:pPr>
                      <a:r>
                        <a:rPr lang="en-GB" sz="1800" b="1" kern="1200" dirty="0" smtClean="0">
                          <a:solidFill>
                            <a:schemeClr val="lt1"/>
                          </a:solidFill>
                          <a:latin typeface="Arial" pitchFamily="34" charset="0"/>
                          <a:ea typeface="+mn-ea"/>
                          <a:cs typeface="Arial" pitchFamily="34" charset="0"/>
                        </a:rPr>
                        <a:t>Initial and final sounds</a:t>
                      </a:r>
                      <a:endParaRPr lang="en-ZA" sz="1800" dirty="0" smtClean="0">
                        <a:latin typeface="Arial" pitchFamily="34" charset="0"/>
                        <a:cs typeface="Arial" pitchFamily="34" charset="0"/>
                      </a:endParaRPr>
                    </a:p>
                    <a:p>
                      <a:pPr>
                        <a:lnSpc>
                          <a:spcPct val="115000"/>
                        </a:lnSpc>
                        <a:spcAft>
                          <a:spcPts val="0"/>
                        </a:spcAft>
                      </a:pPr>
                      <a:endParaRPr lang="en-ZA" sz="1200" dirty="0">
                        <a:latin typeface="Times New Roman"/>
                        <a:ea typeface="Times New Roman"/>
                      </a:endParaRPr>
                    </a:p>
                  </a:txBody>
                  <a:tcPr marL="68580" marR="68580" marT="0" marB="0"/>
                </a:tc>
                <a:tc>
                  <a:txBody>
                    <a:bodyPr/>
                    <a:lstStyle/>
                    <a:p>
                      <a:endParaRPr lang="en-ZA"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800" b="1" kern="1200" dirty="0" smtClean="0">
                        <a:solidFill>
                          <a:schemeClr val="lt1"/>
                        </a:solidFill>
                        <a:latin typeface="Arial" pitchFamily="34" charset="0"/>
                        <a:ea typeface="+mn-ea"/>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800" b="1" kern="1200" dirty="0" smtClean="0">
                        <a:solidFill>
                          <a:schemeClr val="lt1"/>
                        </a:solidFill>
                        <a:latin typeface="Arial" pitchFamily="34" charset="0"/>
                        <a:ea typeface="+mn-ea"/>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800" b="1" kern="1200" dirty="0" smtClean="0">
                        <a:solidFill>
                          <a:schemeClr val="lt1"/>
                        </a:solidFill>
                        <a:latin typeface="Arial" pitchFamily="34" charset="0"/>
                        <a:ea typeface="+mn-ea"/>
                        <a:cs typeface="Arial"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GB" sz="1600" b="1" kern="1200" dirty="0" smtClean="0">
                          <a:solidFill>
                            <a:schemeClr val="lt1"/>
                          </a:solidFill>
                          <a:latin typeface="Arial" pitchFamily="34" charset="0"/>
                          <a:ea typeface="+mn-ea"/>
                          <a:cs typeface="Arial" pitchFamily="34" charset="0"/>
                        </a:rPr>
                        <a:t>Segmentation and </a:t>
                      </a:r>
                    </a:p>
                    <a:p>
                      <a:pPr marL="0" marR="0" indent="0" algn="ctr" defTabSz="914400" rtl="0" eaLnBrk="1" fontAlgn="auto" latinLnBrk="0" hangingPunct="1">
                        <a:lnSpc>
                          <a:spcPct val="100000"/>
                        </a:lnSpc>
                        <a:spcBef>
                          <a:spcPts val="0"/>
                        </a:spcBef>
                        <a:spcAft>
                          <a:spcPts val="0"/>
                        </a:spcAft>
                        <a:buClrTx/>
                        <a:buSzTx/>
                        <a:buFontTx/>
                        <a:buNone/>
                        <a:tabLst/>
                        <a:defRPr/>
                      </a:pPr>
                      <a:r>
                        <a:rPr lang="en-GB" sz="1600" b="1" kern="1200" dirty="0" smtClean="0">
                          <a:solidFill>
                            <a:schemeClr val="lt1"/>
                          </a:solidFill>
                          <a:latin typeface="Arial" pitchFamily="34" charset="0"/>
                          <a:ea typeface="+mn-ea"/>
                          <a:cs typeface="Arial" pitchFamily="34" charset="0"/>
                        </a:rPr>
                        <a:t>blending</a:t>
                      </a:r>
                      <a:endParaRPr lang="en-ZA" sz="1600" dirty="0" smtClean="0">
                        <a:latin typeface="Arial" pitchFamily="34" charset="0"/>
                        <a:cs typeface="Arial" pitchFamily="34" charset="0"/>
                      </a:endParaRPr>
                    </a:p>
                    <a:p>
                      <a:endParaRPr lang="en-ZA" dirty="0"/>
                    </a:p>
                  </a:txBody>
                  <a:tcPr/>
                </a:tc>
                <a:tc>
                  <a:txBody>
                    <a:bodyPr/>
                    <a:lstStyle/>
                    <a:p>
                      <a:endParaRPr lang="en-ZA" dirty="0"/>
                    </a:p>
                  </a:txBody>
                  <a:tcPr/>
                </a:tc>
                <a:tc>
                  <a:txBody>
                    <a:bodyPr/>
                    <a:lstStyle/>
                    <a:p>
                      <a:endParaRPr lang="en-GB" sz="400" b="1" kern="1200" dirty="0" smtClean="0">
                        <a:solidFill>
                          <a:schemeClr val="lt1"/>
                        </a:solidFill>
                        <a:latin typeface="Arial" pitchFamily="34" charset="0"/>
                        <a:ea typeface="+mn-ea"/>
                        <a:cs typeface="Arial" pitchFamily="34" charset="0"/>
                      </a:endParaRPr>
                    </a:p>
                    <a:p>
                      <a:endParaRPr lang="en-GB" sz="400" b="1" kern="1200" dirty="0" smtClean="0">
                        <a:solidFill>
                          <a:schemeClr val="lt1"/>
                        </a:solidFill>
                        <a:latin typeface="Arial" pitchFamily="34" charset="0"/>
                        <a:ea typeface="+mn-ea"/>
                        <a:cs typeface="Arial" pitchFamily="34" charset="0"/>
                      </a:endParaRPr>
                    </a:p>
                    <a:p>
                      <a:endParaRPr lang="en-GB" sz="400" b="1" kern="1200" dirty="0" smtClean="0">
                        <a:solidFill>
                          <a:schemeClr val="lt1"/>
                        </a:solidFill>
                        <a:latin typeface="Arial" pitchFamily="34" charset="0"/>
                        <a:ea typeface="+mn-ea"/>
                        <a:cs typeface="Arial" pitchFamily="34" charset="0"/>
                      </a:endParaRPr>
                    </a:p>
                    <a:p>
                      <a:endParaRPr lang="en-GB" sz="400" b="1" kern="1200" dirty="0" smtClean="0">
                        <a:solidFill>
                          <a:schemeClr val="lt1"/>
                        </a:solidFill>
                        <a:latin typeface="Arial" pitchFamily="34" charset="0"/>
                        <a:ea typeface="+mn-ea"/>
                        <a:cs typeface="Arial" pitchFamily="34" charset="0"/>
                      </a:endParaRPr>
                    </a:p>
                    <a:p>
                      <a:endParaRPr lang="en-GB" sz="400" b="1" kern="1200" dirty="0" smtClean="0">
                        <a:solidFill>
                          <a:schemeClr val="lt1"/>
                        </a:solidFill>
                        <a:latin typeface="Arial" pitchFamily="34" charset="0"/>
                        <a:ea typeface="+mn-ea"/>
                        <a:cs typeface="Arial" pitchFamily="34" charset="0"/>
                      </a:endParaRPr>
                    </a:p>
                    <a:p>
                      <a:endParaRPr lang="en-GB" sz="400" b="1" kern="1200" dirty="0" smtClean="0">
                        <a:solidFill>
                          <a:schemeClr val="lt1"/>
                        </a:solidFill>
                        <a:latin typeface="Arial" pitchFamily="34" charset="0"/>
                        <a:ea typeface="+mn-ea"/>
                        <a:cs typeface="Arial" pitchFamily="34" charset="0"/>
                      </a:endParaRPr>
                    </a:p>
                    <a:p>
                      <a:endParaRPr lang="en-GB" sz="400" b="1" kern="1200" dirty="0" smtClean="0">
                        <a:solidFill>
                          <a:schemeClr val="lt1"/>
                        </a:solidFill>
                        <a:latin typeface="Arial" pitchFamily="34" charset="0"/>
                        <a:ea typeface="+mn-ea"/>
                        <a:cs typeface="Arial" pitchFamily="34" charset="0"/>
                      </a:endParaRPr>
                    </a:p>
                    <a:p>
                      <a:pPr algn="ctr"/>
                      <a:r>
                        <a:rPr lang="en-GB" sz="1800" b="1" kern="1200" dirty="0" smtClean="0">
                          <a:solidFill>
                            <a:schemeClr val="lt1"/>
                          </a:solidFill>
                          <a:latin typeface="Arial" pitchFamily="34" charset="0"/>
                          <a:ea typeface="+mn-ea"/>
                          <a:cs typeface="Arial" pitchFamily="34" charset="0"/>
                        </a:rPr>
                        <a:t>Phoneme</a:t>
                      </a:r>
                      <a:endParaRPr lang="en-ZA" sz="1800" b="1" kern="1200" dirty="0" smtClean="0">
                        <a:solidFill>
                          <a:schemeClr val="lt1"/>
                        </a:solidFill>
                        <a:latin typeface="Arial" pitchFamily="34" charset="0"/>
                        <a:ea typeface="+mn-ea"/>
                        <a:cs typeface="Arial" pitchFamily="34" charset="0"/>
                      </a:endParaRPr>
                    </a:p>
                    <a:p>
                      <a:pPr algn="ctr"/>
                      <a:r>
                        <a:rPr lang="en-GB" sz="1800" b="1" kern="1200" dirty="0" smtClean="0">
                          <a:solidFill>
                            <a:schemeClr val="lt1"/>
                          </a:solidFill>
                          <a:latin typeface="Arial" pitchFamily="34" charset="0"/>
                          <a:ea typeface="+mn-ea"/>
                          <a:cs typeface="Arial" pitchFamily="34" charset="0"/>
                        </a:rPr>
                        <a:t>Manipulation</a:t>
                      </a:r>
                      <a:endParaRPr lang="en-ZA" sz="1800" b="1" kern="1200" dirty="0" smtClean="0">
                        <a:solidFill>
                          <a:schemeClr val="lt1"/>
                        </a:solidFill>
                        <a:latin typeface="Arial" pitchFamily="34" charset="0"/>
                        <a:ea typeface="+mn-ea"/>
                        <a:cs typeface="Arial" pitchFamily="34" charset="0"/>
                      </a:endParaRPr>
                    </a:p>
                    <a:p>
                      <a:endParaRPr lang="en-ZA" dirty="0">
                        <a:latin typeface="Arial" pitchFamily="34" charset="0"/>
                        <a:cs typeface="Arial" pitchFamily="34" charset="0"/>
                      </a:endParaRPr>
                    </a:p>
                  </a:txBody>
                  <a:tcPr/>
                </a:tc>
              </a:tr>
            </a:tbl>
          </a:graphicData>
        </a:graphic>
      </p:graphicFrame>
      <p:sp>
        <p:nvSpPr>
          <p:cNvPr id="5" name="Right Arrow 4"/>
          <p:cNvSpPr/>
          <p:nvPr/>
        </p:nvSpPr>
        <p:spPr>
          <a:xfrm>
            <a:off x="1785918" y="3786190"/>
            <a:ext cx="285752" cy="5000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 name="Right Arrow 5"/>
          <p:cNvSpPr/>
          <p:nvPr/>
        </p:nvSpPr>
        <p:spPr>
          <a:xfrm>
            <a:off x="3143240" y="3857628"/>
            <a:ext cx="285752"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 name="Right Arrow 6"/>
          <p:cNvSpPr/>
          <p:nvPr/>
        </p:nvSpPr>
        <p:spPr>
          <a:xfrm>
            <a:off x="4714876" y="3786190"/>
            <a:ext cx="285752"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8" name="Right Arrow 7"/>
          <p:cNvSpPr/>
          <p:nvPr/>
        </p:nvSpPr>
        <p:spPr>
          <a:xfrm>
            <a:off x="6715140" y="3786190"/>
            <a:ext cx="285752"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latin typeface="Arial" pitchFamily="34" charset="0"/>
                <a:cs typeface="Arial" pitchFamily="34" charset="0"/>
              </a:rPr>
              <a:t>Support documents:</a:t>
            </a:r>
            <a:endParaRPr lang="en-ZA" b="1" dirty="0">
              <a:latin typeface="Arial" pitchFamily="34" charset="0"/>
              <a:cs typeface="Arial" pitchFamily="34" charset="0"/>
            </a:endParaRPr>
          </a:p>
        </p:txBody>
      </p:sp>
      <p:sp>
        <p:nvSpPr>
          <p:cNvPr id="3" name="Content Placeholder 2"/>
          <p:cNvSpPr>
            <a:spLocks noGrp="1"/>
          </p:cNvSpPr>
          <p:nvPr>
            <p:ph idx="1"/>
          </p:nvPr>
        </p:nvSpPr>
        <p:spPr/>
        <p:txBody>
          <a:bodyPr/>
          <a:lstStyle/>
          <a:p>
            <a:pPr lvl="0"/>
            <a:r>
              <a:rPr lang="en-ZA" dirty="0" smtClean="0">
                <a:latin typeface="Arial" pitchFamily="34" charset="0"/>
                <a:cs typeface="Arial" pitchFamily="34" charset="0"/>
              </a:rPr>
              <a:t>NCS</a:t>
            </a:r>
          </a:p>
          <a:p>
            <a:pPr lvl="0"/>
            <a:r>
              <a:rPr lang="en-ZA" dirty="0" smtClean="0">
                <a:latin typeface="Arial" pitchFamily="34" charset="0"/>
                <a:cs typeface="Arial" pitchFamily="34" charset="0"/>
              </a:rPr>
              <a:t>Foundations for learning: Government gazette 30880</a:t>
            </a:r>
          </a:p>
          <a:p>
            <a:pPr lvl="0"/>
            <a:r>
              <a:rPr lang="en-ZA" dirty="0" smtClean="0">
                <a:latin typeface="Arial" pitchFamily="34" charset="0"/>
                <a:cs typeface="Arial" pitchFamily="34" charset="0"/>
              </a:rPr>
              <a:t>Laying solid foundations for learning, Grade R kit</a:t>
            </a:r>
          </a:p>
          <a:p>
            <a:r>
              <a:rPr lang="en-US" dirty="0" smtClean="0">
                <a:latin typeface="Arial" pitchFamily="34" charset="0"/>
                <a:cs typeface="Arial" pitchFamily="34" charset="0"/>
              </a:rPr>
              <a:t>Foundations for learning: </a:t>
            </a:r>
          </a:p>
          <a:p>
            <a:pPr lvl="1"/>
            <a:r>
              <a:rPr lang="en-US" dirty="0" smtClean="0">
                <a:latin typeface="Arial" pitchFamily="34" charset="0"/>
                <a:cs typeface="Arial" pitchFamily="34" charset="0"/>
              </a:rPr>
              <a:t>Assessment framework grade R</a:t>
            </a:r>
          </a:p>
          <a:p>
            <a:pPr lvl="1"/>
            <a:r>
              <a:rPr lang="en-US" dirty="0" smtClean="0">
                <a:latin typeface="Arial" pitchFamily="34" charset="0"/>
                <a:cs typeface="Arial" pitchFamily="34" charset="0"/>
              </a:rPr>
              <a:t>Milestones.</a:t>
            </a:r>
            <a:endParaRPr lang="en-ZA" dirty="0">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b="1" dirty="0" smtClean="0">
                <a:latin typeface="Arial" pitchFamily="34" charset="0"/>
                <a:cs typeface="Arial" pitchFamily="34" charset="0"/>
              </a:rPr>
              <a:t>Literacy development</a:t>
            </a:r>
            <a:endParaRPr lang="en-ZA" b="1" dirty="0">
              <a:latin typeface="Arial" pitchFamily="34" charset="0"/>
              <a:cs typeface="Arial" pitchFamily="34" charset="0"/>
            </a:endParaRPr>
          </a:p>
        </p:txBody>
      </p:sp>
      <p:sp>
        <p:nvSpPr>
          <p:cNvPr id="3" name="Content Placeholder 2"/>
          <p:cNvSpPr>
            <a:spLocks noGrp="1"/>
          </p:cNvSpPr>
          <p:nvPr>
            <p:ph idx="1"/>
          </p:nvPr>
        </p:nvSpPr>
        <p:spPr/>
        <p:txBody>
          <a:bodyPr>
            <a:normAutofit fontScale="92500"/>
          </a:bodyPr>
          <a:lstStyle/>
          <a:p>
            <a:pPr lvl="0"/>
            <a:endParaRPr lang="en-ZA" sz="1800" dirty="0" smtClean="0"/>
          </a:p>
          <a:p>
            <a:pPr lvl="0">
              <a:lnSpc>
                <a:spcPct val="150000"/>
              </a:lnSpc>
            </a:pPr>
            <a:r>
              <a:rPr lang="en-ZA" sz="4000" dirty="0" smtClean="0">
                <a:latin typeface="Arial" pitchFamily="34" charset="0"/>
                <a:cs typeface="Arial" pitchFamily="34" charset="0"/>
              </a:rPr>
              <a:t>Why are we here?</a:t>
            </a:r>
          </a:p>
          <a:p>
            <a:pPr lvl="0">
              <a:lnSpc>
                <a:spcPct val="150000"/>
              </a:lnSpc>
            </a:pPr>
            <a:r>
              <a:rPr lang="en-ZA" sz="4000" dirty="0" smtClean="0">
                <a:latin typeface="Arial" pitchFamily="34" charset="0"/>
                <a:cs typeface="Arial" pitchFamily="34" charset="0"/>
              </a:rPr>
              <a:t>Historical trends in beginning reading.</a:t>
            </a:r>
          </a:p>
          <a:p>
            <a:pPr>
              <a:lnSpc>
                <a:spcPct val="150000"/>
              </a:lnSpc>
            </a:pPr>
            <a:r>
              <a:rPr lang="en-ZA" sz="4000" dirty="0" smtClean="0">
                <a:latin typeface="Arial" pitchFamily="34" charset="0"/>
                <a:cs typeface="Arial" pitchFamily="34" charset="0"/>
              </a:rPr>
              <a:t>Language and reading development.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latin typeface="Arial" pitchFamily="34" charset="0"/>
                <a:cs typeface="Arial" pitchFamily="34" charset="0"/>
              </a:rPr>
              <a:t>Three levels of planning:</a:t>
            </a:r>
            <a:endParaRPr lang="en-ZA" b="1" dirty="0">
              <a:latin typeface="Arial" pitchFamily="34" charset="0"/>
              <a:cs typeface="Arial" pitchFamily="34" charset="0"/>
            </a:endParaRPr>
          </a:p>
        </p:txBody>
      </p:sp>
      <p:sp>
        <p:nvSpPr>
          <p:cNvPr id="3" name="Content Placeholder 2"/>
          <p:cNvSpPr>
            <a:spLocks noGrp="1"/>
          </p:cNvSpPr>
          <p:nvPr>
            <p:ph idx="1"/>
          </p:nvPr>
        </p:nvSpPr>
        <p:spPr/>
        <p:txBody>
          <a:bodyPr/>
          <a:lstStyle/>
          <a:p>
            <a:pPr>
              <a:lnSpc>
                <a:spcPct val="150000"/>
              </a:lnSpc>
            </a:pPr>
            <a:r>
              <a:rPr lang="en-ZA" sz="4000" dirty="0" smtClean="0">
                <a:latin typeface="Arial" pitchFamily="34" charset="0"/>
                <a:cs typeface="Arial" pitchFamily="34" charset="0"/>
              </a:rPr>
              <a:t>Learning programme</a:t>
            </a:r>
          </a:p>
          <a:p>
            <a:pPr>
              <a:lnSpc>
                <a:spcPct val="150000"/>
              </a:lnSpc>
            </a:pPr>
            <a:r>
              <a:rPr lang="en-ZA" sz="4000" dirty="0" smtClean="0">
                <a:latin typeface="Arial" pitchFamily="34" charset="0"/>
                <a:cs typeface="Arial" pitchFamily="34" charset="0"/>
              </a:rPr>
              <a:t>Work schedule </a:t>
            </a:r>
          </a:p>
          <a:p>
            <a:pPr lvl="1">
              <a:lnSpc>
                <a:spcPct val="150000"/>
              </a:lnSpc>
              <a:buNone/>
            </a:pPr>
            <a:r>
              <a:rPr lang="en-ZA" dirty="0" smtClean="0">
                <a:latin typeface="Arial" pitchFamily="34" charset="0"/>
                <a:cs typeface="Arial" pitchFamily="34" charset="0"/>
              </a:rPr>
              <a:t>– Planning for two weeks</a:t>
            </a:r>
          </a:p>
          <a:p>
            <a:pPr>
              <a:lnSpc>
                <a:spcPct val="150000"/>
              </a:lnSpc>
            </a:pPr>
            <a:r>
              <a:rPr lang="en-ZA" sz="4000" dirty="0" smtClean="0">
                <a:latin typeface="Arial" pitchFamily="34" charset="0"/>
                <a:cs typeface="Arial" pitchFamily="34" charset="0"/>
              </a:rPr>
              <a:t>Lesson plans</a:t>
            </a:r>
          </a:p>
          <a:p>
            <a:endParaRPr lang="en-Z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sz="4800" b="1" dirty="0" smtClean="0">
                <a:latin typeface="Arial" pitchFamily="34" charset="0"/>
                <a:cs typeface="Arial" pitchFamily="34" charset="0"/>
              </a:rPr>
              <a:t>What have we learned today?</a:t>
            </a:r>
            <a:endParaRPr lang="en-ZA" sz="4800" b="1" dirty="0">
              <a:latin typeface="Arial" pitchFamily="34" charset="0"/>
              <a:cs typeface="Arial" pitchFamily="34" charset="0"/>
            </a:endParaRPr>
          </a:p>
        </p:txBody>
      </p:sp>
      <p:sp>
        <p:nvSpPr>
          <p:cNvPr id="3" name="Content Placeholder 2"/>
          <p:cNvSpPr>
            <a:spLocks noGrp="1"/>
          </p:cNvSpPr>
          <p:nvPr>
            <p:ph idx="1"/>
          </p:nvPr>
        </p:nvSpPr>
        <p:spPr/>
        <p:txBody>
          <a:bodyPr>
            <a:normAutofit fontScale="85000" lnSpcReduction="10000"/>
          </a:bodyPr>
          <a:lstStyle/>
          <a:p>
            <a:pPr>
              <a:lnSpc>
                <a:spcPct val="150000"/>
              </a:lnSpc>
            </a:pPr>
            <a:r>
              <a:rPr lang="en-ZA" sz="4400" dirty="0" smtClean="0">
                <a:latin typeface="Arial" pitchFamily="34" charset="0"/>
                <a:cs typeface="Arial" pitchFamily="34" charset="0"/>
              </a:rPr>
              <a:t>The importance of phonological awareness</a:t>
            </a:r>
          </a:p>
          <a:p>
            <a:pPr>
              <a:lnSpc>
                <a:spcPct val="150000"/>
              </a:lnSpc>
            </a:pPr>
            <a:r>
              <a:rPr lang="en-ZA" sz="4400" dirty="0" smtClean="0">
                <a:latin typeface="Arial" pitchFamily="34" charset="0"/>
                <a:cs typeface="Arial" pitchFamily="34" charset="0"/>
              </a:rPr>
              <a:t>Language and reading development</a:t>
            </a:r>
          </a:p>
          <a:p>
            <a:pPr>
              <a:lnSpc>
                <a:spcPct val="150000"/>
              </a:lnSpc>
            </a:pPr>
            <a:r>
              <a:rPr lang="en-ZA" sz="4400" dirty="0" smtClean="0">
                <a:latin typeface="Arial" pitchFamily="34" charset="0"/>
                <a:cs typeface="Arial" pitchFamily="34" charset="0"/>
              </a:rPr>
              <a:t>Teaching activities and materials</a:t>
            </a:r>
          </a:p>
          <a:p>
            <a:pPr>
              <a:lnSpc>
                <a:spcPct val="150000"/>
              </a:lnSpc>
            </a:pPr>
            <a:r>
              <a:rPr lang="en-ZA" sz="4400" dirty="0" smtClean="0">
                <a:latin typeface="Arial" pitchFamily="34" charset="0"/>
                <a:cs typeface="Arial" pitchFamily="34" charset="0"/>
              </a:rPr>
              <a:t>Planning of teaching activities</a:t>
            </a:r>
          </a:p>
          <a:p>
            <a:endParaRPr lang="en-Z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latin typeface="Arial" pitchFamily="34" charset="0"/>
                <a:cs typeface="Arial" pitchFamily="34" charset="0"/>
              </a:rPr>
              <a:t>Why are we here?</a:t>
            </a:r>
            <a:endParaRPr lang="en-ZA" b="1" dirty="0">
              <a:latin typeface="Arial" pitchFamily="34" charset="0"/>
              <a:cs typeface="Arial" pitchFamily="34" charset="0"/>
            </a:endParaRPr>
          </a:p>
        </p:txBody>
      </p:sp>
      <p:sp>
        <p:nvSpPr>
          <p:cNvPr id="3" name="Subtitle 2"/>
          <p:cNvSpPr>
            <a:spLocks noGrp="1"/>
          </p:cNvSpPr>
          <p:nvPr>
            <p:ph idx="1"/>
          </p:nvPr>
        </p:nvSpPr>
        <p:spPr/>
        <p:txBody>
          <a:bodyPr>
            <a:normAutofit/>
          </a:bodyPr>
          <a:lstStyle/>
          <a:p>
            <a:pPr lvl="0" algn="l">
              <a:lnSpc>
                <a:spcPct val="160000"/>
              </a:lnSpc>
            </a:pPr>
            <a:r>
              <a:rPr lang="en-GB" sz="4000" dirty="0" smtClean="0">
                <a:solidFill>
                  <a:schemeClr val="tx1"/>
                </a:solidFill>
                <a:latin typeface="Arial" pitchFamily="34" charset="0"/>
                <a:cs typeface="Arial" pitchFamily="34" charset="0"/>
              </a:rPr>
              <a:t>Phonological awareness skills:</a:t>
            </a:r>
          </a:p>
          <a:p>
            <a:pPr lvl="0" algn="l">
              <a:lnSpc>
                <a:spcPct val="160000"/>
              </a:lnSpc>
              <a:buFont typeface="Arial" pitchFamily="34" charset="0"/>
              <a:buChar char="•"/>
            </a:pPr>
            <a:r>
              <a:rPr lang="en-GB" dirty="0" smtClean="0">
                <a:solidFill>
                  <a:schemeClr val="tx1"/>
                </a:solidFill>
                <a:latin typeface="Arial" pitchFamily="34" charset="0"/>
                <a:cs typeface="Arial" pitchFamily="34" charset="0"/>
              </a:rPr>
              <a:t> Support the acquisition of reading skills.</a:t>
            </a:r>
            <a:endParaRPr lang="en-ZA" dirty="0" smtClean="0">
              <a:solidFill>
                <a:schemeClr val="tx1"/>
              </a:solidFill>
              <a:latin typeface="Arial" pitchFamily="34" charset="0"/>
              <a:cs typeface="Arial" pitchFamily="34" charset="0"/>
            </a:endParaRPr>
          </a:p>
          <a:p>
            <a:pPr lvl="0" algn="l">
              <a:lnSpc>
                <a:spcPct val="160000"/>
              </a:lnSpc>
              <a:buFont typeface="Arial" pitchFamily="34" charset="0"/>
              <a:buChar char="•"/>
            </a:pPr>
            <a:r>
              <a:rPr lang="en-GB" dirty="0" smtClean="0">
                <a:solidFill>
                  <a:schemeClr val="tx1"/>
                </a:solidFill>
                <a:latin typeface="Arial" pitchFamily="34" charset="0"/>
                <a:cs typeface="Arial" pitchFamily="34" charset="0"/>
              </a:rPr>
              <a:t>Important indicators of early reading skills.</a:t>
            </a:r>
            <a:endParaRPr lang="en-ZA" dirty="0" smtClean="0">
              <a:solidFill>
                <a:schemeClr val="tx1"/>
              </a:solidFill>
              <a:latin typeface="Arial" pitchFamily="34" charset="0"/>
              <a:cs typeface="Arial" pitchFamily="34" charset="0"/>
            </a:endParaRPr>
          </a:p>
          <a:p>
            <a:pPr lvl="0" algn="l">
              <a:lnSpc>
                <a:spcPct val="160000"/>
              </a:lnSpc>
              <a:buFont typeface="Arial" pitchFamily="34" charset="0"/>
              <a:buChar char="•"/>
            </a:pPr>
            <a:r>
              <a:rPr lang="en-GB" dirty="0" smtClean="0">
                <a:solidFill>
                  <a:schemeClr val="tx1"/>
                </a:solidFill>
                <a:latin typeface="Arial" pitchFamily="34" charset="0"/>
                <a:cs typeface="Arial" pitchFamily="34" charset="0"/>
              </a:rPr>
              <a:t>Important in the development of reading skills</a:t>
            </a:r>
            <a:endParaRPr lang="en-ZA" dirty="0" smtClean="0">
              <a:solidFill>
                <a:schemeClr val="tx1"/>
              </a:solidFill>
              <a:latin typeface="Arial" pitchFamily="34" charset="0"/>
              <a:cs typeface="Arial" pitchFamily="34" charset="0"/>
            </a:endParaRPr>
          </a:p>
          <a:p>
            <a:pPr lvl="0" algn="l"/>
            <a:endParaRPr lang="en-ZA" dirty="0" smtClean="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b="1" dirty="0" smtClean="0">
                <a:latin typeface="Arial" pitchFamily="34" charset="0"/>
                <a:cs typeface="Arial" pitchFamily="34" charset="0"/>
              </a:rPr>
              <a:t>Historical trends in beginning reading:</a:t>
            </a:r>
            <a:endParaRPr lang="en-ZA" b="1"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lvl="0">
              <a:lnSpc>
                <a:spcPct val="150000"/>
              </a:lnSpc>
            </a:pPr>
            <a:r>
              <a:rPr lang="en-ZA" dirty="0" smtClean="0">
                <a:latin typeface="Arial" pitchFamily="34" charset="0"/>
                <a:cs typeface="Arial" pitchFamily="34" charset="0"/>
              </a:rPr>
              <a:t>1950-1965: The era of conditioned learning</a:t>
            </a:r>
          </a:p>
          <a:p>
            <a:pPr lvl="0">
              <a:lnSpc>
                <a:spcPct val="150000"/>
              </a:lnSpc>
            </a:pPr>
            <a:r>
              <a:rPr lang="en-ZA" dirty="0" smtClean="0">
                <a:latin typeface="Arial" pitchFamily="34" charset="0"/>
                <a:cs typeface="Arial" pitchFamily="34" charset="0"/>
              </a:rPr>
              <a:t>1966-1975: The era of natural learning</a:t>
            </a:r>
          </a:p>
          <a:p>
            <a:pPr lvl="0">
              <a:lnSpc>
                <a:spcPct val="150000"/>
              </a:lnSpc>
            </a:pPr>
            <a:r>
              <a:rPr lang="en-ZA" dirty="0" smtClean="0">
                <a:latin typeface="Arial" pitchFamily="34" charset="0"/>
                <a:cs typeface="Arial" pitchFamily="34" charset="0"/>
              </a:rPr>
              <a:t>1976-1985: The era of information processing</a:t>
            </a:r>
          </a:p>
          <a:p>
            <a:pPr lvl="0">
              <a:lnSpc>
                <a:spcPct val="150000"/>
              </a:lnSpc>
            </a:pPr>
            <a:r>
              <a:rPr lang="en-ZA" dirty="0" smtClean="0">
                <a:latin typeface="Arial" pitchFamily="34" charset="0"/>
                <a:cs typeface="Arial" pitchFamily="34" charset="0"/>
              </a:rPr>
              <a:t>1986-1995: The era of socio-cultural learning</a:t>
            </a:r>
          </a:p>
          <a:p>
            <a:pPr lvl="0">
              <a:lnSpc>
                <a:spcPct val="150000"/>
              </a:lnSpc>
            </a:pPr>
            <a:r>
              <a:rPr lang="en-ZA" dirty="0" smtClean="0">
                <a:latin typeface="Arial" pitchFamily="34" charset="0"/>
                <a:cs typeface="Arial" pitchFamily="34" charset="0"/>
              </a:rPr>
              <a:t>1995-present: The era of engaged learning</a:t>
            </a:r>
          </a:p>
          <a:p>
            <a:endParaRPr lang="en-ZA" dirty="0">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b="1" dirty="0" smtClean="0">
                <a:latin typeface="Arial" pitchFamily="34" charset="0"/>
                <a:cs typeface="Arial" pitchFamily="34" charset="0"/>
              </a:rPr>
              <a:t>Language and reading development:</a:t>
            </a:r>
            <a:endParaRPr lang="en-ZA" b="1"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marL="514350" indent="-514350">
              <a:lnSpc>
                <a:spcPct val="150000"/>
              </a:lnSpc>
              <a:buFont typeface="+mj-lt"/>
              <a:buAutoNum type="arabicPeriod"/>
            </a:pPr>
            <a:r>
              <a:rPr lang="en-ZA" dirty="0" smtClean="0">
                <a:latin typeface="Arial" pitchFamily="34" charset="0"/>
                <a:cs typeface="Arial" pitchFamily="34" charset="0"/>
              </a:rPr>
              <a:t>Emergent literacy</a:t>
            </a:r>
          </a:p>
          <a:p>
            <a:pPr marL="514350" indent="-514350">
              <a:lnSpc>
                <a:spcPct val="150000"/>
              </a:lnSpc>
              <a:buFont typeface="+mj-lt"/>
              <a:buAutoNum type="arabicPeriod"/>
            </a:pPr>
            <a:r>
              <a:rPr lang="en-ZA" dirty="0" smtClean="0">
                <a:latin typeface="Arial" pitchFamily="34" charset="0"/>
                <a:cs typeface="Arial" pitchFamily="34" charset="0"/>
              </a:rPr>
              <a:t>Concepts about print</a:t>
            </a:r>
          </a:p>
          <a:p>
            <a:pPr marL="514350" indent="-514350">
              <a:lnSpc>
                <a:spcPct val="150000"/>
              </a:lnSpc>
              <a:buFont typeface="+mj-lt"/>
              <a:buAutoNum type="arabicPeriod"/>
            </a:pPr>
            <a:r>
              <a:rPr lang="en-ZA" dirty="0" smtClean="0">
                <a:latin typeface="Arial" pitchFamily="34" charset="0"/>
                <a:cs typeface="Arial" pitchFamily="34" charset="0"/>
              </a:rPr>
              <a:t>Basic facts about reading</a:t>
            </a:r>
          </a:p>
          <a:p>
            <a:pPr marL="514350" indent="-514350">
              <a:lnSpc>
                <a:spcPct val="150000"/>
              </a:lnSpc>
              <a:buFont typeface="+mj-lt"/>
              <a:buAutoNum type="arabicPeriod"/>
            </a:pPr>
            <a:r>
              <a:rPr lang="en-ZA" dirty="0" smtClean="0">
                <a:latin typeface="Arial" pitchFamily="34" charset="0"/>
                <a:cs typeface="Arial" pitchFamily="34" charset="0"/>
              </a:rPr>
              <a:t>Knowledge of language</a:t>
            </a:r>
          </a:p>
          <a:p>
            <a:pPr lvl="1">
              <a:lnSpc>
                <a:spcPct val="150000"/>
              </a:lnSpc>
              <a:buNone/>
            </a:pPr>
            <a:r>
              <a:rPr lang="en-ZA" dirty="0" smtClean="0">
                <a:latin typeface="Arial" pitchFamily="34" charset="0"/>
                <a:cs typeface="Arial" pitchFamily="34" charset="0"/>
              </a:rPr>
              <a:t>4.1 Word-level instructional strategies</a:t>
            </a:r>
          </a:p>
          <a:p>
            <a:pPr lvl="1">
              <a:lnSpc>
                <a:spcPct val="150000"/>
              </a:lnSpc>
              <a:buNone/>
            </a:pPr>
            <a:r>
              <a:rPr lang="en-ZA" dirty="0" smtClean="0">
                <a:latin typeface="Arial" pitchFamily="34" charset="0"/>
                <a:cs typeface="Arial" pitchFamily="34" charset="0"/>
              </a:rPr>
              <a:t>4.2 Text-level comprehension strategies</a:t>
            </a:r>
            <a:endParaRPr lang="en-ZA" dirty="0">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latin typeface="Arial" pitchFamily="34" charset="0"/>
                <a:cs typeface="Arial" pitchFamily="34" charset="0"/>
              </a:rPr>
              <a:t>1. Emergent literacy:</a:t>
            </a:r>
            <a:endParaRPr lang="en-ZA" b="1"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lvl="0"/>
            <a:endParaRPr lang="en-ZA" sz="1000" dirty="0" smtClean="0">
              <a:latin typeface="Arial" pitchFamily="34" charset="0"/>
              <a:cs typeface="Arial" pitchFamily="34" charset="0"/>
            </a:endParaRPr>
          </a:p>
          <a:p>
            <a:pPr lvl="0">
              <a:lnSpc>
                <a:spcPct val="150000"/>
              </a:lnSpc>
            </a:pPr>
            <a:r>
              <a:rPr lang="en-ZA" dirty="0" smtClean="0">
                <a:latin typeface="Arial" pitchFamily="34" charset="0"/>
                <a:cs typeface="Arial" pitchFamily="34" charset="0"/>
              </a:rPr>
              <a:t>Involves the building of concepts about print. </a:t>
            </a:r>
          </a:p>
          <a:p>
            <a:pPr lvl="0">
              <a:lnSpc>
                <a:spcPct val="150000"/>
              </a:lnSpc>
            </a:pPr>
            <a:r>
              <a:rPr lang="en-ZA" dirty="0" smtClean="0">
                <a:latin typeface="Arial" pitchFamily="34" charset="0"/>
                <a:cs typeface="Arial" pitchFamily="34" charset="0"/>
              </a:rPr>
              <a:t>Grade R teachers and parents models the processes of reading and writing.</a:t>
            </a:r>
          </a:p>
          <a:p>
            <a:pPr lvl="0">
              <a:lnSpc>
                <a:spcPct val="150000"/>
              </a:lnSpc>
            </a:pPr>
            <a:r>
              <a:rPr lang="en-ZA" dirty="0" smtClean="0">
                <a:latin typeface="Arial" pitchFamily="34" charset="0"/>
                <a:cs typeface="Arial" pitchFamily="34" charset="0"/>
              </a:rPr>
              <a:t>Emergent literacy follows a predictable course.</a:t>
            </a:r>
          </a:p>
          <a:p>
            <a:endParaRPr lang="en-Z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latin typeface="Arial" pitchFamily="34" charset="0"/>
                <a:cs typeface="Arial" pitchFamily="34" charset="0"/>
              </a:rPr>
              <a:t>2. Concepts about print:</a:t>
            </a:r>
            <a:endParaRPr lang="en-ZA" b="1" dirty="0">
              <a:latin typeface="Arial" pitchFamily="34" charset="0"/>
              <a:cs typeface="Arial" pitchFamily="34" charset="0"/>
            </a:endParaRPr>
          </a:p>
        </p:txBody>
      </p:sp>
      <p:sp>
        <p:nvSpPr>
          <p:cNvPr id="3" name="Content Placeholder 2"/>
          <p:cNvSpPr>
            <a:spLocks noGrp="1"/>
          </p:cNvSpPr>
          <p:nvPr>
            <p:ph idx="1"/>
          </p:nvPr>
        </p:nvSpPr>
        <p:spPr/>
        <p:txBody>
          <a:bodyPr>
            <a:normAutofit fontScale="85000" lnSpcReduction="20000"/>
          </a:bodyPr>
          <a:lstStyle/>
          <a:p>
            <a:pPr lvl="0">
              <a:lnSpc>
                <a:spcPct val="160000"/>
              </a:lnSpc>
            </a:pPr>
            <a:r>
              <a:rPr lang="en-ZA" dirty="0" smtClean="0">
                <a:latin typeface="Arial" pitchFamily="34" charset="0"/>
                <a:cs typeface="Arial" pitchFamily="34" charset="0"/>
              </a:rPr>
              <a:t>They distinguish between the front and back of a book.</a:t>
            </a:r>
          </a:p>
          <a:p>
            <a:pPr lvl="0">
              <a:lnSpc>
                <a:spcPct val="160000"/>
              </a:lnSpc>
            </a:pPr>
            <a:r>
              <a:rPr lang="en-ZA" dirty="0" smtClean="0">
                <a:latin typeface="Arial" pitchFamily="34" charset="0"/>
                <a:cs typeface="Arial" pitchFamily="34" charset="0"/>
              </a:rPr>
              <a:t>They know that pictures and words differ.</a:t>
            </a:r>
          </a:p>
          <a:p>
            <a:pPr lvl="0">
              <a:lnSpc>
                <a:spcPct val="160000"/>
              </a:lnSpc>
            </a:pPr>
            <a:r>
              <a:rPr lang="en-ZA" dirty="0" smtClean="0">
                <a:latin typeface="Arial" pitchFamily="34" charset="0"/>
                <a:cs typeface="Arial" pitchFamily="34" charset="0"/>
              </a:rPr>
              <a:t>They can indicate that the direction of reading.</a:t>
            </a:r>
          </a:p>
          <a:p>
            <a:pPr lvl="0">
              <a:lnSpc>
                <a:spcPct val="160000"/>
              </a:lnSpc>
            </a:pPr>
            <a:r>
              <a:rPr lang="en-ZA" dirty="0" smtClean="0">
                <a:latin typeface="Arial" pitchFamily="34" charset="0"/>
                <a:cs typeface="Arial" pitchFamily="34" charset="0"/>
              </a:rPr>
              <a:t>They follow with their finger to indicate reading direction.</a:t>
            </a:r>
          </a:p>
          <a:p>
            <a:pPr lvl="0">
              <a:lnSpc>
                <a:spcPct val="160000"/>
              </a:lnSpc>
            </a:pPr>
            <a:r>
              <a:rPr lang="en-ZA" dirty="0" smtClean="0">
                <a:latin typeface="Arial" pitchFamily="34" charset="0"/>
                <a:cs typeface="Arial" pitchFamily="34" charset="0"/>
              </a:rPr>
              <a:t>Can identify the beginning and end of a story. </a:t>
            </a:r>
          </a:p>
          <a:p>
            <a:pPr lvl="0">
              <a:lnSpc>
                <a:spcPct val="160000"/>
              </a:lnSpc>
            </a:pPr>
            <a:r>
              <a:rPr lang="en-ZA" dirty="0" smtClean="0">
                <a:latin typeface="Arial" pitchFamily="34" charset="0"/>
                <a:cs typeface="Arial" pitchFamily="34" charset="0"/>
              </a:rPr>
              <a:t>Can indicate that a book is upside down.</a:t>
            </a:r>
          </a:p>
          <a:p>
            <a:pPr lvl="0">
              <a:lnSpc>
                <a:spcPct val="160000"/>
              </a:lnSpc>
            </a:pPr>
            <a:r>
              <a:rPr lang="en-ZA" dirty="0" smtClean="0">
                <a:latin typeface="Arial" pitchFamily="34" charset="0"/>
                <a:cs typeface="Arial" pitchFamily="34" charset="0"/>
              </a:rPr>
              <a:t>Realizes when the teacher reads words in a sentence in the wrong sequence.</a:t>
            </a:r>
          </a:p>
          <a:p>
            <a:endParaRPr lang="en-ZA"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b="1" dirty="0" smtClean="0">
                <a:latin typeface="Arial" pitchFamily="34" charset="0"/>
                <a:cs typeface="Arial" pitchFamily="34" charset="0"/>
              </a:rPr>
              <a:t>3. Basic facts about reading:</a:t>
            </a:r>
            <a:endParaRPr lang="en-ZA" b="1"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a:lnSpc>
                <a:spcPct val="150000"/>
              </a:lnSpc>
            </a:pPr>
            <a:r>
              <a:rPr lang="en-ZA" sz="2800" dirty="0">
                <a:latin typeface="Arial" pitchFamily="34" charset="0"/>
                <a:cs typeface="Arial" pitchFamily="34" charset="0"/>
              </a:rPr>
              <a:t>Learning to read is not a natural process or easy for most </a:t>
            </a:r>
            <a:r>
              <a:rPr lang="en-ZA" sz="2800" dirty="0" smtClean="0">
                <a:latin typeface="Arial" pitchFamily="34" charset="0"/>
                <a:cs typeface="Arial" pitchFamily="34" charset="0"/>
              </a:rPr>
              <a:t>children.</a:t>
            </a:r>
          </a:p>
          <a:p>
            <a:pPr>
              <a:lnSpc>
                <a:spcPct val="150000"/>
              </a:lnSpc>
            </a:pPr>
            <a:r>
              <a:rPr lang="en-ZA" sz="2800" dirty="0" smtClean="0">
                <a:latin typeface="Arial" pitchFamily="34" charset="0"/>
                <a:cs typeface="Arial" pitchFamily="34" charset="0"/>
              </a:rPr>
              <a:t>Before </a:t>
            </a:r>
            <a:r>
              <a:rPr lang="en-ZA" sz="2800" dirty="0">
                <a:latin typeface="Arial" pitchFamily="34" charset="0"/>
                <a:cs typeface="Arial" pitchFamily="34" charset="0"/>
              </a:rPr>
              <a:t>children can easily sound out or decode </a:t>
            </a:r>
            <a:r>
              <a:rPr lang="en-ZA" sz="2800" dirty="0" smtClean="0">
                <a:latin typeface="Arial" pitchFamily="34" charset="0"/>
                <a:cs typeface="Arial" pitchFamily="34" charset="0"/>
              </a:rPr>
              <a:t>words</a:t>
            </a:r>
            <a:r>
              <a:rPr lang="en-ZA" sz="2800" dirty="0">
                <a:latin typeface="Arial" pitchFamily="34" charset="0"/>
                <a:cs typeface="Arial" pitchFamily="34" charset="0"/>
              </a:rPr>
              <a:t> </a:t>
            </a:r>
            <a:r>
              <a:rPr lang="en-ZA" sz="2800" dirty="0" smtClean="0">
                <a:latin typeface="Arial" pitchFamily="34" charset="0"/>
                <a:cs typeface="Arial" pitchFamily="34" charset="0"/>
              </a:rPr>
              <a:t>- they must have awareness </a:t>
            </a:r>
            <a:r>
              <a:rPr lang="en-ZA" sz="2800" dirty="0">
                <a:latin typeface="Arial" pitchFamily="34" charset="0"/>
                <a:cs typeface="Arial" pitchFamily="34" charset="0"/>
              </a:rPr>
              <a:t>of the speech sounds. </a:t>
            </a:r>
            <a:endParaRPr lang="en-ZA" sz="2800" dirty="0" smtClean="0">
              <a:latin typeface="Arial" pitchFamily="34" charset="0"/>
              <a:cs typeface="Arial" pitchFamily="34" charset="0"/>
            </a:endParaRPr>
          </a:p>
          <a:p>
            <a:pPr algn="just">
              <a:buNone/>
            </a:pPr>
            <a:endParaRPr lang="en-ZA" b="1" dirty="0">
              <a:latin typeface="Arial" pitchFamily="34" charset="0"/>
              <a:cs typeface="Arial" pitchFamily="34" charset="0"/>
            </a:endParaRPr>
          </a:p>
          <a:p>
            <a:endParaRPr lang="en-Z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latin typeface="Arial" pitchFamily="34" charset="0"/>
                <a:cs typeface="Arial" pitchFamily="34" charset="0"/>
              </a:rPr>
              <a:t>4. Knowledge of language</a:t>
            </a:r>
            <a:endParaRPr lang="en-ZA" b="1" dirty="0">
              <a:latin typeface="Arial" pitchFamily="34" charset="0"/>
              <a:cs typeface="Arial" pitchFamily="34" charset="0"/>
            </a:endParaRPr>
          </a:p>
        </p:txBody>
      </p:sp>
      <p:sp>
        <p:nvSpPr>
          <p:cNvPr id="3" name="Content Placeholder 2"/>
          <p:cNvSpPr>
            <a:spLocks noGrp="1"/>
          </p:cNvSpPr>
          <p:nvPr>
            <p:ph idx="1"/>
          </p:nvPr>
        </p:nvSpPr>
        <p:spPr>
          <a:xfrm>
            <a:off x="428596" y="1571612"/>
            <a:ext cx="8229600" cy="4525963"/>
          </a:xfrm>
        </p:spPr>
        <p:txBody>
          <a:bodyPr>
            <a:normAutofit lnSpcReduction="10000"/>
          </a:bodyPr>
          <a:lstStyle/>
          <a:p>
            <a:pPr>
              <a:buNone/>
            </a:pPr>
            <a:endParaRPr lang="en-ZA" sz="1400" b="1" dirty="0" smtClean="0">
              <a:latin typeface="Arial" pitchFamily="34" charset="0"/>
              <a:cs typeface="Arial" pitchFamily="34" charset="0"/>
            </a:endParaRPr>
          </a:p>
          <a:p>
            <a:pPr algn="ctr">
              <a:lnSpc>
                <a:spcPct val="150000"/>
              </a:lnSpc>
              <a:buNone/>
            </a:pPr>
            <a:r>
              <a:rPr lang="en-ZA" sz="3600" b="1" dirty="0" smtClean="0">
                <a:latin typeface="Arial" pitchFamily="34" charset="0"/>
                <a:cs typeface="Arial" pitchFamily="34" charset="0"/>
              </a:rPr>
              <a:t>5 Components of reading:</a:t>
            </a:r>
          </a:p>
          <a:p>
            <a:pPr lvl="0">
              <a:lnSpc>
                <a:spcPct val="150000"/>
              </a:lnSpc>
            </a:pPr>
            <a:r>
              <a:rPr lang="en-ZA" dirty="0" smtClean="0">
                <a:latin typeface="Arial" pitchFamily="34" charset="0"/>
                <a:cs typeface="Arial" pitchFamily="34" charset="0"/>
              </a:rPr>
              <a:t>Phonological awareness</a:t>
            </a:r>
          </a:p>
          <a:p>
            <a:pPr lvl="0">
              <a:lnSpc>
                <a:spcPct val="150000"/>
              </a:lnSpc>
            </a:pPr>
            <a:r>
              <a:rPr lang="en-ZA" dirty="0" smtClean="0">
                <a:latin typeface="Arial" pitchFamily="34" charset="0"/>
                <a:cs typeface="Arial" pitchFamily="34" charset="0"/>
              </a:rPr>
              <a:t>Phonics</a:t>
            </a:r>
          </a:p>
          <a:p>
            <a:pPr lvl="0">
              <a:lnSpc>
                <a:spcPct val="150000"/>
              </a:lnSpc>
            </a:pPr>
            <a:r>
              <a:rPr lang="en-ZA" dirty="0" smtClean="0">
                <a:latin typeface="Arial" pitchFamily="34" charset="0"/>
                <a:cs typeface="Arial" pitchFamily="34" charset="0"/>
              </a:rPr>
              <a:t>Fluency</a:t>
            </a:r>
          </a:p>
          <a:p>
            <a:pPr lvl="0">
              <a:lnSpc>
                <a:spcPct val="150000"/>
              </a:lnSpc>
            </a:pPr>
            <a:r>
              <a:rPr lang="en-ZA" dirty="0" smtClean="0">
                <a:latin typeface="Arial" pitchFamily="34" charset="0"/>
                <a:cs typeface="Arial" pitchFamily="34" charset="0"/>
              </a:rPr>
              <a:t>Vocabulary </a:t>
            </a:r>
          </a:p>
          <a:p>
            <a:pPr>
              <a:lnSpc>
                <a:spcPct val="150000"/>
              </a:lnSpc>
            </a:pPr>
            <a:r>
              <a:rPr lang="en-GB" dirty="0" smtClean="0">
                <a:latin typeface="Arial" pitchFamily="34" charset="0"/>
                <a:cs typeface="Arial" pitchFamily="34" charset="0"/>
              </a:rPr>
              <a:t>Comprehension</a:t>
            </a:r>
            <a:endParaRPr lang="en-ZA" dirty="0" smtClean="0">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782</TotalTime>
  <Words>1734</Words>
  <Application>Microsoft Office PowerPoint</Application>
  <PresentationFormat>On-screen Show (4:3)</PresentationFormat>
  <Paragraphs>232</Paragraphs>
  <Slides>21</Slides>
  <Notes>18</Notes>
  <HiddenSlides>0</HiddenSlides>
  <MMClips>3</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Flow</vt:lpstr>
      <vt:lpstr>Teacher Training </vt:lpstr>
      <vt:lpstr>Literacy development</vt:lpstr>
      <vt:lpstr>Why are we here?</vt:lpstr>
      <vt:lpstr>Historical trends in beginning reading:</vt:lpstr>
      <vt:lpstr>Language and reading development:</vt:lpstr>
      <vt:lpstr>1. Emergent literacy:</vt:lpstr>
      <vt:lpstr>2. Concepts about print:</vt:lpstr>
      <vt:lpstr>3. Basic facts about reading:</vt:lpstr>
      <vt:lpstr>4. Knowledge of language</vt:lpstr>
      <vt:lpstr> 4.1 Word-level instructional strategies: </vt:lpstr>
      <vt:lpstr>4.2 Text level instructional strategies:</vt:lpstr>
      <vt:lpstr>Teaching activities and materials:</vt:lpstr>
      <vt:lpstr>Slide 13</vt:lpstr>
      <vt:lpstr>Slide 14</vt:lpstr>
      <vt:lpstr>Slide 15</vt:lpstr>
      <vt:lpstr>Phonological Awareness</vt:lpstr>
      <vt:lpstr>Is phonological awareness the same as phonemic awareness and phonics ?</vt:lpstr>
      <vt:lpstr>Sequence of teaching phonological awareness</vt:lpstr>
      <vt:lpstr>Support documents:</vt:lpstr>
      <vt:lpstr>Three levels of planning:</vt:lpstr>
      <vt:lpstr>What have we learned today?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Elsabé</dc:creator>
  <cp:lastModifiedBy>Dstv</cp:lastModifiedBy>
  <cp:revision>90</cp:revision>
  <dcterms:created xsi:type="dcterms:W3CDTF">2010-06-16T09:03:57Z</dcterms:created>
  <dcterms:modified xsi:type="dcterms:W3CDTF">2010-11-17T16:28:35Z</dcterms:modified>
</cp:coreProperties>
</file>