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1" r:id="rId2"/>
    <p:sldMasterId id="2147483669" r:id="rId3"/>
  </p:sldMasterIdLst>
  <p:notesMasterIdLst>
    <p:notesMasterId r:id="rId33"/>
  </p:notesMasterIdLst>
  <p:sldIdLst>
    <p:sldId id="336" r:id="rId4"/>
    <p:sldId id="342" r:id="rId5"/>
    <p:sldId id="321" r:id="rId6"/>
    <p:sldId id="343" r:id="rId7"/>
    <p:sldId id="344" r:id="rId8"/>
    <p:sldId id="346" r:id="rId9"/>
    <p:sldId id="345" r:id="rId10"/>
    <p:sldId id="348" r:id="rId11"/>
    <p:sldId id="349" r:id="rId12"/>
    <p:sldId id="338" r:id="rId13"/>
    <p:sldId id="350" r:id="rId14"/>
    <p:sldId id="353" r:id="rId15"/>
    <p:sldId id="354" r:id="rId16"/>
    <p:sldId id="356" r:id="rId17"/>
    <p:sldId id="351" r:id="rId18"/>
    <p:sldId id="352" r:id="rId19"/>
    <p:sldId id="333" r:id="rId20"/>
    <p:sldId id="357" r:id="rId21"/>
    <p:sldId id="325" r:id="rId22"/>
    <p:sldId id="361" r:id="rId23"/>
    <p:sldId id="326" r:id="rId24"/>
    <p:sldId id="360" r:id="rId25"/>
    <p:sldId id="362" r:id="rId26"/>
    <p:sldId id="339" r:id="rId27"/>
    <p:sldId id="340" r:id="rId28"/>
    <p:sldId id="358" r:id="rId29"/>
    <p:sldId id="359" r:id="rId30"/>
    <p:sldId id="337" r:id="rId31"/>
    <p:sldId id="335" r:id="rId3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2AAA3C"/>
    <a:srgbClr val="186223"/>
    <a:srgbClr val="FFD72B"/>
    <a:srgbClr val="FF0000"/>
    <a:srgbClr val="FFD10B"/>
    <a:srgbClr val="FFD939"/>
    <a:srgbClr val="FFFF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99" autoAdjust="0"/>
    <p:restoredTop sz="94658" autoAdjust="0"/>
  </p:normalViewPr>
  <p:slideViewPr>
    <p:cSldViewPr>
      <p:cViewPr varScale="1">
        <p:scale>
          <a:sx n="84" d="100"/>
          <a:sy n="84" d="100"/>
        </p:scale>
        <p:origin x="-1627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577AA7B2-E315-470D-98A2-39279989A7E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197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43D493-271C-4E18-88B4-29B185661FE2}" type="slidenum">
              <a:rPr lang="en-GB"/>
              <a:pPr/>
              <a:t>2</a:t>
            </a:fld>
            <a:endParaRPr lang="en-GB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5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11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28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12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67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13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084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14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2127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15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4202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16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361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17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82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18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673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28D45-785E-4E90-9DAB-321CB0051A4B}" type="slidenum">
              <a:rPr lang="en-GB"/>
              <a:pPr/>
              <a:t>19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397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20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196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3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6459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28D45-785E-4E90-9DAB-321CB0051A4B}" type="slidenum">
              <a:rPr lang="en-GB"/>
              <a:pPr/>
              <a:t>21</a:t>
            </a:fld>
            <a:endParaRPr lang="en-GB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9552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28D45-785E-4E90-9DAB-321CB0051A4B}" type="slidenum">
              <a:rPr lang="en-GB">
                <a:solidFill>
                  <a:prstClr val="black"/>
                </a:solidFill>
              </a:rPr>
              <a:pPr/>
              <a:t>22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228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23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269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24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8502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25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3553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26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7217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27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190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4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71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5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612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6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3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7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10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8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87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9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705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C60763-2F5A-4647-B5B3-AF53DEAFF558}" type="slidenum">
              <a:rPr lang="en-GB"/>
              <a:pPr/>
              <a:t>10</a:t>
            </a:fld>
            <a:endParaRPr lang="en-GB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62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277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277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277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277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277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277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</p:grpSp>
        <p:sp>
          <p:nvSpPr>
            <p:cNvPr id="3277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</p:grpSp>
      <p:sp>
        <p:nvSpPr>
          <p:cNvPr id="327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3278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278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278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DE2709-38DC-48EE-9A51-9CA385EE22B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9B61D0-C5C7-4B09-93FB-9CFC96D17E3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0CAF7F2-89A9-4393-9164-52D87C92A3B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773238"/>
            <a:ext cx="6337300" cy="1079500"/>
          </a:xfrm>
        </p:spPr>
        <p:txBody>
          <a:bodyPr/>
          <a:lstStyle>
            <a:lvl1pPr algn="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357563"/>
            <a:ext cx="6337300" cy="792162"/>
          </a:xfrm>
        </p:spPr>
        <p:txBody>
          <a:bodyPr/>
          <a:lstStyle>
            <a:lvl1pPr marL="0" indent="0" algn="r">
              <a:buFontTx/>
              <a:buNone/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0934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D5F05-0B8E-4CF4-8EF7-AA8F3A03D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212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6725" y="1150938"/>
            <a:ext cx="4038600" cy="503872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150938"/>
            <a:ext cx="4038600" cy="503872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304355-498C-4AB7-96A3-D83CC8728DC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732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0BA2A-D282-4449-8D09-8C90B6E5220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823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2EB2EF-9906-4CCF-92F8-31DAD0D5F8F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620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52000"/>
            <a:ext cx="5111750" cy="5148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000" y="1151999"/>
            <a:ext cx="3008313" cy="5148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8313" y="250825"/>
            <a:ext cx="6478587" cy="576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02974-62E5-442B-9EAE-48AE8591B74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4435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28000" y="1152000"/>
            <a:ext cx="5400000" cy="414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Z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28000" y="5400000"/>
            <a:ext cx="54000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8313" y="250825"/>
            <a:ext cx="6478587" cy="576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B3CE91-820A-419C-B533-3DCA5149630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4377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1773238"/>
            <a:ext cx="6337300" cy="1079500"/>
          </a:xfrm>
        </p:spPr>
        <p:txBody>
          <a:bodyPr/>
          <a:lstStyle>
            <a:lvl1pPr algn="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357563"/>
            <a:ext cx="6337300" cy="792162"/>
          </a:xfrm>
        </p:spPr>
        <p:txBody>
          <a:bodyPr/>
          <a:lstStyle>
            <a:lvl1pPr marL="0" indent="0" algn="r">
              <a:buFontTx/>
              <a:buNone/>
              <a:defRPr>
                <a:latin typeface="Arial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0934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BFD5F05-0B8E-4CF4-8EF7-AA8F3A03DE2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FD5F05-0B8E-4CF4-8EF7-AA8F3A03DE2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21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6725" y="1150938"/>
            <a:ext cx="4038600" cy="503872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5" y="1150938"/>
            <a:ext cx="4038600" cy="5038725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304355-498C-4AB7-96A3-D83CC8728DC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732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0BA2A-D282-4449-8D09-8C90B6E5220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882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2EB2EF-9906-4CCF-92F8-31DAD0D5F8F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6207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52000"/>
            <a:ext cx="5111750" cy="51480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000" y="1151999"/>
            <a:ext cx="3008313" cy="5148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8313" y="250825"/>
            <a:ext cx="6478587" cy="576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02974-62E5-442B-9EAE-48AE8591B74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74435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28000" y="1152000"/>
            <a:ext cx="5400000" cy="414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ZA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28000" y="5400000"/>
            <a:ext cx="54000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68313" y="250825"/>
            <a:ext cx="6478587" cy="576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B3CE91-820A-419C-B533-3DCA5149630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437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FDB8B6-7B19-4212-B49B-B1C8159FB33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304355-498C-4AB7-96A3-D83CC8728DC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05CABF-DB5A-4819-8E11-336327E3BFF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E0BA2A-D282-4449-8D09-8C90B6E5220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12EB2EF-9906-4CCF-92F8-31DAD0D5F8F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702974-62E5-442B-9EAE-48AE8591B74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B3CE91-820A-419C-B533-3DCA5149630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A4AB626-BD7D-4A81-985B-78BA750772AD}" type="slidenum">
              <a:rPr lang="en-GB"/>
              <a:pPr/>
              <a:t>‹#›</a:t>
            </a:fld>
            <a:endParaRPr lang="en-GB"/>
          </a:p>
        </p:txBody>
      </p:sp>
      <p:grpSp>
        <p:nvGrpSpPr>
          <p:cNvPr id="3174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174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17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17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17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17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  <p:sp>
            <p:nvSpPr>
              <p:cNvPr id="317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ZA"/>
              </a:p>
            </p:txBody>
          </p:sp>
        </p:grpSp>
        <p:sp>
          <p:nvSpPr>
            <p:cNvPr id="317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  <p:sp>
          <p:nvSpPr>
            <p:cNvPr id="317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ZA"/>
            </a:p>
          </p:txBody>
        </p:sp>
      </p:grpSp>
      <p:sp>
        <p:nvSpPr>
          <p:cNvPr id="317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17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17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50825"/>
            <a:ext cx="64785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Z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150938"/>
            <a:ext cx="82296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ZA" smtClean="0"/>
          </a:p>
          <a:p>
            <a:pPr lvl="0"/>
            <a:r>
              <a:rPr lang="en-ZA" smtClean="0"/>
              <a:t>Click to edit Master text styles. </a:t>
            </a:r>
          </a:p>
          <a:p>
            <a:pPr lvl="1"/>
            <a:r>
              <a:rPr lang="en-ZA" smtClean="0"/>
              <a:t>Second level. Rest of the text</a:t>
            </a:r>
          </a:p>
          <a:p>
            <a:pPr lvl="2"/>
            <a:r>
              <a:rPr lang="en-ZA" smtClean="0"/>
              <a:t>Third level. Rest of the text</a:t>
            </a:r>
          </a:p>
          <a:p>
            <a:pPr lvl="3"/>
            <a:r>
              <a:rPr lang="en-ZA" smtClean="0"/>
              <a:t>Fourth level. Rest of the text</a:t>
            </a:r>
          </a:p>
          <a:p>
            <a:pPr lvl="4"/>
            <a:r>
              <a:rPr lang="en-ZA" smtClean="0"/>
              <a:t>Fifth level. Rest of the text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38613" y="6423025"/>
            <a:ext cx="86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fld id="{FA4AB626-BD7D-4A81-985B-78BA750772A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50825"/>
            <a:ext cx="647858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ZA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6725" y="1150938"/>
            <a:ext cx="82296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ZA" smtClean="0"/>
          </a:p>
          <a:p>
            <a:pPr lvl="0"/>
            <a:r>
              <a:rPr lang="en-ZA" smtClean="0"/>
              <a:t>Click to edit Master text styles. </a:t>
            </a:r>
          </a:p>
          <a:p>
            <a:pPr lvl="1"/>
            <a:r>
              <a:rPr lang="en-ZA" smtClean="0"/>
              <a:t>Second level. Rest of the text</a:t>
            </a:r>
          </a:p>
          <a:p>
            <a:pPr lvl="2"/>
            <a:r>
              <a:rPr lang="en-ZA" smtClean="0"/>
              <a:t>Third level. Rest of the text</a:t>
            </a:r>
          </a:p>
          <a:p>
            <a:pPr lvl="3"/>
            <a:r>
              <a:rPr lang="en-ZA" smtClean="0"/>
              <a:t>Fourth level. Rest of the text</a:t>
            </a:r>
          </a:p>
          <a:p>
            <a:pPr lvl="4"/>
            <a:r>
              <a:rPr lang="en-ZA" smtClean="0"/>
              <a:t>Fifth level. Rest of the text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38613" y="6423025"/>
            <a:ext cx="863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fld id="{FA4AB626-BD7D-4A81-985B-78BA750772A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3.xml"/><Relationship Id="rId1" Type="http://schemas.openxmlformats.org/officeDocument/2006/relationships/themeOverride" Target="../theme/themeOverride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5536" y="1124744"/>
            <a:ext cx="6985372" cy="2448272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ZA" sz="3600" b="1" dirty="0"/>
              <a:t>Nuclear power more profitable than </a:t>
            </a:r>
            <a:r>
              <a:rPr lang="en-ZA" sz="3600" b="1" dirty="0" smtClean="0"/>
              <a:t>coal if </a:t>
            </a:r>
            <a:r>
              <a:rPr lang="en-ZA" sz="3600" b="1" dirty="0"/>
              <a:t>funded with </a:t>
            </a:r>
            <a:r>
              <a:rPr lang="en-ZA" sz="3600" b="1" dirty="0" smtClean="0"/>
              <a:t/>
            </a:r>
            <a:br>
              <a:rPr lang="en-ZA" sz="3600" b="1" dirty="0" smtClean="0"/>
            </a:br>
            <a:r>
              <a:rPr lang="en-ZA" sz="3600" b="1" dirty="0" smtClean="0"/>
              <a:t>low </a:t>
            </a:r>
            <a:r>
              <a:rPr lang="en-ZA" sz="3600" b="1" dirty="0"/>
              <a:t>cost capital: </a:t>
            </a:r>
            <a:br>
              <a:rPr lang="en-ZA" sz="3600" b="1" dirty="0"/>
            </a:br>
            <a:r>
              <a:rPr lang="en-ZA" sz="3600" b="1" dirty="0"/>
              <a:t>A South-African case </a:t>
            </a:r>
            <a:r>
              <a:rPr lang="en-ZA" sz="3600" b="1" dirty="0" smtClean="0"/>
              <a:t>study</a:t>
            </a:r>
            <a:endParaRPr lang="en-ZA" sz="2400" b="1" dirty="0" smtClean="0"/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475656" y="5949280"/>
            <a:ext cx="4824536" cy="792088"/>
          </a:xfrm>
        </p:spPr>
        <p:txBody>
          <a:bodyPr/>
          <a:lstStyle/>
          <a:p>
            <a:pPr algn="ctr"/>
            <a:r>
              <a:rPr lang="en-ZA" sz="1800" b="1" dirty="0" smtClean="0">
                <a:solidFill>
                  <a:srgbClr val="000000"/>
                </a:solidFill>
                <a:latin typeface="Arial"/>
              </a:rPr>
              <a:t>HTR-2014 Conference, Weihai, China. </a:t>
            </a:r>
            <a:br>
              <a:rPr lang="en-ZA" sz="1800" b="1" dirty="0" smtClean="0">
                <a:solidFill>
                  <a:srgbClr val="000000"/>
                </a:solidFill>
                <a:latin typeface="Arial"/>
              </a:rPr>
            </a:br>
            <a:r>
              <a:rPr lang="en-ZA" sz="1800" i="1" dirty="0"/>
              <a:t>Paper </a:t>
            </a:r>
            <a:r>
              <a:rPr lang="en-ZA" sz="1800" i="1" dirty="0" smtClean="0"/>
              <a:t>HTR 2014-1-11183</a:t>
            </a:r>
            <a:r>
              <a:rPr lang="en-ZA" sz="1800" dirty="0" smtClean="0"/>
              <a:t>, 28 October 2014</a:t>
            </a:r>
            <a:endParaRPr lang="en-ZA" sz="1800" dirty="0"/>
          </a:p>
          <a:p>
            <a:pPr algn="ctr"/>
            <a:endParaRPr lang="en-ZA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0" y="3573016"/>
            <a:ext cx="7524328" cy="158417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spcAft>
                <a:spcPts val="1000"/>
              </a:spcAft>
            </a:pPr>
            <a:r>
              <a:rPr lang="en-ZA" sz="2400" b="1" kern="0" dirty="0">
                <a:solidFill>
                  <a:srgbClr val="000000"/>
                </a:solidFill>
                <a:latin typeface="Arial"/>
              </a:rPr>
              <a:t>Dr. Dawid E. </a:t>
            </a:r>
            <a:r>
              <a:rPr lang="en-ZA" sz="2400" b="1" kern="0" dirty="0" smtClean="0">
                <a:solidFill>
                  <a:srgbClr val="000000"/>
                </a:solidFill>
                <a:latin typeface="Arial"/>
              </a:rPr>
              <a:t>Serfontein</a:t>
            </a:r>
          </a:p>
          <a:p>
            <a:pPr algn="ctr"/>
            <a:r>
              <a:rPr lang="en-ZA" sz="2200" b="1" kern="0" dirty="0">
                <a:solidFill>
                  <a:srgbClr val="000000"/>
                </a:solidFill>
                <a:latin typeface="Arial"/>
              </a:rPr>
              <a:t>School of Mechanical and Nuclear Engineering, </a:t>
            </a:r>
          </a:p>
          <a:p>
            <a:pPr algn="ctr"/>
            <a:r>
              <a:rPr lang="en-ZA" sz="2200" b="1" kern="0" dirty="0">
                <a:solidFill>
                  <a:srgbClr val="000000"/>
                </a:solidFill>
                <a:latin typeface="Arial"/>
              </a:rPr>
              <a:t>North-West University, </a:t>
            </a:r>
            <a:r>
              <a:rPr lang="en-ZA" sz="2200" b="1" kern="0" dirty="0" smtClean="0">
                <a:solidFill>
                  <a:srgbClr val="000000"/>
                </a:solidFill>
                <a:latin typeface="Arial"/>
              </a:rPr>
              <a:t>South </a:t>
            </a:r>
            <a:r>
              <a:rPr lang="en-ZA" sz="2200" b="1" kern="0" dirty="0">
                <a:solidFill>
                  <a:srgbClr val="000000"/>
                </a:solidFill>
                <a:latin typeface="Arial"/>
              </a:rPr>
              <a:t>Africa.</a:t>
            </a:r>
          </a:p>
        </p:txBody>
      </p:sp>
    </p:spTree>
    <p:extLst>
      <p:ext uri="{BB962C8B-B14F-4D97-AF65-F5344CB8AC3E}">
        <p14:creationId xmlns:p14="http://schemas.microsoft.com/office/powerpoint/2010/main" val="7580694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en-ZA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</a:t>
            </a:r>
            <a:r>
              <a:rPr lang="en-ZA" sz="40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 Assumptions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pPr marL="0" indent="0">
              <a:spcAft>
                <a:spcPts val="900"/>
              </a:spcAft>
              <a:buNone/>
            </a:pPr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(Also explaining business case for nuclear.)</a:t>
            </a:r>
            <a:endParaRPr lang="en-ZA" sz="3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ZA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plants twice as expensive as coal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but</a:t>
            </a:r>
          </a:p>
          <a:p>
            <a:pPr>
              <a:spcAft>
                <a:spcPts val="900"/>
              </a:spcAft>
            </a:pP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for 60 years, vs. 30 years for coal.</a:t>
            </a:r>
          </a:p>
          <a:p>
            <a:pPr>
              <a:spcAft>
                <a:spcPts val="900"/>
              </a:spcAft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Much 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lower nuclear fuel 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 than coal.</a:t>
            </a:r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 factor = 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92%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vs. 85% for coal.</a:t>
            </a:r>
            <a:b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(WACC% expected to be the deciding factor.)</a:t>
            </a:r>
          </a:p>
        </p:txBody>
      </p:sp>
    </p:spTree>
    <p:extLst>
      <p:ext uri="{BB962C8B-B14F-4D97-AF65-F5344CB8AC3E}">
        <p14:creationId xmlns:p14="http://schemas.microsoft.com/office/powerpoint/2010/main" val="22280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2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 of nuclear:</a:t>
            </a:r>
          </a:p>
          <a:p>
            <a:pPr lvl="1"/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Unrealistically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cost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$1.6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Trillion for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 Fukushima-style nuclear accident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assumed.</a:t>
            </a:r>
            <a:b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(Evacuation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 contributed about 80% of this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cost.)</a:t>
            </a:r>
          </a:p>
          <a:p>
            <a:pPr lvl="1"/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Actual risk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such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accidents for Generation III (and Generation IV) nuclear plants have been reduced by roughly a factor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100.</a:t>
            </a:r>
          </a:p>
        </p:txBody>
      </p:sp>
    </p:spTree>
    <p:extLst>
      <p:ext uri="{BB962C8B-B14F-4D97-AF65-F5344CB8AC3E}">
        <p14:creationId xmlns:p14="http://schemas.microsoft.com/office/powerpoint/2010/main" val="3901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2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 of nuclear (continued):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Resulting LCOE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such nuclear accident risk </a:t>
            </a:r>
            <a:b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 0.005/kWh.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Assumed a new ring-fenced specialised global nuclear insurance scheme for Generation III and IV plants only.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premium ≈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 0.01/kWh (≈ $c 0.1/kWh).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Waste Fee = 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$0.001/kWh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0.008/kWh.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levy ≈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0.018/kWh  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$c 0.2/kWh).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+15 % Refurbishment costs at 35 years</a:t>
            </a:r>
          </a:p>
          <a:p>
            <a:pPr lvl="1"/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+15% Decommissioning cost at year 60 (≈ R0.01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$c 0.1/kWh</a:t>
            </a:r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64599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2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 of coal:</a:t>
            </a:r>
            <a:endParaRPr lang="en-ZA" sz="28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Health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costs, i.e. the costs from death and morbidity due to the adverse health effects of poisonous chemicals released in the smoke of coal-fired power stations. </a:t>
            </a:r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Global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climate change due to global warming caused the release of CO2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mine drainage water and the large number of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pollutants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leach from coal mines and from the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coal ash dumps.</a:t>
            </a: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Took lowest value from ExternE study for Europe = 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 0.26/kWh (≈ $c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3/kWh).</a:t>
            </a:r>
          </a:p>
        </p:txBody>
      </p:sp>
    </p:spTree>
    <p:extLst>
      <p:ext uri="{BB962C8B-B14F-4D97-AF65-F5344CB8AC3E}">
        <p14:creationId xmlns:p14="http://schemas.microsoft.com/office/powerpoint/2010/main" val="39170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2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 of coal (continued):</a:t>
            </a:r>
            <a:endParaRPr lang="en-ZA" sz="28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Actual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costs for South Africa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be lower than R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0.26/kWh (≈ $c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3/kWh) due to lower population densities and prevailing wind directions: </a:t>
            </a:r>
            <a:b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Uncertainty is large!</a:t>
            </a:r>
          </a:p>
        </p:txBody>
      </p:sp>
    </p:spTree>
    <p:extLst>
      <p:ext uri="{BB962C8B-B14F-4D97-AF65-F5344CB8AC3E}">
        <p14:creationId xmlns:p14="http://schemas.microsoft.com/office/powerpoint/2010/main" val="206162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/>
          <a:lstStyle/>
          <a:p>
            <a:r>
              <a:rPr lang="en-ZA" sz="34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4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4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548680"/>
            <a:ext cx="8856984" cy="6192688"/>
          </a:xfrm>
        </p:spPr>
        <p:txBody>
          <a:bodyPr/>
          <a:lstStyle/>
          <a:p>
            <a:r>
              <a:rPr lang="en-ZA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Nuclear:</a:t>
            </a:r>
            <a:r>
              <a:rPr lang="en-ZA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Always f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ull external costs + </a:t>
            </a:r>
            <a:b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 Costs = </a:t>
            </a:r>
            <a:r>
              <a:rPr lang="en-ZA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17%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Overnight cost </a:t>
            </a:r>
            <a:r>
              <a:rPr lang="en-ZA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(ONC).</a:t>
            </a:r>
            <a:endParaRPr lang="en-ZA" sz="28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case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ONC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5,800/kW.</a:t>
            </a:r>
          </a:p>
          <a:p>
            <a:pPr lvl="1"/>
            <a:r>
              <a:rPr lang="en-ZA" sz="3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Pessimistic case: </a:t>
            </a:r>
            <a:r>
              <a:rPr lang="en-ZA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 </a:t>
            </a:r>
            <a:r>
              <a:rPr lang="en-ZA" sz="3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$</a:t>
            </a:r>
            <a:r>
              <a:rPr lang="en-ZA" sz="3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7,000/kW.</a:t>
            </a:r>
            <a:endParaRPr lang="en-ZA" sz="3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Coal:</a:t>
            </a:r>
            <a:r>
              <a:rPr lang="en-ZA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Always </a:t>
            </a:r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20% </a:t>
            </a:r>
            <a:r>
              <a:rPr lang="en-ZA" sz="3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Owner </a:t>
            </a:r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 +</a:t>
            </a:r>
          </a:p>
          <a:p>
            <a:pPr lvl="1"/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</a:t>
            </a:r>
            <a:r>
              <a:rPr lang="en-ZA" sz="3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Case: </a:t>
            </a:r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 </a:t>
            </a:r>
            <a: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R120/ton CO</a:t>
            </a:r>
            <a:r>
              <a:rPr lang="en-ZA" sz="3000" baseline="-25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tax</a:t>
            </a:r>
            <a:b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R 0.11/kWh      </a:t>
            </a:r>
            <a: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ZA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 $c </a:t>
            </a:r>
            <a: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/kWh</a:t>
            </a:r>
            <a:r>
              <a:rPr lang="en-ZA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ZA" sz="30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200"/>
              </a:spcBef>
            </a:pPr>
            <a:r>
              <a:rPr lang="en-ZA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Pessimistic case: Full external </a:t>
            </a:r>
            <a:r>
              <a:rPr lang="en-ZA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 </a:t>
            </a:r>
            <a:br>
              <a:rPr lang="en-ZA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R 0.26/kWh</a:t>
            </a:r>
            <a:r>
              <a:rPr lang="en-ZA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3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3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(≈ $c 3/kWh).</a:t>
            </a:r>
          </a:p>
        </p:txBody>
      </p:sp>
    </p:spTree>
    <p:extLst>
      <p:ext uri="{BB962C8B-B14F-4D97-AF65-F5344CB8AC3E}">
        <p14:creationId xmlns:p14="http://schemas.microsoft.com/office/powerpoint/2010/main" val="3901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2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sz="3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Coal fuel costs</a:t>
            </a:r>
            <a:r>
              <a:rPr lang="en-ZA" sz="3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ZA" sz="2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constant fuel cost of coal of R 0.172/kWh from the IRP Update was then escalated to export parity price (R 0.375/kWh) by increasing it by 5% real per year for 16 years, starting in 2013, after which it was kept constant. </a:t>
            </a:r>
            <a:endParaRPr lang="en-ZA" sz="26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2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may be overly pessimistic as reduced energy demand, due to a future economic recession, may limit coal price increases.</a:t>
            </a:r>
            <a:endParaRPr lang="en-ZA" sz="2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01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Input </a:t>
            </a:r>
            <a:r>
              <a:rPr lang="en-ZA" sz="32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(continued</a:t>
            </a:r>
            <a:r>
              <a:rPr lang="en-ZA" sz="32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Cases: </a:t>
            </a:r>
            <a:b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</a:t>
            </a:r>
            <a:r>
              <a:rPr lang="en-ZA" sz="28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CAPEX Schedules from EPRI-Report </a:t>
            </a:r>
            <a:r>
              <a:rPr lang="en-ZA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single plants in a fleet:</a:t>
            </a: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=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Coal =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years.</a:t>
            </a:r>
            <a:endParaRPr lang="en-ZA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ZA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Pessimistic Cases: First-of-a-kind:</a:t>
            </a:r>
            <a:br>
              <a:rPr lang="en-ZA" sz="3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28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CAPEX schedules were doubled to </a:t>
            </a: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years for nuclear and </a:t>
            </a:r>
          </a:p>
          <a:p>
            <a:pPr lvl="1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years for coal. </a:t>
            </a:r>
          </a:p>
        </p:txBody>
      </p:sp>
    </p:spTree>
    <p:extLst>
      <p:ext uri="{BB962C8B-B14F-4D97-AF65-F5344CB8AC3E}">
        <p14:creationId xmlns:p14="http://schemas.microsoft.com/office/powerpoint/2010/main" val="8119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ZA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9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"/>
            <a:ext cx="8229600" cy="116631"/>
          </a:xfrm>
        </p:spPr>
        <p:txBody>
          <a:bodyPr/>
          <a:lstStyle/>
          <a:p>
            <a:endParaRPr lang="en-ZA" dirty="0">
              <a:solidFill>
                <a:srgbClr val="FFD72B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 marL="609600" indent="-60960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en-ZA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692696"/>
            <a:ext cx="8928992" cy="604867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41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ZA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Acknowledgement: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>
                <a:solidFill>
                  <a:srgbClr val="FFFF00"/>
                </a:solidFill>
              </a:rPr>
              <a:t>This work is based upon research supported by the South African Research Chairs Initiative of the Department of Science and Technology and National Research Foundation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ZA" dirty="0">
                <a:solidFill>
                  <a:srgbClr val="FFFF00"/>
                </a:solidFill>
              </a:rPr>
              <a:t>Prof. P.W. Stoker for introducing me to the basics of economic modelling</a:t>
            </a:r>
            <a:r>
              <a:rPr lang="en-US" dirty="0" smtClean="0">
                <a:solidFill>
                  <a:srgbClr val="FFFF00"/>
                </a:solidFill>
              </a:rPr>
              <a:t>. However, responsibility for any errors is solely my own.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0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of chart</a:t>
            </a:r>
            <a:endParaRPr lang="en-ZA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 WACC% values can be categorised as follows:</a:t>
            </a:r>
          </a:p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3%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real interest rate on Government debt= Minimum acceptable Rate of Return on Government investment for break-even.</a:t>
            </a:r>
          </a:p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5% = Limit on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Rate of Return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Eskom's capital, set by NERSA.</a:t>
            </a:r>
          </a:p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8.3% = New WACC demanded by Government for IEP.</a:t>
            </a:r>
          </a:p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Acceptable range: 5 &lt; WACC% &lt; 8.3.</a:t>
            </a:r>
            <a:endParaRPr lang="en-ZA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3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"/>
            <a:ext cx="8229600" cy="620687"/>
          </a:xfrm>
        </p:spPr>
        <p:txBody>
          <a:bodyPr/>
          <a:lstStyle/>
          <a:p>
            <a:endParaRPr lang="en-ZA" dirty="0">
              <a:solidFill>
                <a:srgbClr val="FFD72B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 marL="609600" indent="-60960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en-ZA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860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"/>
            <a:ext cx="8229600" cy="620687"/>
          </a:xfrm>
        </p:spPr>
        <p:txBody>
          <a:bodyPr/>
          <a:lstStyle/>
          <a:p>
            <a:endParaRPr lang="en-ZA" dirty="0">
              <a:solidFill>
                <a:srgbClr val="FFD72B"/>
              </a:solidFill>
            </a:endParaRP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543550"/>
          </a:xfrm>
        </p:spPr>
        <p:txBody>
          <a:bodyPr/>
          <a:lstStyle/>
          <a:p>
            <a:pPr marL="609600" indent="-609600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marL="609600" indent="-609600">
              <a:buFont typeface="Wingdings" pitchFamily="2" charset="2"/>
              <a:buAutoNum type="arabicPeriod"/>
            </a:pPr>
            <a:endParaRPr lang="en-ZA" dirty="0">
              <a:solidFill>
                <a:srgbClr val="FFFF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7504" y="116632"/>
            <a:ext cx="8928992" cy="66247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738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ZA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Interpretation of chart</a:t>
            </a:r>
            <a:endParaRPr lang="en-ZA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688632"/>
          </a:xfrm>
        </p:spPr>
        <p:txBody>
          <a:bodyPr/>
          <a:lstStyle/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profit is much higher for nuclear, for all values of the electricity price.</a:t>
            </a:r>
          </a:p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because the capital cost of nuclear is about twice that of coal: for the same Rate of return%, nuclear will thus supply about double the nominal profit.</a:t>
            </a:r>
          </a:p>
          <a:p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 if availability of capital is the main concern, this result is not relevant as this extra profit will come at the expense of twice the amount of capital.</a:t>
            </a:r>
            <a:endParaRPr lang="en-ZA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02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r>
              <a:rPr lang="en-ZA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Expected Nuclear </a:t>
            </a:r>
            <a:r>
              <a:rPr lang="en-ZA" sz="3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produce electricity more profitable than coal, if: </a:t>
            </a:r>
          </a:p>
          <a:p>
            <a:pPr lvl="1"/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Funded with low cost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capital</a:t>
            </a:r>
            <a:b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 e.g. 5.1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pre-tax WACC)</a:t>
            </a:r>
            <a:r>
              <a:rPr lang="en-US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the</a:t>
            </a:r>
          </a:p>
          <a:p>
            <a:pPr lvl="1"/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Electricity </a:t>
            </a: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price 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drops below R0.88/kWh</a:t>
            </a:r>
            <a: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i.e. during over supply.</a:t>
            </a:r>
            <a:b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en-ZA" sz="3200" dirty="0" smtClean="0">
                <a:solidFill>
                  <a:srgbClr val="FFFF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(That is because </a:t>
            </a:r>
            <a:r>
              <a:rPr lang="en-US" sz="32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break-even generation cost 45% lower than for coal</a:t>
            </a:r>
            <a:r>
              <a:rPr lang="en-US" sz="32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!)</a:t>
            </a:r>
            <a:endParaRPr lang="en-ZA" sz="3200" dirty="0">
              <a:solidFill>
                <a:srgbClr val="FFFF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cost of New Nuclear </a:t>
            </a:r>
            <a:r>
              <a:rPr lang="en-ZA" sz="2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(Decommissioning + Nuclear Waste + Accident </a:t>
            </a:r>
            <a:r>
              <a:rPr lang="en-ZA" sz="2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insurance)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R0.04/kWh </a:t>
            </a:r>
            <a:b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times lower than that of coal (R0.26/kWh)</a:t>
            </a:r>
            <a:r>
              <a:rPr lang="en-US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endParaRPr lang="en-US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5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 for South Africa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Deploy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as its long lead-time cheap base-load technology: 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expected baseload 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demand only.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mmediately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peaking 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 (e.g. gas turbines, fueled with imported Liquefied Natural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(LNG)).</a:t>
            </a:r>
            <a:endParaRPr lang="en-US" sz="3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shorter lead-time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 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shortages </a:t>
            </a:r>
            <a:r>
              <a:rPr lang="en-US" sz="36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loom</a:t>
            </a:r>
            <a:r>
              <a:rPr lang="en-US" sz="36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1586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Conclusions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2"/>
            <a:ext cx="8856984" cy="5832648"/>
          </a:xfrm>
        </p:spPr>
        <p:txBody>
          <a:bodyPr/>
          <a:lstStyle/>
          <a:p>
            <a:r>
              <a:rPr lang="en-US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good results for nuclear depends on: </a:t>
            </a:r>
          </a:p>
          <a:p>
            <a:pPr lvl="1"/>
            <a:r>
              <a:rPr lang="en-US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$</a:t>
            </a:r>
            <a:r>
              <a:rPr lang="en-US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5,800/kW </a:t>
            </a:r>
            <a:r>
              <a:rPr lang="en-US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 and </a:t>
            </a:r>
          </a:p>
          <a:p>
            <a:pPr lvl="1"/>
            <a:r>
              <a:rPr lang="en-US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 5% WACC%, which is not realistic for private companies in liberated markets.</a:t>
            </a:r>
          </a:p>
          <a:p>
            <a:r>
              <a:rPr lang="en-US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Nuclear can thus start off with state support (e.g. Hinckley Point), but to become sustainable ONC need to come down below </a:t>
            </a:r>
            <a:r>
              <a:rPr lang="en-ZA" sz="34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≈</a:t>
            </a:r>
            <a:r>
              <a:rPr lang="en-US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$5,000/kW through mass production.</a:t>
            </a:r>
            <a:endParaRPr lang="en-US" sz="3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3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Conclusions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2"/>
            <a:ext cx="8856984" cy="5832648"/>
          </a:xfrm>
        </p:spPr>
        <p:txBody>
          <a:bodyPr/>
          <a:lstStyle/>
          <a:p>
            <a:r>
              <a:rPr lang="en-US" sz="3400" dirty="0" err="1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Internalising</a:t>
            </a:r>
            <a:r>
              <a:rPr lang="en-US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externalities of all technologies (including intermittency costs of renewables) is key.</a:t>
            </a:r>
          </a:p>
          <a:p>
            <a:r>
              <a:rPr lang="en-US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Getting a ring-fenced  full nuclear accident cost covering insurance scheme going for Generation III and IV nuclear is feasible and is key! </a:t>
            </a:r>
          </a:p>
          <a:p>
            <a:r>
              <a:rPr lang="en-US" sz="34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Political risk for nuclear must be reduced through guarantees against political interference. This will reduce cost of capital.</a:t>
            </a:r>
            <a:endParaRPr lang="en-US" sz="34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33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1" y="2207609"/>
            <a:ext cx="6912768" cy="156966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>
              <a:defRPr/>
            </a:pP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defRPr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Any questions or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44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07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Africa's Integrated Energy Plan (IEP) and Integrated Resource Plan for Electricity (IRP Update) lay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foundations: very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comprehensive set of data and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sophisticated modelling tools.</a:t>
            </a: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However, I reviewed both documents for NIASA: </a:t>
            </a:r>
            <a:b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number of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flaws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both,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skewed their results against nuclear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ZA" sz="3000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Implementation would impact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 on South Africa’s economy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energy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problem to be solved is to improve these model input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order to produce LCOEs and other measures of profitability that will more accurately reflect the realities of the South African power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market.</a:t>
            </a:r>
          </a:p>
          <a:p>
            <a:pPr lvl="1">
              <a:spcAft>
                <a:spcPts val="900"/>
              </a:spcAft>
            </a:pP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airly allocate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and hidden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costs.</a:t>
            </a:r>
          </a:p>
          <a:p>
            <a:pPr lvl="1">
              <a:spcAft>
                <a:spcPts val="900"/>
              </a:spcAft>
            </a:pP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realistic range of WACC% etc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20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ZA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Aims and Objectives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pPr lvl="0"/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the sensitivity of the profitability of nuclear and coal power plants to variations in the economic model input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assumptions.</a:t>
            </a:r>
          </a:p>
          <a:p>
            <a:pPr lvl="0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appropriate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ranges for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input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assumptions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these more realistic input assumptions, produce a range of LCOEs and other measures of profitability that will accurately reflect the realities of South Africa’s power market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19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ZA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Aims and Objectives (continued)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340768"/>
            <a:ext cx="8856984" cy="5328592"/>
          </a:xfrm>
        </p:spPr>
        <p:txBody>
          <a:bodyPr/>
          <a:lstStyle/>
          <a:p>
            <a:pPr lvl="0"/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recommendations for a more profitable power plant construction strategy for South Africa, based on these simulation results.</a:t>
            </a:r>
            <a:endParaRPr lang="af-ZA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en-ZA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900"/>
              </a:spcAft>
            </a:pPr>
            <a:endParaRPr lang="en-ZA" dirty="0" smtClean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27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Methods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economic model for each plant was created in an Excel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spreadsheet.</a:t>
            </a:r>
          </a:p>
          <a:p>
            <a:pPr>
              <a:spcAft>
                <a:spcPts val="900"/>
              </a:spcAft>
            </a:pP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simulations were normalised to 1 kW installed “name plate” power generation capacity</a:t>
            </a:r>
          </a:p>
          <a:p>
            <a:pPr>
              <a:spcAft>
                <a:spcPts val="900"/>
              </a:spcAft>
            </a:pP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Cash flows were created according to the cost and other data provided in the Tables 18 and 19 of the IRP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Update, as modified below.</a:t>
            </a:r>
          </a:p>
          <a:p>
            <a:pPr>
              <a:spcAft>
                <a:spcPts val="900"/>
              </a:spcAft>
            </a:pP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ll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cash flows are expressed </a:t>
            </a:r>
            <a:r>
              <a:rPr lang="en-ZA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constant </a:t>
            </a: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2012 Rands.</a:t>
            </a:r>
          </a:p>
          <a:p>
            <a:pPr>
              <a:spcAft>
                <a:spcPts val="900"/>
              </a:spcAft>
            </a:pPr>
            <a:endParaRPr lang="en-ZA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030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</a:t>
            </a:r>
            <a:r>
              <a:rPr lang="en-US" sz="4000" b="0" dirty="0" smtClean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 (continued)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ZA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was assumed that Government invested 100% of the capital costs in the form of equity.</a:t>
            </a:r>
          </a:p>
          <a:p>
            <a:pPr lvl="1">
              <a:spcAft>
                <a:spcPts val="900"/>
              </a:spcAft>
            </a:pP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WACC% thus became identical to the Rate of Return demanded by Government on its capital investment.</a:t>
            </a:r>
          </a:p>
          <a:p>
            <a:pPr lvl="1">
              <a:spcAft>
                <a:spcPts val="900"/>
              </a:spcAft>
            </a:pP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return on capital invested was calculated for each case by applying Excel’s standard Internal Rate of Return (IRR) function to each cash flow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stream.</a:t>
            </a:r>
          </a:p>
          <a:p>
            <a:pPr lvl="1">
              <a:spcAft>
                <a:spcPts val="900"/>
              </a:spcAft>
            </a:pP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31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en-US" sz="4000" b="0" dirty="0">
                <a:solidFill>
                  <a:srgbClr val="FFD7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 Methods (continued)</a:t>
            </a:r>
            <a:endParaRPr lang="en-ZA" sz="4000" b="0" dirty="0">
              <a:solidFill>
                <a:srgbClr val="FFD7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908720"/>
            <a:ext cx="8856984" cy="5760640"/>
          </a:xfrm>
        </p:spPr>
        <p:txBody>
          <a:bodyPr/>
          <a:lstStyle/>
          <a:p>
            <a:pPr lvl="1">
              <a:spcAft>
                <a:spcPts val="900"/>
              </a:spcAft>
            </a:pP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selling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price </a:t>
            </a: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electricity was then varied until the resulting Rate of Return corresponded to the assumed WACC%, for a range of WACC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percentages.</a:t>
            </a:r>
            <a:b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Levellised Cost of Electricity (LCOE)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b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this selling price (excluding transmission and distribution)</a:t>
            </a: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900"/>
              </a:spcAft>
            </a:pPr>
            <a:r>
              <a:rPr lang="en-ZA" sz="3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post-tax return was replaced with the pre-tax </a:t>
            </a:r>
            <a:r>
              <a:rPr lang="en-ZA" sz="30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return, in order to replace the perspective of a private investor with the societal perspective (Conservative measure).</a:t>
            </a: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900"/>
              </a:spcAft>
            </a:pPr>
            <a:endParaRPr lang="en-ZA" sz="30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57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tch03_a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otch03_a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efault Design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37330</TotalTime>
  <Words>1005</Words>
  <Application>Microsoft Office PowerPoint</Application>
  <PresentationFormat>On-screen Show (4:3)</PresentationFormat>
  <Paragraphs>139</Paragraphs>
  <Slides>29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Stream</vt:lpstr>
      <vt:lpstr>potch03_a</vt:lpstr>
      <vt:lpstr>1_potch03_a</vt:lpstr>
      <vt:lpstr>Nuclear power more profitable than coal if funded with  low cost capital:  A South-African case study</vt:lpstr>
      <vt:lpstr>Acknowledgement:</vt:lpstr>
      <vt:lpstr>Introduction</vt:lpstr>
      <vt:lpstr>Problem Statement</vt:lpstr>
      <vt:lpstr>Research Aims and Objectives</vt:lpstr>
      <vt:lpstr>Research Aims and Objectives (continued)</vt:lpstr>
      <vt:lpstr>Simulation Methods</vt:lpstr>
      <vt:lpstr>Simulation Methods (continued)</vt:lpstr>
      <vt:lpstr>Simulation Methods (continued)</vt:lpstr>
      <vt:lpstr>Modelling Input Assumptions</vt:lpstr>
      <vt:lpstr>Modelling Input Assumptions (continued)</vt:lpstr>
      <vt:lpstr>Modelling Input Assumptions (continued)</vt:lpstr>
      <vt:lpstr>Modelling Input Assumptions (continued)</vt:lpstr>
      <vt:lpstr>Modelling Input Assumptions (continued)</vt:lpstr>
      <vt:lpstr>Modelling Input Assumptions (continued)</vt:lpstr>
      <vt:lpstr>Modelling Input Assumptions (continued)</vt:lpstr>
      <vt:lpstr>Modelling Input Assumptions (continued)</vt:lpstr>
      <vt:lpstr>Results</vt:lpstr>
      <vt:lpstr>PowerPoint Presentation</vt:lpstr>
      <vt:lpstr>Interpretation of chart</vt:lpstr>
      <vt:lpstr>PowerPoint Presentation</vt:lpstr>
      <vt:lpstr>PowerPoint Presentation</vt:lpstr>
      <vt:lpstr>Interpretation of chart</vt:lpstr>
      <vt:lpstr>Conclusions</vt:lpstr>
      <vt:lpstr>Strategy for South Africa</vt:lpstr>
      <vt:lpstr>International Conclusions</vt:lpstr>
      <vt:lpstr>International Conclusions</vt:lpstr>
      <vt:lpstr>PowerPoint Presentation</vt:lpstr>
      <vt:lpstr>PowerPoint Presentation</vt:lpstr>
    </vt:vector>
  </TitlesOfParts>
  <Company>NWU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Dawid E Serfontein</dc:creator>
  <cp:lastModifiedBy>NWUuser</cp:lastModifiedBy>
  <cp:revision>235</cp:revision>
  <dcterms:created xsi:type="dcterms:W3CDTF">2007-05-15T19:12:08Z</dcterms:created>
  <dcterms:modified xsi:type="dcterms:W3CDTF">2015-11-17T07:13:58Z</dcterms:modified>
</cp:coreProperties>
</file>